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98" r:id="rId2"/>
    <p:sldMasterId id="2147483711" r:id="rId3"/>
    <p:sldMasterId id="2147483724" r:id="rId4"/>
    <p:sldMasterId id="2147483749" r:id="rId5"/>
  </p:sldMasterIdLst>
  <p:notesMasterIdLst>
    <p:notesMasterId r:id="rId61"/>
  </p:notesMasterIdLst>
  <p:sldIdLst>
    <p:sldId id="405" r:id="rId6"/>
    <p:sldId id="1052" r:id="rId7"/>
    <p:sldId id="1013" r:id="rId8"/>
    <p:sldId id="1012" r:id="rId9"/>
    <p:sldId id="989" r:id="rId10"/>
    <p:sldId id="524" r:id="rId11"/>
    <p:sldId id="986" r:id="rId12"/>
    <p:sldId id="981" r:id="rId13"/>
    <p:sldId id="1005" r:id="rId14"/>
    <p:sldId id="980" r:id="rId15"/>
    <p:sldId id="1011" r:id="rId16"/>
    <p:sldId id="1053" r:id="rId17"/>
    <p:sldId id="1015" r:id="rId18"/>
    <p:sldId id="1007" r:id="rId19"/>
    <p:sldId id="971" r:id="rId20"/>
    <p:sldId id="1054" r:id="rId21"/>
    <p:sldId id="1024" r:id="rId22"/>
    <p:sldId id="996" r:id="rId23"/>
    <p:sldId id="1027" r:id="rId24"/>
    <p:sldId id="1028" r:id="rId25"/>
    <p:sldId id="846" r:id="rId26"/>
    <p:sldId id="1010" r:id="rId27"/>
    <p:sldId id="1029" r:id="rId28"/>
    <p:sldId id="798" r:id="rId29"/>
    <p:sldId id="799" r:id="rId30"/>
    <p:sldId id="579" r:id="rId31"/>
    <p:sldId id="795" r:id="rId32"/>
    <p:sldId id="1003" r:id="rId33"/>
    <p:sldId id="1004" r:id="rId34"/>
    <p:sldId id="620" r:id="rId35"/>
    <p:sldId id="997" r:id="rId36"/>
    <p:sldId id="998" r:id="rId37"/>
    <p:sldId id="1000" r:id="rId38"/>
    <p:sldId id="1001" r:id="rId39"/>
    <p:sldId id="949" r:id="rId40"/>
    <p:sldId id="1002" r:id="rId41"/>
    <p:sldId id="1046" r:id="rId42"/>
    <p:sldId id="589" r:id="rId43"/>
    <p:sldId id="1047" r:id="rId44"/>
    <p:sldId id="698" r:id="rId45"/>
    <p:sldId id="735" r:id="rId46"/>
    <p:sldId id="1021" r:id="rId47"/>
    <p:sldId id="1022" r:id="rId48"/>
    <p:sldId id="1055" r:id="rId49"/>
    <p:sldId id="1057" r:id="rId50"/>
    <p:sldId id="992" r:id="rId51"/>
    <p:sldId id="1019" r:id="rId52"/>
    <p:sldId id="926" r:id="rId53"/>
    <p:sldId id="1059" r:id="rId54"/>
    <p:sldId id="1033" r:id="rId55"/>
    <p:sldId id="1039" r:id="rId56"/>
    <p:sldId id="258" r:id="rId57"/>
    <p:sldId id="1050" r:id="rId58"/>
    <p:sldId id="1040" r:id="rId59"/>
    <p:sldId id="86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283D"/>
    <a:srgbClr val="8AA2A2"/>
    <a:srgbClr val="956C3A"/>
    <a:srgbClr val="442412"/>
    <a:srgbClr val="011640"/>
    <a:srgbClr val="657069"/>
    <a:srgbClr val="44833B"/>
    <a:srgbClr val="073954"/>
    <a:srgbClr val="585A55"/>
    <a:srgbClr val="436E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5944" autoAdjust="0"/>
  </p:normalViewPr>
  <p:slideViewPr>
    <p:cSldViewPr snapToGrid="0">
      <p:cViewPr varScale="1">
        <p:scale>
          <a:sx n="82" d="100"/>
          <a:sy n="82" d="100"/>
        </p:scale>
        <p:origin x="710" y="77"/>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2E75B-9F4A-4058-83AE-575215836696}"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103C6-4F99-42B8-930B-123FA591E946}" type="slidenum">
              <a:rPr lang="en-US" smtClean="0"/>
              <a:t>‹#›</a:t>
            </a:fld>
            <a:endParaRPr lang="en-US"/>
          </a:p>
        </p:txBody>
      </p:sp>
    </p:spTree>
    <p:extLst>
      <p:ext uri="{BB962C8B-B14F-4D97-AF65-F5344CB8AC3E}">
        <p14:creationId xmlns:p14="http://schemas.microsoft.com/office/powerpoint/2010/main" val="193483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Advice- wait </a:t>
            </a:r>
            <a:r>
              <a:rPr lang="en-US"/>
              <a:t>to prepare until you are here.</a:t>
            </a:r>
          </a:p>
        </p:txBody>
      </p:sp>
      <p:sp>
        <p:nvSpPr>
          <p:cNvPr id="4" name="Slide Number Placeholder 3"/>
          <p:cNvSpPr>
            <a:spLocks noGrp="1"/>
          </p:cNvSpPr>
          <p:nvPr>
            <p:ph type="sldNum" sz="quarter" idx="5"/>
          </p:nvPr>
        </p:nvSpPr>
        <p:spPr/>
        <p:txBody>
          <a:bodyPr/>
          <a:lstStyle/>
          <a:p>
            <a:fld id="{060103C6-4F99-42B8-930B-123FA591E946}" type="slidenum">
              <a:rPr lang="en-US" smtClean="0"/>
              <a:t>1</a:t>
            </a:fld>
            <a:endParaRPr lang="en-US"/>
          </a:p>
        </p:txBody>
      </p:sp>
    </p:spTree>
    <p:extLst>
      <p:ext uri="{BB962C8B-B14F-4D97-AF65-F5344CB8AC3E}">
        <p14:creationId xmlns:p14="http://schemas.microsoft.com/office/powerpoint/2010/main" val="943611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Generalize – not spatial. Would think that the rat would get more confused in the middle.</a:t>
            </a:r>
          </a:p>
          <a:p>
            <a:r>
              <a:rPr lang="en-US" dirty="0"/>
              <a:t>Semantic memory – what is it? After repeating memories with common elements.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782C0-131F-428C-AF45-C9DAFD9454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884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90600" eaLnBrk="0" hangingPunct="0">
              <a:defRPr>
                <a:solidFill>
                  <a:schemeClr val="tx1"/>
                </a:solidFill>
                <a:latin typeface="Arial" panose="020B0604020202020204" pitchFamily="34" charset="0"/>
                <a:cs typeface="Arial" panose="020B0604020202020204" pitchFamily="34" charset="0"/>
              </a:defRPr>
            </a:lvl1pPr>
            <a:lvl2pPr marL="742950" indent="-285750" defTabSz="990600" eaLnBrk="0" hangingPunct="0">
              <a:defRPr>
                <a:solidFill>
                  <a:schemeClr val="tx1"/>
                </a:solidFill>
                <a:latin typeface="Arial" panose="020B0604020202020204" pitchFamily="34" charset="0"/>
                <a:cs typeface="Arial" panose="020B0604020202020204" pitchFamily="34" charset="0"/>
              </a:defRPr>
            </a:lvl2pPr>
            <a:lvl3pPr marL="1143000" indent="-228600" defTabSz="990600" eaLnBrk="0" hangingPunct="0">
              <a:defRPr>
                <a:solidFill>
                  <a:schemeClr val="tx1"/>
                </a:solidFill>
                <a:latin typeface="Arial" panose="020B0604020202020204" pitchFamily="34" charset="0"/>
                <a:cs typeface="Arial" panose="020B0604020202020204" pitchFamily="34" charset="0"/>
              </a:defRPr>
            </a:lvl3pPr>
            <a:lvl4pPr marL="1600200" indent="-228600" defTabSz="990600" eaLnBrk="0" hangingPunct="0">
              <a:defRPr>
                <a:solidFill>
                  <a:schemeClr val="tx1"/>
                </a:solidFill>
                <a:latin typeface="Arial" panose="020B0604020202020204" pitchFamily="34" charset="0"/>
                <a:cs typeface="Arial" panose="020B0604020202020204" pitchFamily="34" charset="0"/>
              </a:defRPr>
            </a:lvl4pPr>
            <a:lvl5pPr marL="2057400" indent="-228600" defTabSz="990600" eaLnBrk="0" hangingPunct="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90600" rtl="0" eaLnBrk="1" fontAlgn="auto" latinLnBrk="0" hangingPunct="1">
              <a:lnSpc>
                <a:spcPct val="100000"/>
              </a:lnSpc>
              <a:spcBef>
                <a:spcPts val="0"/>
              </a:spcBef>
              <a:spcAft>
                <a:spcPts val="0"/>
              </a:spcAft>
              <a:buClrTx/>
              <a:buSzTx/>
              <a:buFontTx/>
              <a:buNone/>
              <a:tabLst/>
              <a:defRPr/>
            </a:pPr>
            <a:fld id="{F691874A-41C1-411E-9AB1-2A800442BF90}"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906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115715" name="Rectangle 2"/>
          <p:cNvSpPr>
            <a:spLocks noGrp="1" noRot="1" noChangeAspect="1" noChangeArrowheads="1" noTextEdit="1"/>
          </p:cNvSpPr>
          <p:nvPr>
            <p:ph type="sldImg"/>
          </p:nvPr>
        </p:nvSpPr>
        <p:spPr>
          <a:xfrm>
            <a:off x="139700" y="768350"/>
            <a:ext cx="6819900" cy="3836988"/>
          </a:xfrm>
          <a:ln/>
        </p:spPr>
      </p:sp>
      <p:sp>
        <p:nvSpPr>
          <p:cNvPr id="115716" name="Rectangle 3"/>
          <p:cNvSpPr>
            <a:spLocks noGrp="1" noChangeArrowheads="1"/>
          </p:cNvSpPr>
          <p:nvPr>
            <p:ph type="body" idx="1"/>
          </p:nvPr>
        </p:nvSpPr>
        <p:spPr>
          <a:noFill/>
        </p:spPr>
        <p:txBody>
          <a:bodyPr/>
          <a:lstStyle/>
          <a:p>
            <a:pPr eaLnBrk="1" hangingPunct="1"/>
            <a:r>
              <a:rPr lang="en-US">
                <a:cs typeface="Arial" panose="020B0604020202020204" pitchFamily="34" charset="0"/>
              </a:rPr>
              <a:t>Nitz D a (2011) Path shape impacts the extent of CA1 pattern recurrence both within and across environments. Journal of neurophysiology Available at: http://www.ncbi.nlm.nih.gov/pubmed/21289139 [Accessed April 12, 2011].</a:t>
            </a:r>
          </a:p>
          <a:p>
            <a:pPr eaLnBrk="1" hangingPunct="1"/>
            <a:r>
              <a:rPr lang="en-US">
                <a:cs typeface="Arial" panose="020B0604020202020204" pitchFamily="34" charset="0"/>
              </a:rPr>
              <a:t>70% of cells</a:t>
            </a:r>
          </a:p>
          <a:p>
            <a:pPr eaLnBrk="1" hangingPunct="1"/>
            <a:r>
              <a:rPr lang="en-US">
                <a:cs typeface="Arial" panose="020B0604020202020204" pitchFamily="34" charset="0"/>
              </a:rPr>
              <a:t>Fields longest on the outermost – about 2x longer as predicted on a concentric circle. Something to do – theta definition of field size.</a:t>
            </a:r>
          </a:p>
          <a:p>
            <a:pPr eaLnBrk="1" hangingPunct="1"/>
            <a:r>
              <a:rPr lang="en-US">
                <a:cs typeface="Arial" panose="020B0604020202020204" pitchFamily="34" charset="0"/>
              </a:rPr>
              <a:t>Fields tend to be on the inner loops – common segments. = mark common segments.</a:t>
            </a:r>
          </a:p>
          <a:p>
            <a:pPr eaLnBrk="1" hangingPunct="1"/>
            <a:r>
              <a:rPr lang="en-US">
                <a:cs typeface="Arial" panose="020B0604020202020204" pitchFamily="34" charset="0"/>
              </a:rPr>
              <a:t>Most similarity with trajectory. - - violates the simple directionality rule….</a:t>
            </a:r>
          </a:p>
          <a:p>
            <a:pPr eaLnBrk="1" hangingPunct="1"/>
            <a:r>
              <a:rPr lang="en-US">
                <a:cs typeface="Arial" panose="020B0604020202020204" pitchFamily="34" charset="0"/>
              </a:rPr>
              <a:t>Mention grid cells – where would they reset. Confusing.</a:t>
            </a:r>
          </a:p>
          <a:p>
            <a:pPr eaLnBrk="1" hangingPunct="1"/>
            <a:endParaRPr lang="en-US">
              <a:cs typeface="Arial" panose="020B0604020202020204" pitchFamily="34" charset="0"/>
            </a:endParaRPr>
          </a:p>
        </p:txBody>
      </p:sp>
    </p:spTree>
    <p:extLst>
      <p:ext uri="{BB962C8B-B14F-4D97-AF65-F5344CB8AC3E}">
        <p14:creationId xmlns:p14="http://schemas.microsoft.com/office/powerpoint/2010/main" val="294372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90600" eaLnBrk="0" hangingPunct="0">
              <a:defRPr>
                <a:solidFill>
                  <a:schemeClr val="tx1"/>
                </a:solidFill>
                <a:latin typeface="Arial" panose="020B0604020202020204" pitchFamily="34" charset="0"/>
                <a:cs typeface="Arial" panose="020B0604020202020204" pitchFamily="34" charset="0"/>
              </a:defRPr>
            </a:lvl1pPr>
            <a:lvl2pPr marL="742950" indent="-285750" defTabSz="990600" eaLnBrk="0" hangingPunct="0">
              <a:defRPr>
                <a:solidFill>
                  <a:schemeClr val="tx1"/>
                </a:solidFill>
                <a:latin typeface="Arial" panose="020B0604020202020204" pitchFamily="34" charset="0"/>
                <a:cs typeface="Arial" panose="020B0604020202020204" pitchFamily="34" charset="0"/>
              </a:defRPr>
            </a:lvl2pPr>
            <a:lvl3pPr marL="1143000" indent="-228600" defTabSz="990600" eaLnBrk="0" hangingPunct="0">
              <a:defRPr>
                <a:solidFill>
                  <a:schemeClr val="tx1"/>
                </a:solidFill>
                <a:latin typeface="Arial" panose="020B0604020202020204" pitchFamily="34" charset="0"/>
                <a:cs typeface="Arial" panose="020B0604020202020204" pitchFamily="34" charset="0"/>
              </a:defRPr>
            </a:lvl3pPr>
            <a:lvl4pPr marL="1600200" indent="-228600" defTabSz="990600" eaLnBrk="0" hangingPunct="0">
              <a:defRPr>
                <a:solidFill>
                  <a:schemeClr val="tx1"/>
                </a:solidFill>
                <a:latin typeface="Arial" panose="020B0604020202020204" pitchFamily="34" charset="0"/>
                <a:cs typeface="Arial" panose="020B0604020202020204" pitchFamily="34" charset="0"/>
              </a:defRPr>
            </a:lvl4pPr>
            <a:lvl5pPr marL="2057400" indent="-228600" defTabSz="990600" eaLnBrk="0" hangingPunct="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90600" rtl="0" eaLnBrk="1" fontAlgn="auto" latinLnBrk="0" hangingPunct="1">
              <a:lnSpc>
                <a:spcPct val="100000"/>
              </a:lnSpc>
              <a:spcBef>
                <a:spcPts val="0"/>
              </a:spcBef>
              <a:spcAft>
                <a:spcPts val="0"/>
              </a:spcAft>
              <a:buClrTx/>
              <a:buSzTx/>
              <a:buFontTx/>
              <a:buNone/>
              <a:tabLst/>
              <a:defRPr/>
            </a:pPr>
            <a:fld id="{A29140D4-B158-42FB-BB46-F4747A766D16}" type="slidenum">
              <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rPr>
              <a:pPr marL="0" marR="0" lvl="0" indent="0" algn="r" defTabSz="9906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Arial" panose="020B0604020202020204" pitchFamily="34" charset="0"/>
            </a:endParaRPr>
          </a:p>
        </p:txBody>
      </p:sp>
      <p:sp>
        <p:nvSpPr>
          <p:cNvPr id="29698" name="Rectangle 7"/>
          <p:cNvSpPr txBox="1">
            <a:spLocks noGrp="1" noChangeArrowheads="1"/>
          </p:cNvSpPr>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9038" tIns="49520" rIns="99038" bIns="49520" anchor="b"/>
          <a:lstStyle>
            <a:lvl1pPr defTabSz="990600" eaLnBrk="0" hangingPunct="0">
              <a:defRPr>
                <a:solidFill>
                  <a:schemeClr val="tx1"/>
                </a:solidFill>
                <a:latin typeface="Arial" panose="020B0604020202020204" pitchFamily="34" charset="0"/>
                <a:cs typeface="Arial" panose="020B0604020202020204" pitchFamily="34" charset="0"/>
              </a:defRPr>
            </a:lvl1pPr>
            <a:lvl2pPr marL="742950" indent="-285750" defTabSz="990600" eaLnBrk="0" hangingPunct="0">
              <a:defRPr>
                <a:solidFill>
                  <a:schemeClr val="tx1"/>
                </a:solidFill>
                <a:latin typeface="Arial" panose="020B0604020202020204" pitchFamily="34" charset="0"/>
                <a:cs typeface="Arial" panose="020B0604020202020204" pitchFamily="34" charset="0"/>
              </a:defRPr>
            </a:lvl2pPr>
            <a:lvl3pPr marL="1143000" indent="-228600" defTabSz="990600" eaLnBrk="0" hangingPunct="0">
              <a:defRPr>
                <a:solidFill>
                  <a:schemeClr val="tx1"/>
                </a:solidFill>
                <a:latin typeface="Arial" panose="020B0604020202020204" pitchFamily="34" charset="0"/>
                <a:cs typeface="Arial" panose="020B0604020202020204" pitchFamily="34" charset="0"/>
              </a:defRPr>
            </a:lvl3pPr>
            <a:lvl4pPr marL="1600200" indent="-228600" defTabSz="990600" eaLnBrk="0" hangingPunct="0">
              <a:defRPr>
                <a:solidFill>
                  <a:schemeClr val="tx1"/>
                </a:solidFill>
                <a:latin typeface="Arial" panose="020B0604020202020204" pitchFamily="34" charset="0"/>
                <a:cs typeface="Arial" panose="020B0604020202020204" pitchFamily="34" charset="0"/>
              </a:defRPr>
            </a:lvl4pPr>
            <a:lvl5pPr marL="2057400" indent="-228600" defTabSz="990600" eaLnBrk="0" hangingPunct="0">
              <a:defRPr>
                <a:solidFill>
                  <a:schemeClr val="tx1"/>
                </a:solidFill>
                <a:latin typeface="Arial"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90600" rtl="0" eaLnBrk="1" fontAlgn="auto" latinLnBrk="0" hangingPunct="1">
              <a:lnSpc>
                <a:spcPct val="100000"/>
              </a:lnSpc>
              <a:spcBef>
                <a:spcPts val="0"/>
              </a:spcBef>
              <a:spcAft>
                <a:spcPts val="0"/>
              </a:spcAft>
              <a:buClrTx/>
              <a:buSzTx/>
              <a:buFontTx/>
              <a:buNone/>
              <a:tabLst/>
              <a:defRPr/>
            </a:pPr>
            <a:fld id="{4AF9511C-8004-4E8A-BC10-165E59E01F22}" type="slidenum">
              <a:rPr kumimoji="0" 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906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6740" name="Rectangle 2"/>
          <p:cNvSpPr>
            <a:spLocks noGrp="1" noRot="1" noChangeAspect="1" noChangeArrowheads="1" noTextEdit="1"/>
          </p:cNvSpPr>
          <p:nvPr>
            <p:ph type="sldImg"/>
          </p:nvPr>
        </p:nvSpPr>
        <p:spPr>
          <a:xfrm>
            <a:off x="139700" y="768350"/>
            <a:ext cx="6819900" cy="3836988"/>
          </a:xfrm>
          <a:ln/>
        </p:spPr>
      </p:sp>
      <p:sp>
        <p:nvSpPr>
          <p:cNvPr id="116741" name="Rectangle 3"/>
          <p:cNvSpPr>
            <a:spLocks noGrp="1" noChangeArrowheads="1"/>
          </p:cNvSpPr>
          <p:nvPr>
            <p:ph type="body" idx="1"/>
          </p:nvPr>
        </p:nvSpPr>
        <p:spPr>
          <a:noFill/>
        </p:spPr>
        <p:txBody>
          <a:bodyPr lIns="99038" tIns="49520" rIns="99038" bIns="49520"/>
          <a:lstStyle/>
          <a:p>
            <a:pPr eaLnBrk="1" hangingPunct="1"/>
            <a:r>
              <a:rPr lang="en-US" dirty="0">
                <a:cs typeface="Arial" panose="020B0604020202020204" pitchFamily="34" charset="0"/>
              </a:rPr>
              <a:t>Figure 3: Examples of the forward shift of the center of mass of neurons during inward but not outward journeys. A) Spiking responses (red dots) and the accompanying place-field density plots are presented for four neurons recorded as animals either traveled towards the center of the circular spiral track (Figure 1A). B) Same as in A, but for outward journeys. </a:t>
            </a:r>
          </a:p>
          <a:p>
            <a:pPr eaLnBrk="1" hangingPunct="1"/>
            <a:endParaRPr lang="en-US" dirty="0">
              <a:cs typeface="Arial" panose="020B0604020202020204" pitchFamily="34" charset="0"/>
            </a:endParaRPr>
          </a:p>
        </p:txBody>
      </p:sp>
    </p:spTree>
    <p:extLst>
      <p:ext uri="{BB962C8B-B14F-4D97-AF65-F5344CB8AC3E}">
        <p14:creationId xmlns:p14="http://schemas.microsoft.com/office/powerpoint/2010/main" val="448967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cellular, molecular and systems level </a:t>
            </a:r>
            <a:r>
              <a:rPr lang="en-US" dirty="0" err="1"/>
              <a:t>fmri</a:t>
            </a:r>
            <a:r>
              <a:rPr lang="en-US" dirty="0"/>
              <a:t> </a:t>
            </a:r>
          </a:p>
          <a:p>
            <a:r>
              <a:rPr lang="en-US" dirty="0"/>
              <a:t>Functional connectivity. One thing we would all like to know is how do these effects fundamentally affect the computations we thing the b rain</a:t>
            </a:r>
          </a:p>
          <a:p>
            <a:endParaRPr lang="en-US" dirty="0"/>
          </a:p>
          <a:p>
            <a:endParaRPr lang="en-US" dirty="0"/>
          </a:p>
          <a:p>
            <a:r>
              <a:rPr lang="en-US" dirty="0"/>
              <a:t>It’s a beautiful structure, but like all beautiful things, it get old. The older hippocampus has to do more with less. Reduced sensory input , potentially fewer </a:t>
            </a:r>
            <a:r>
              <a:rPr lang="en-US" dirty="0" err="1"/>
              <a:t>aor</a:t>
            </a:r>
            <a:r>
              <a:rPr lang="en-US" dirty="0"/>
              <a:t> altered synapses. Altered synaptic plasticity, …</a:t>
            </a:r>
          </a:p>
          <a:p>
            <a:endParaRPr lang="en-US" dirty="0"/>
          </a:p>
          <a:p>
            <a:r>
              <a:rPr lang="en-US" dirty="0"/>
              <a:t>What are the end consequences on the neural computations. Space and time.</a:t>
            </a:r>
          </a:p>
          <a:p>
            <a:endParaRPr lang="en-US" dirty="0"/>
          </a:p>
          <a:p>
            <a:r>
              <a:rPr lang="en-US" dirty="0"/>
              <a:t>How are the representations in the brain altered in the system.</a:t>
            </a:r>
          </a:p>
          <a:p>
            <a:endParaRPr lang="en-US" dirty="0"/>
          </a:p>
          <a:p>
            <a:r>
              <a:rPr lang="en-US" dirty="0"/>
              <a:t>Speed of processing. </a:t>
            </a:r>
            <a:r>
              <a:rPr lang="en-US" dirty="0" err="1"/>
              <a:t>Inetegration</a:t>
            </a:r>
            <a:r>
              <a:rPr lang="en-US" dirty="0"/>
              <a:t> of inputs.</a:t>
            </a:r>
          </a:p>
          <a:p>
            <a:endParaRPr lang="en-US" dirty="0"/>
          </a:p>
          <a:p>
            <a:r>
              <a:rPr lang="en-US" dirty="0"/>
              <a:t>integration</a:t>
            </a:r>
          </a:p>
          <a:p>
            <a:endParaRPr lang="en-US" dirty="0"/>
          </a:p>
          <a:p>
            <a:r>
              <a:rPr lang="en-US" dirty="0"/>
              <a:t>How much information about space</a:t>
            </a:r>
          </a:p>
          <a:p>
            <a:r>
              <a:rPr lang="en-US" dirty="0"/>
              <a:t>But – the map of space comes from the hippocampus integrating sensorimotor inputs: visual cues, vestibular cues, self-motion cues.</a:t>
            </a:r>
          </a:p>
          <a:p>
            <a:pPr lvl="1"/>
            <a:r>
              <a:rPr lang="en-US" dirty="0"/>
              <a:t>How are these processed by the aged rat?</a:t>
            </a:r>
          </a:p>
          <a:p>
            <a:pPr lvl="1"/>
            <a:r>
              <a:rPr lang="en-US" dirty="0"/>
              <a:t>Is this processing impaired?</a:t>
            </a:r>
          </a:p>
          <a:p>
            <a:r>
              <a:rPr lang="en-US" dirty="0"/>
              <a:t>To compute where you are in space you also need to </a:t>
            </a:r>
            <a:r>
              <a:rPr lang="en-US" dirty="0" err="1"/>
              <a:t>inte</a:t>
            </a:r>
            <a:endParaRPr lang="en-US" dirty="0"/>
          </a:p>
          <a:p>
            <a:r>
              <a:rPr lang="en-US" dirty="0"/>
              <a:t>How much information is in the spike</a:t>
            </a:r>
          </a:p>
          <a:p>
            <a:r>
              <a:rPr lang="en-US" dirty="0">
                <a:solidFill>
                  <a:srgbClr val="B300B3"/>
                </a:solidFill>
              </a:rPr>
              <a:t>Does aging impact the capacity of the hippocampus to process incoming </a:t>
            </a:r>
            <a:r>
              <a:rPr lang="en-US" dirty="0" err="1">
                <a:solidFill>
                  <a:srgbClr val="B300B3"/>
                </a:solidFill>
              </a:rPr>
              <a:t>ve</a:t>
            </a:r>
            <a:endParaRPr lang="en-US" dirty="0">
              <a:solidFill>
                <a:srgbClr val="B300B3"/>
              </a:solidFill>
            </a:endParaRPr>
          </a:p>
          <a:p>
            <a:endParaRPr lang="en-US" dirty="0"/>
          </a:p>
        </p:txBody>
      </p:sp>
      <p:sp>
        <p:nvSpPr>
          <p:cNvPr id="4" name="Slide Number Placeholder 3"/>
          <p:cNvSpPr>
            <a:spLocks noGrp="1"/>
          </p:cNvSpPr>
          <p:nvPr>
            <p:ph type="sldNum" sz="quarter" idx="5"/>
          </p:nvPr>
        </p:nvSpPr>
        <p:spPr/>
        <p:txBody>
          <a:bodyPr/>
          <a:lstStyle/>
          <a:p>
            <a:fld id="{060103C6-4F99-42B8-930B-123FA591E946}" type="slidenum">
              <a:rPr lang="en-US" smtClean="0"/>
              <a:t>31</a:t>
            </a:fld>
            <a:endParaRPr lang="en-US"/>
          </a:p>
        </p:txBody>
      </p:sp>
    </p:spTree>
    <p:extLst>
      <p:ext uri="{BB962C8B-B14F-4D97-AF65-F5344CB8AC3E}">
        <p14:creationId xmlns:p14="http://schemas.microsoft.com/office/powerpoint/2010/main" val="3004320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103C6-4F99-42B8-930B-123FA591E946}" type="slidenum">
              <a:rPr lang="en-US" smtClean="0"/>
              <a:t>32</a:t>
            </a:fld>
            <a:endParaRPr lang="en-US"/>
          </a:p>
        </p:txBody>
      </p:sp>
    </p:spTree>
    <p:extLst>
      <p:ext uri="{BB962C8B-B14F-4D97-AF65-F5344CB8AC3E}">
        <p14:creationId xmlns:p14="http://schemas.microsoft.com/office/powerpoint/2010/main" val="242942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103C6-4F99-42B8-930B-123FA591E946}" type="slidenum">
              <a:rPr lang="en-US" smtClean="0"/>
              <a:t>33</a:t>
            </a:fld>
            <a:endParaRPr lang="en-US"/>
          </a:p>
        </p:txBody>
      </p:sp>
    </p:spTree>
    <p:extLst>
      <p:ext uri="{BB962C8B-B14F-4D97-AF65-F5344CB8AC3E}">
        <p14:creationId xmlns:p14="http://schemas.microsoft.com/office/powerpoint/2010/main" val="1180293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103C6-4F99-42B8-930B-123FA591E946}" type="slidenum">
              <a:rPr lang="en-US" smtClean="0"/>
              <a:t>34</a:t>
            </a:fld>
            <a:endParaRPr lang="en-US"/>
          </a:p>
        </p:txBody>
      </p:sp>
    </p:spTree>
    <p:extLst>
      <p:ext uri="{BB962C8B-B14F-4D97-AF65-F5344CB8AC3E}">
        <p14:creationId xmlns:p14="http://schemas.microsoft.com/office/powerpoint/2010/main" val="2915851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assembly: talk about ???</a:t>
            </a:r>
          </a:p>
          <a:p>
            <a:r>
              <a:rPr lang="en-US" dirty="0"/>
              <a:t>Oscillation: talk about ripples, theta, 80Hz.</a:t>
            </a:r>
          </a:p>
          <a:p>
            <a:endParaRPr lang="en-US" dirty="0"/>
          </a:p>
          <a:p>
            <a:endParaRPr lang="en-US" dirty="0"/>
          </a:p>
          <a:p>
            <a:r>
              <a:rPr lang="en-US" dirty="0"/>
              <a:t>What is a neural ensemble anyway?</a:t>
            </a:r>
          </a:p>
          <a:p>
            <a:pPr lvl="1"/>
            <a:r>
              <a:rPr lang="en-US" dirty="0"/>
              <a:t>Talked about arousal and vigilance states, modulators, decisions, actions, memories. Below this, we assume there is some system of representation in the brain that stores and allows transmission of that information. We call this the ensemble.</a:t>
            </a:r>
          </a:p>
          <a:p>
            <a:r>
              <a:rPr lang="en-US" dirty="0"/>
              <a:t>What is an oscillation?</a:t>
            </a:r>
          </a:p>
          <a:p>
            <a:pPr lvl="1"/>
            <a:r>
              <a:rPr lang="en-US" dirty="0"/>
              <a:t>Pick up where Matt, Nic, Jess, Quentin were – and perhaps even go a little more basic to explore and explain oscillations.</a:t>
            </a:r>
          </a:p>
          <a:p>
            <a:pPr lvl="2"/>
            <a:r>
              <a:rPr lang="en-US" dirty="0"/>
              <a:t>Modulated by speed – point to Quentin – cortex – not all oscillations </a:t>
            </a:r>
          </a:p>
          <a:p>
            <a:pPr lvl="2"/>
            <a:r>
              <a:rPr lang="en-US" dirty="0"/>
              <a:t>Does it require full body movement? </a:t>
            </a:r>
          </a:p>
          <a:p>
            <a:pPr lvl="2"/>
            <a:r>
              <a:rPr lang="en-US" dirty="0"/>
              <a:t>The big question of species? Not as clear in primates, not really associated with movement in bats.</a:t>
            </a:r>
          </a:p>
          <a:p>
            <a:pPr lvl="1"/>
            <a:r>
              <a:rPr lang="en-US" dirty="0"/>
              <a:t>What aren’t oscillations – but arguably just as interesting.</a:t>
            </a:r>
          </a:p>
          <a:p>
            <a:pPr lvl="1"/>
            <a:r>
              <a:rPr lang="en-US" dirty="0"/>
              <a:t>Focus on Theta.</a:t>
            </a:r>
          </a:p>
          <a:p>
            <a:r>
              <a:rPr lang="en-US" dirty="0"/>
              <a:t>Where do these ideas intersect?</a:t>
            </a:r>
          </a:p>
          <a:p>
            <a:pPr lvl="1"/>
            <a:r>
              <a:rPr lang="en-US" dirty="0"/>
              <a:t>Phase precession and phase coding in the hippocampus (theta ripples)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103C6-4F99-42B8-930B-123FA591E9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73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Why is this a misnomer.</a:t>
            </a:r>
          </a:p>
        </p:txBody>
      </p:sp>
      <p:sp>
        <p:nvSpPr>
          <p:cNvPr id="4" name="Slide Number Placeholder 3"/>
          <p:cNvSpPr>
            <a:spLocks noGrp="1"/>
          </p:cNvSpPr>
          <p:nvPr>
            <p:ph type="sldNum" sz="quarter" idx="5"/>
          </p:nvPr>
        </p:nvSpPr>
        <p:spPr/>
        <p:txBody>
          <a:bodyPr/>
          <a:lstStyle/>
          <a:p>
            <a:fld id="{060103C6-4F99-42B8-930B-123FA591E946}" type="slidenum">
              <a:rPr lang="en-US" smtClean="0"/>
              <a:t>38</a:t>
            </a:fld>
            <a:endParaRPr lang="en-US"/>
          </a:p>
        </p:txBody>
      </p:sp>
    </p:spTree>
    <p:extLst>
      <p:ext uri="{BB962C8B-B14F-4D97-AF65-F5344CB8AC3E}">
        <p14:creationId xmlns:p14="http://schemas.microsoft.com/office/powerpoint/2010/main" val="3685220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sleep deprived and very suggestible</a:t>
            </a:r>
          </a:p>
        </p:txBody>
      </p:sp>
      <p:sp>
        <p:nvSpPr>
          <p:cNvPr id="4" name="Slide Number Placeholder 3"/>
          <p:cNvSpPr>
            <a:spLocks noGrp="1"/>
          </p:cNvSpPr>
          <p:nvPr>
            <p:ph type="sldNum" sz="quarter" idx="5"/>
          </p:nvPr>
        </p:nvSpPr>
        <p:spPr/>
        <p:txBody>
          <a:bodyPr/>
          <a:lstStyle/>
          <a:p>
            <a:fld id="{060103C6-4F99-42B8-930B-123FA591E946}" type="slidenum">
              <a:rPr lang="en-US" smtClean="0"/>
              <a:t>50</a:t>
            </a:fld>
            <a:endParaRPr lang="en-US"/>
          </a:p>
        </p:txBody>
      </p:sp>
    </p:spTree>
    <p:extLst>
      <p:ext uri="{BB962C8B-B14F-4D97-AF65-F5344CB8AC3E}">
        <p14:creationId xmlns:p14="http://schemas.microsoft.com/office/powerpoint/2010/main" val="73485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103C6-4F99-42B8-930B-123FA591E946}" type="slidenum">
              <a:rPr lang="en-US" smtClean="0"/>
              <a:t>4</a:t>
            </a:fld>
            <a:endParaRPr lang="en-US"/>
          </a:p>
        </p:txBody>
      </p:sp>
    </p:spTree>
    <p:extLst>
      <p:ext uri="{BB962C8B-B14F-4D97-AF65-F5344CB8AC3E}">
        <p14:creationId xmlns:p14="http://schemas.microsoft.com/office/powerpoint/2010/main" val="2026952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Tetrode locations in M1. B) Beta oscillations observed in 6-OHDA lesioned hemisphere during circular treadmill walking. C) Movement (top) and spectral activity (bottom) in an LID animal (single session). Movement identified by tracking camera. Spectrograms for the lesioned (top) and unlesioned (bottom) hemispheres surrounding injection of L-DOPA and ketamine. Key: (1) clear beta prior to and shortly after L-DOPA (12 mg/kg). (2) 80-Hz </a:t>
            </a:r>
            <a:r>
              <a:rPr lang="en-US" sz="1200" kern="1200" dirty="0">
                <a:solidFill>
                  <a:schemeClr val="tx1"/>
                </a:solidFill>
                <a:effectLst/>
                <a:latin typeface="+mn-lt"/>
                <a:ea typeface="+mn-ea"/>
                <a:cs typeface="+mn-cs"/>
              </a:rPr>
              <a:t>γ </a:t>
            </a:r>
            <a:r>
              <a:rPr lang="en-US" dirty="0"/>
              <a:t>activity 20-min after L-DOPA injection. (3) Ketamine (20 mg/kg) eliminates 80-Hz and triggers broad-band gamma. (4) 80-Hz re-emerges. (5) Unlesioned hemisphere shows focal 50-Hz </a:t>
            </a:r>
            <a:r>
              <a:rPr lang="en-US" sz="1200" kern="1200" dirty="0">
                <a:solidFill>
                  <a:schemeClr val="tx1"/>
                </a:solidFill>
                <a:effectLst/>
                <a:latin typeface="+mn-lt"/>
                <a:ea typeface="+mn-ea"/>
                <a:cs typeface="+mn-cs"/>
              </a:rPr>
              <a:t>γ</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87119-5AAA-421B-A9B1-3D91B13585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339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https://www.kgun9.com/news/local-news/ua-unveils-new-wildcat-sugar-skull-logo</a:t>
            </a:r>
          </a:p>
        </p:txBody>
      </p:sp>
      <p:sp>
        <p:nvSpPr>
          <p:cNvPr id="4" name="Slide Number Placeholder 3"/>
          <p:cNvSpPr>
            <a:spLocks noGrp="1"/>
          </p:cNvSpPr>
          <p:nvPr>
            <p:ph type="sldNum" sz="quarter" idx="10"/>
          </p:nvPr>
        </p:nvSpPr>
        <p:spPr/>
        <p:txBody>
          <a:bodyPr/>
          <a:lstStyle/>
          <a:p>
            <a:fld id="{B7E5E5D8-B5B6-4341-94A6-83F30904E46F}" type="slidenum">
              <a:rPr lang="en-US" smtClean="0"/>
              <a:t>55</a:t>
            </a:fld>
            <a:endParaRPr lang="en-US"/>
          </a:p>
        </p:txBody>
      </p:sp>
    </p:spTree>
    <p:extLst>
      <p:ext uri="{BB962C8B-B14F-4D97-AF65-F5344CB8AC3E}">
        <p14:creationId xmlns:p14="http://schemas.microsoft.com/office/powerpoint/2010/main" val="53784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individual and groups of neurons encode things. </a:t>
            </a:r>
          </a:p>
          <a:p>
            <a:r>
              <a:rPr lang="en-US" dirty="0"/>
              <a:t>(point to the picture- how do neurons encode spaces and maps)</a:t>
            </a:r>
          </a:p>
          <a:p>
            <a:r>
              <a:rPr lang="en-US" dirty="0"/>
              <a:t>Cell assembly: talk about ???</a:t>
            </a:r>
          </a:p>
          <a:p>
            <a:r>
              <a:rPr lang="en-US" dirty="0"/>
              <a:t>Oscillation: talk about ripples, theta, 80Hz.</a:t>
            </a:r>
          </a:p>
          <a:p>
            <a:endParaRPr lang="en-US" dirty="0"/>
          </a:p>
          <a:p>
            <a:endParaRPr lang="en-US" dirty="0"/>
          </a:p>
          <a:p>
            <a:r>
              <a:rPr lang="en-US" dirty="0"/>
              <a:t>What is a neural ensemble anyway?</a:t>
            </a:r>
          </a:p>
          <a:p>
            <a:pPr lvl="1"/>
            <a:r>
              <a:rPr lang="en-US" dirty="0"/>
              <a:t>Talked about arousal and vigilance states, modulators, decisions, actions, memories. Below this, we assume there is some system of representation in the brain that stores and allows transmission of that information. We call this the ensemble.</a:t>
            </a:r>
          </a:p>
          <a:p>
            <a:r>
              <a:rPr lang="en-US" dirty="0"/>
              <a:t>What is an oscillation?</a:t>
            </a:r>
          </a:p>
          <a:p>
            <a:pPr lvl="1"/>
            <a:r>
              <a:rPr lang="en-US" dirty="0"/>
              <a:t>Pick up where Matt, Nic, Jess, Quentin were – and perhaps even go a little more basic to explore and explain oscillations.</a:t>
            </a:r>
          </a:p>
          <a:p>
            <a:pPr lvl="2"/>
            <a:r>
              <a:rPr lang="en-US" dirty="0"/>
              <a:t>Modulated by speed – point to Quentin – cortex – not all oscillations </a:t>
            </a:r>
          </a:p>
          <a:p>
            <a:pPr lvl="2"/>
            <a:r>
              <a:rPr lang="en-US" dirty="0"/>
              <a:t>Does it require full body movement? </a:t>
            </a:r>
          </a:p>
          <a:p>
            <a:pPr lvl="2"/>
            <a:r>
              <a:rPr lang="en-US" dirty="0"/>
              <a:t>The big question of species? Not as clear in primates, not really associated with movement in bats.</a:t>
            </a:r>
          </a:p>
          <a:p>
            <a:pPr lvl="1"/>
            <a:r>
              <a:rPr lang="en-US" dirty="0"/>
              <a:t>What aren’t oscillations – but arguably just as interesting.</a:t>
            </a:r>
          </a:p>
          <a:p>
            <a:pPr lvl="1"/>
            <a:r>
              <a:rPr lang="en-US" dirty="0"/>
              <a:t>Focus on Theta.</a:t>
            </a:r>
          </a:p>
          <a:p>
            <a:r>
              <a:rPr lang="en-US" dirty="0"/>
              <a:t>Where do these ideas intersect?</a:t>
            </a:r>
          </a:p>
          <a:p>
            <a:pPr lvl="1"/>
            <a:r>
              <a:rPr lang="en-US" dirty="0"/>
              <a:t>Phase precession and phase coding in the hippocampus (theta ripples)</a:t>
            </a:r>
          </a:p>
          <a:p>
            <a:endParaRPr lang="en-US" dirty="0"/>
          </a:p>
        </p:txBody>
      </p:sp>
      <p:sp>
        <p:nvSpPr>
          <p:cNvPr id="4" name="Slide Number Placeholder 3"/>
          <p:cNvSpPr>
            <a:spLocks noGrp="1"/>
          </p:cNvSpPr>
          <p:nvPr>
            <p:ph type="sldNum" sz="quarter" idx="5"/>
          </p:nvPr>
        </p:nvSpPr>
        <p:spPr/>
        <p:txBody>
          <a:bodyPr/>
          <a:lstStyle/>
          <a:p>
            <a:fld id="{060103C6-4F99-42B8-930B-123FA591E946}" type="slidenum">
              <a:rPr lang="en-US" smtClean="0"/>
              <a:t>5</a:t>
            </a:fld>
            <a:endParaRPr lang="en-US"/>
          </a:p>
        </p:txBody>
      </p:sp>
    </p:spTree>
    <p:extLst>
      <p:ext uri="{BB962C8B-B14F-4D97-AF65-F5344CB8AC3E}">
        <p14:creationId xmlns:p14="http://schemas.microsoft.com/office/powerpoint/2010/main" val="91540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Many definitions, most are probably not wrong.</a:t>
            </a:r>
          </a:p>
          <a:p>
            <a:r>
              <a:rPr lang="en-US" dirty="0"/>
              <a:t>What is a thought?</a:t>
            </a:r>
          </a:p>
          <a:p>
            <a:endParaRPr lang="en-US" dirty="0"/>
          </a:p>
          <a:p>
            <a:r>
              <a:rPr lang="en-US" dirty="0"/>
              <a:t>We talked about arousal and vigilance states, modulators, actions memories.</a:t>
            </a:r>
          </a:p>
          <a:p>
            <a:endParaRPr lang="en-US" dirty="0"/>
          </a:p>
          <a:p>
            <a:r>
              <a:rPr lang="en-US" dirty="0"/>
              <a:t>Vague questions that are difficult to answer and generate uncomfortable pauses….</a:t>
            </a:r>
          </a:p>
          <a:p>
            <a:r>
              <a:rPr lang="en-US" dirty="0"/>
              <a:t>Make it somewhat more specific– </a:t>
            </a:r>
          </a:p>
          <a:p>
            <a:r>
              <a:rPr lang="en-US" dirty="0"/>
              <a:t>If you took a snapshot of a brain –say a fly or mouse brain- and had all of the synaptic weights, neuromodulator levels, would that be enough to identify a brain state?</a:t>
            </a:r>
          </a:p>
          <a:p>
            <a:endParaRPr lang="en-US" dirty="0"/>
          </a:p>
          <a:p>
            <a:r>
              <a:rPr lang="en-US" dirty="0"/>
              <a:t>Is the fundamental information bearing unit in the brain the action potential? A synaptic depolarization? The coordinated action of many neurons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8A1DC-F495-493D-9E1D-D712F977FB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88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identification of  neurons (Figure 1.4) as separate cells by the Spanish neuroanatomist Santiago </a:t>
            </a:r>
          </a:p>
          <a:p>
            <a:r>
              <a:rPr lang="en-US" dirty="0"/>
              <a:t>Ramón y Cajal (</a:t>
            </a:r>
            <a:r>
              <a:rPr lang="en-US" sz="1200" b="0" i="0" kern="1200" dirty="0">
                <a:solidFill>
                  <a:schemeClr val="tx1"/>
                </a:solidFill>
                <a:effectLst/>
                <a:latin typeface="+mn-lt"/>
                <a:ea typeface="+mn-ea"/>
                <a:cs typeface="+mn-cs"/>
              </a:rPr>
              <a:t> 1 May 1852 – 18 October 1934</a:t>
            </a:r>
            <a:r>
              <a:rPr lang="en-US" dirty="0"/>
              <a:t>) in the decades just before the turn of the twentieth century was a major turning point. This finding implied that cognitive processes are carried out by large populations of neurons.</a:t>
            </a:r>
          </a:p>
          <a:p>
            <a:endParaRPr lang="en-US" dirty="0"/>
          </a:p>
          <a:p>
            <a:r>
              <a:rPr lang="en-US" dirty="0"/>
              <a:t>Golgi (the guy in the upper</a:t>
            </a:r>
            <a:r>
              <a:rPr lang="en-US" baseline="0" dirty="0"/>
              <a:t> left corner) invented the stain, but never believed that neurons were separate from each other. Believe in reticular theory (all one single web). He was wrong and hated Cajal. Cajal was right – neurons are individual cells, but he still believed that they were connected. Cajal was not a big fan of Golgi either.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?Who started the neuron doctrine?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?Who invented the stain?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C29AE-5EA3-424B-94A9-41EA72D084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76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where this came from… Kandel and Schwartz</a:t>
            </a:r>
          </a:p>
          <a:p>
            <a:endParaRPr lang="en-US" dirty="0"/>
          </a:p>
          <a:p>
            <a:r>
              <a:rPr lang="en-US" dirty="0"/>
              <a:t>But this was not really in line with </a:t>
            </a:r>
            <a:r>
              <a:rPr lang="en-US" dirty="0" err="1"/>
              <a:t>hebb’s</a:t>
            </a:r>
            <a:r>
              <a:rPr lang="en-US" dirty="0"/>
              <a:t> ideas – not at all. He was all about </a:t>
            </a:r>
            <a:r>
              <a:rPr lang="en-US" dirty="0" err="1"/>
              <a:t>sequeqnces</a:t>
            </a:r>
            <a:r>
              <a:rPr lang="en-US" dirty="0"/>
              <a:t>. Sequences make sense for many thing. Motor control, pattern generators, episodic memory. But perhaps not so much for so much more- odor memory. Context memory perhaps. Not even – at least at high frequencies in the fly, this can be done by some very clever mechanical amplification.</a:t>
            </a:r>
          </a:p>
          <a:p>
            <a:endParaRPr lang="en-US" dirty="0"/>
          </a:p>
          <a:p>
            <a:r>
              <a:rPr lang="en-US" dirty="0"/>
              <a:t>How would you determine if the sequence or the reverberation is necessary… </a:t>
            </a:r>
          </a:p>
        </p:txBody>
      </p:sp>
      <p:sp>
        <p:nvSpPr>
          <p:cNvPr id="4" name="Slide Number Placeholder 3"/>
          <p:cNvSpPr>
            <a:spLocks noGrp="1"/>
          </p:cNvSpPr>
          <p:nvPr>
            <p:ph type="sldNum" sz="quarter" idx="5"/>
          </p:nvPr>
        </p:nvSpPr>
        <p:spPr/>
        <p:txBody>
          <a:bodyPr/>
          <a:lstStyle/>
          <a:p>
            <a:fld id="{060103C6-4F99-42B8-930B-123FA591E946}" type="slidenum">
              <a:rPr lang="en-US" smtClean="0"/>
              <a:t>9</a:t>
            </a:fld>
            <a:endParaRPr lang="en-US"/>
          </a:p>
        </p:txBody>
      </p:sp>
    </p:spTree>
    <p:extLst>
      <p:ext uri="{BB962C8B-B14F-4D97-AF65-F5344CB8AC3E}">
        <p14:creationId xmlns:p14="http://schemas.microsoft.com/office/powerpoint/2010/main" val="2746589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cellular, molecular and systems level </a:t>
            </a:r>
            <a:r>
              <a:rPr lang="en-US" dirty="0" err="1"/>
              <a:t>fmri</a:t>
            </a:r>
            <a:r>
              <a:rPr lang="en-US" dirty="0"/>
              <a:t> </a:t>
            </a:r>
          </a:p>
          <a:p>
            <a:r>
              <a:rPr lang="en-US" dirty="0"/>
              <a:t>Functional connectivity. One thing we would all like to know is how do these effects fundamentally affect the computations we thing the b rain</a:t>
            </a:r>
          </a:p>
          <a:p>
            <a:endParaRPr lang="en-US" dirty="0"/>
          </a:p>
          <a:p>
            <a:endParaRPr lang="en-US" dirty="0"/>
          </a:p>
          <a:p>
            <a:r>
              <a:rPr lang="en-US" dirty="0"/>
              <a:t>It’s a beautiful structure, but like all beautiful things, it get old. The older hippocampus has to do more with less. Reduced sensory input , potentially fewer </a:t>
            </a:r>
            <a:r>
              <a:rPr lang="en-US" dirty="0" err="1"/>
              <a:t>aor</a:t>
            </a:r>
            <a:r>
              <a:rPr lang="en-US" dirty="0"/>
              <a:t> altered synapses. Altered synaptic plasticity, …</a:t>
            </a:r>
          </a:p>
          <a:p>
            <a:endParaRPr lang="en-US" dirty="0"/>
          </a:p>
          <a:p>
            <a:r>
              <a:rPr lang="en-US" dirty="0"/>
              <a:t>What are the end consequences on the neural computations. Space and time.</a:t>
            </a:r>
          </a:p>
          <a:p>
            <a:endParaRPr lang="en-US" dirty="0"/>
          </a:p>
          <a:p>
            <a:r>
              <a:rPr lang="en-US" dirty="0"/>
              <a:t>How are the representations in the brain altered in the system.</a:t>
            </a:r>
          </a:p>
          <a:p>
            <a:endParaRPr lang="en-US" dirty="0"/>
          </a:p>
          <a:p>
            <a:r>
              <a:rPr lang="en-US" dirty="0"/>
              <a:t>Speed of processing. </a:t>
            </a:r>
            <a:r>
              <a:rPr lang="en-US" dirty="0" err="1"/>
              <a:t>Inetegration</a:t>
            </a:r>
            <a:r>
              <a:rPr lang="en-US" dirty="0"/>
              <a:t> of inputs.</a:t>
            </a:r>
          </a:p>
          <a:p>
            <a:endParaRPr lang="en-US" dirty="0"/>
          </a:p>
          <a:p>
            <a:r>
              <a:rPr lang="en-US" dirty="0"/>
              <a:t>integration</a:t>
            </a:r>
          </a:p>
          <a:p>
            <a:endParaRPr lang="en-US" dirty="0"/>
          </a:p>
          <a:p>
            <a:r>
              <a:rPr lang="en-US" dirty="0"/>
              <a:t>How much information about space</a:t>
            </a:r>
          </a:p>
          <a:p>
            <a:r>
              <a:rPr lang="en-US" dirty="0"/>
              <a:t>But – the map of space comes from the hippocampus integrating sensorimotor inputs: visual cues, vestibular cues, self-motion cues.</a:t>
            </a:r>
          </a:p>
          <a:p>
            <a:pPr lvl="1"/>
            <a:r>
              <a:rPr lang="en-US" dirty="0"/>
              <a:t>How are these processed by the aged rat?</a:t>
            </a:r>
          </a:p>
          <a:p>
            <a:pPr lvl="1"/>
            <a:r>
              <a:rPr lang="en-US" dirty="0"/>
              <a:t>Is this processing impaired?</a:t>
            </a:r>
          </a:p>
          <a:p>
            <a:r>
              <a:rPr lang="en-US" dirty="0"/>
              <a:t>To compute where you are in space you also need to </a:t>
            </a:r>
            <a:r>
              <a:rPr lang="en-US" dirty="0" err="1"/>
              <a:t>inte</a:t>
            </a:r>
            <a:endParaRPr lang="en-US" dirty="0"/>
          </a:p>
          <a:p>
            <a:r>
              <a:rPr lang="en-US" dirty="0"/>
              <a:t>How much information is in the spike</a:t>
            </a:r>
          </a:p>
          <a:p>
            <a:r>
              <a:rPr lang="en-US" dirty="0">
                <a:solidFill>
                  <a:srgbClr val="B300B3"/>
                </a:solidFill>
              </a:rPr>
              <a:t>Does aging impact the capacity of the hippocampus to process incoming </a:t>
            </a:r>
            <a:r>
              <a:rPr lang="en-US" dirty="0" err="1">
                <a:solidFill>
                  <a:srgbClr val="B300B3"/>
                </a:solidFill>
              </a:rPr>
              <a:t>ve</a:t>
            </a:r>
            <a:endParaRPr lang="en-US" dirty="0">
              <a:solidFill>
                <a:srgbClr val="B300B3"/>
              </a:solidFill>
            </a:endParaRPr>
          </a:p>
          <a:p>
            <a:endParaRPr lang="en-US" dirty="0"/>
          </a:p>
        </p:txBody>
      </p:sp>
      <p:sp>
        <p:nvSpPr>
          <p:cNvPr id="4" name="Slide Number Placeholder 3"/>
          <p:cNvSpPr>
            <a:spLocks noGrp="1"/>
          </p:cNvSpPr>
          <p:nvPr>
            <p:ph type="sldNum" sz="quarter" idx="5"/>
          </p:nvPr>
        </p:nvSpPr>
        <p:spPr/>
        <p:txBody>
          <a:bodyPr/>
          <a:lstStyle/>
          <a:p>
            <a:fld id="{060103C6-4F99-42B8-930B-123FA591E946}" type="slidenum">
              <a:rPr lang="en-US" smtClean="0"/>
              <a:t>18</a:t>
            </a:fld>
            <a:endParaRPr lang="en-US"/>
          </a:p>
        </p:txBody>
      </p:sp>
    </p:spTree>
    <p:extLst>
      <p:ext uri="{BB962C8B-B14F-4D97-AF65-F5344CB8AC3E}">
        <p14:creationId xmlns:p14="http://schemas.microsoft.com/office/powerpoint/2010/main" val="277161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place fields a lie?</a:t>
            </a:r>
          </a:p>
        </p:txBody>
      </p:sp>
      <p:sp>
        <p:nvSpPr>
          <p:cNvPr id="4" name="Slide Number Placeholder 3"/>
          <p:cNvSpPr>
            <a:spLocks noGrp="1"/>
          </p:cNvSpPr>
          <p:nvPr>
            <p:ph type="sldNum" sz="quarter" idx="5"/>
          </p:nvPr>
        </p:nvSpPr>
        <p:spPr/>
        <p:txBody>
          <a:bodyPr/>
          <a:lstStyle/>
          <a:p>
            <a:fld id="{060103C6-4F99-42B8-930B-123FA591E946}" type="slidenum">
              <a:rPr lang="en-US" smtClean="0"/>
              <a:t>22</a:t>
            </a:fld>
            <a:endParaRPr lang="en-US"/>
          </a:p>
        </p:txBody>
      </p:sp>
    </p:spTree>
    <p:extLst>
      <p:ext uri="{BB962C8B-B14F-4D97-AF65-F5344CB8AC3E}">
        <p14:creationId xmlns:p14="http://schemas.microsoft.com/office/powerpoint/2010/main" val="680156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Neurons in CA1 and CA3 have</a:t>
            </a:r>
            <a:r>
              <a:rPr lang="en-US" baseline="0" dirty="0"/>
              <a:t> ‘time fields’ that only activate at certain times from the start of running in a running wheel (but ONLY if the task is sufficiently complex – as it does not work when the running wheel is in the home cage, but does work when it is on a working memory/goal directed task.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782C0-131F-428C-AF45-C9DAFD9454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AA1840-8179-45F1-B4F4-F716A6E8B583}"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3868584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A1840-8179-45F1-B4F4-F716A6E8B583}"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386170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A1840-8179-45F1-B4F4-F716A6E8B583}"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717869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269145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468573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449246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819B6E-7C65-44E9-89DE-AF92C5EC8358}"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582508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819B6E-7C65-44E9-89DE-AF92C5EC8358}" type="datetimeFigureOut">
              <a:rPr lang="en-US" smtClean="0"/>
              <a:t>7/14/2023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547566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819B6E-7C65-44E9-89DE-AF92C5EC8358}" type="datetimeFigureOut">
              <a:rPr lang="en-US" smtClean="0"/>
              <a:t>7/14/2023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663701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19B6E-7C65-44E9-89DE-AF92C5EC8358}" type="datetimeFigureOut">
              <a:rPr lang="en-US" smtClean="0"/>
              <a:t>7/14/2023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871537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819B6E-7C65-44E9-89DE-AF92C5EC8358}"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4051846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A1840-8179-45F1-B4F4-F716A6E8B583}"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2823370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819B6E-7C65-44E9-89DE-AF92C5EC8358}"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1564530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9852369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4081531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529217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16833557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421538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819B6E-7C65-44E9-89DE-AF92C5EC8358}"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2458951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819B6E-7C65-44E9-89DE-AF92C5EC8358}" type="datetimeFigureOut">
              <a:rPr lang="en-US" smtClean="0"/>
              <a:t>7/14/2023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2676109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819B6E-7C65-44E9-89DE-AF92C5EC8358}" type="datetimeFigureOut">
              <a:rPr lang="en-US" smtClean="0"/>
              <a:t>7/14/2023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22033954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19B6E-7C65-44E9-89DE-AF92C5EC8358}" type="datetimeFigureOut">
              <a:rPr lang="en-US" smtClean="0"/>
              <a:t>7/14/2023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64876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7AA1840-8179-45F1-B4F4-F716A6E8B583}"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782678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819B6E-7C65-44E9-89DE-AF92C5EC8358}"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1290494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819B6E-7C65-44E9-89DE-AF92C5EC8358}"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1763859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6796595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7554095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412007-547B-4244-A26E-24540E682FAB}" type="slidenum">
              <a:rPr lang="en-US"/>
              <a:pPr>
                <a:defRPr/>
              </a:pPr>
              <a:t>‹#›</a:t>
            </a:fld>
            <a:endParaRPr lang="en-US"/>
          </a:p>
        </p:txBody>
      </p:sp>
    </p:spTree>
    <p:extLst>
      <p:ext uri="{BB962C8B-B14F-4D97-AF65-F5344CB8AC3E}">
        <p14:creationId xmlns:p14="http://schemas.microsoft.com/office/powerpoint/2010/main" val="18764447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174525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20838342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393768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819B6E-7C65-44E9-89DE-AF92C5EC8358}"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27246018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819B6E-7C65-44E9-89DE-AF92C5EC8358}" type="datetimeFigureOut">
              <a:rPr lang="en-US" smtClean="0"/>
              <a:t>7/14/2023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55417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AA1840-8179-45F1-B4F4-F716A6E8B583}"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125335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819B6E-7C65-44E9-89DE-AF92C5EC8358}" type="datetimeFigureOut">
              <a:rPr lang="en-US" smtClean="0"/>
              <a:t>7/14/2023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5912226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19B6E-7C65-44E9-89DE-AF92C5EC8358}" type="datetimeFigureOut">
              <a:rPr lang="en-US" smtClean="0"/>
              <a:t>7/14/2023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2658409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819B6E-7C65-44E9-89DE-AF92C5EC8358}"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4335532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819B6E-7C65-44E9-89DE-AF92C5EC8358}"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30955840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4710881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819B6E-7C65-44E9-89DE-AF92C5EC8358}" type="datetimeFigureOut">
              <a:rPr lang="en-US" smtClean="0"/>
              <a:t>7/14/2023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4D567-06BE-4F73-960F-75B188C1C00F}" type="slidenum">
              <a:rPr lang="en-US" smtClean="0"/>
              <a:t>‹#›</a:t>
            </a:fld>
            <a:endParaRPr lang="en-US"/>
          </a:p>
        </p:txBody>
      </p:sp>
    </p:spTree>
    <p:extLst>
      <p:ext uri="{BB962C8B-B14F-4D97-AF65-F5344CB8AC3E}">
        <p14:creationId xmlns:p14="http://schemas.microsoft.com/office/powerpoint/2010/main" val="1253962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hart Placeholder 2"/>
          <p:cNvSpPr>
            <a:spLocks noGrp="1"/>
          </p:cNvSpPr>
          <p:nvPr>
            <p:ph type="chart" idx="1"/>
          </p:nvPr>
        </p:nvSpPr>
        <p:spPr>
          <a:xfrm>
            <a:off x="914400" y="1981200"/>
            <a:ext cx="103632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5412007-547B-4244-A26E-24540E682FAB}" type="slidenum">
              <a:rPr lang="en-US"/>
              <a:pPr>
                <a:defRPr/>
              </a:pPr>
              <a:t>‹#›</a:t>
            </a:fld>
            <a:endParaRPr lang="en-US"/>
          </a:p>
        </p:txBody>
      </p:sp>
    </p:spTree>
    <p:extLst>
      <p:ext uri="{BB962C8B-B14F-4D97-AF65-F5344CB8AC3E}">
        <p14:creationId xmlns:p14="http://schemas.microsoft.com/office/powerpoint/2010/main" val="40964965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E153-6BA3-469D-A8BD-05ECE10AE1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99FD83-76D5-42D2-ABBD-397FA0F63B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845E8D-ADAD-4CE2-B6BD-4F7F9BF607C6}"/>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5" name="Footer Placeholder 4">
            <a:extLst>
              <a:ext uri="{FF2B5EF4-FFF2-40B4-BE49-F238E27FC236}">
                <a16:creationId xmlns:a16="http://schemas.microsoft.com/office/drawing/2014/main" id="{7B1C811E-9BC7-4D2B-B211-941EB2EF8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B2E42-C42F-419E-934D-D3B6FFF8C6DA}"/>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27005159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01A0C-8864-420F-B0F1-9F3B83937D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4FB369-2307-4899-9ADE-BD405D08D0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C918CA-53C1-46EF-B75D-DDEAD7FD8ED4}"/>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5" name="Footer Placeholder 4">
            <a:extLst>
              <a:ext uri="{FF2B5EF4-FFF2-40B4-BE49-F238E27FC236}">
                <a16:creationId xmlns:a16="http://schemas.microsoft.com/office/drawing/2014/main" id="{B375252F-AAA7-4FCF-A9A3-962620F7F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4FC11-E655-4D7D-8313-7EF1E788221B}"/>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3781147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BC68-BDD5-4D90-8780-0BFB137F8F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685C31-F9E8-4860-BE9B-DC1425B6CB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61DDCA3-0ED7-4082-ADE4-718C3CD74D5C}"/>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5" name="Footer Placeholder 4">
            <a:extLst>
              <a:ext uri="{FF2B5EF4-FFF2-40B4-BE49-F238E27FC236}">
                <a16:creationId xmlns:a16="http://schemas.microsoft.com/office/drawing/2014/main" id="{073355E7-3906-445D-8A59-0D3E0EFEA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470B8-1103-47EB-86BE-519531EDAB9F}"/>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41259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AA1840-8179-45F1-B4F4-F716A6E8B583}" type="datetimeFigureOut">
              <a:rPr lang="en-US" smtClean="0"/>
              <a:t>7/14/2023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2071651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092EB-354E-44F4-8D74-3D3D9D52A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BF64B-CF42-4CA5-A183-4B466709EC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38906E-1461-493F-AEFD-8309ACF97E0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4D6FC2-42A1-4380-B5C4-989F40D59DC0}"/>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6" name="Footer Placeholder 5">
            <a:extLst>
              <a:ext uri="{FF2B5EF4-FFF2-40B4-BE49-F238E27FC236}">
                <a16:creationId xmlns:a16="http://schemas.microsoft.com/office/drawing/2014/main" id="{88838C5D-C72C-4248-9E99-1DDBDF09EF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7EDAC-07E9-41C2-9CB1-8B9F12C5CD28}"/>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14635554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DEBF-3D4B-4A57-AFE8-B479D77FA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EB115C-3FE4-451C-A0DC-068C3DCC4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084F6E4-0275-46B8-A892-06F2DB4F66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2FE915-E47F-4C15-ABAF-71FF63D2AC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1F65B7-B719-4B21-AFD3-24D7F35C97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654C19-FC04-466B-A9B8-1643DB63BA52}"/>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8" name="Footer Placeholder 7">
            <a:extLst>
              <a:ext uri="{FF2B5EF4-FFF2-40B4-BE49-F238E27FC236}">
                <a16:creationId xmlns:a16="http://schemas.microsoft.com/office/drawing/2014/main" id="{3B5971E7-17D2-4619-9C3A-A078F8B4FC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DF10C-A2E7-4C35-880B-4F95263C5570}"/>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1091101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D0EB-0979-46C9-888C-EE2A1ADBC6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FEBC5E-B7EC-4CBC-8B78-928CEEE7B5BC}"/>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4" name="Footer Placeholder 3">
            <a:extLst>
              <a:ext uri="{FF2B5EF4-FFF2-40B4-BE49-F238E27FC236}">
                <a16:creationId xmlns:a16="http://schemas.microsoft.com/office/drawing/2014/main" id="{A61836CB-71F7-4BD3-BD96-5739324A52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23FAE3-5445-41AC-B7A6-5F8017F8FD70}"/>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42502603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24890A-9FFB-4EC3-AD82-20E17B0236B2}"/>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3" name="Footer Placeholder 2">
            <a:extLst>
              <a:ext uri="{FF2B5EF4-FFF2-40B4-BE49-F238E27FC236}">
                <a16:creationId xmlns:a16="http://schemas.microsoft.com/office/drawing/2014/main" id="{018CC709-460D-4828-BA02-7B538D3654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ADBA18-07A1-48B0-839B-7F70CBBEA089}"/>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11495184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A21C-0E98-406E-BA47-C29C276B5B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4996D8-707A-4FF6-9703-A25CFCA736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D10BCF-3F93-4EFD-84D0-8D8AD3074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3263C3-9346-4742-A790-2BB3AFD50921}"/>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6" name="Footer Placeholder 5">
            <a:extLst>
              <a:ext uri="{FF2B5EF4-FFF2-40B4-BE49-F238E27FC236}">
                <a16:creationId xmlns:a16="http://schemas.microsoft.com/office/drawing/2014/main" id="{93250E81-7449-4A9F-8205-50D9754E2F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7B6A62-D558-4525-85C8-24ABE33EE82D}"/>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31216320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F25DA-2154-4340-B167-EA80617E0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6BF478-D31A-4CC3-B3E0-87FC8541FB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D54299-99B8-459C-B21F-676B280B1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E150FF-5797-4F08-93B6-0C48C864B77E}"/>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6" name="Footer Placeholder 5">
            <a:extLst>
              <a:ext uri="{FF2B5EF4-FFF2-40B4-BE49-F238E27FC236}">
                <a16:creationId xmlns:a16="http://schemas.microsoft.com/office/drawing/2014/main" id="{092BF417-792C-4FBA-BD31-3DAC4DA820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14227-F3E5-40D5-80B0-334187E9AAC0}"/>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6347970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F9FCC-64B5-4377-B716-29905D8B59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1CE5F9-2E74-46B3-B1F9-84F3391EA6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5E1C57-1B9A-475A-AA45-26C08AB00F42}"/>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5" name="Footer Placeholder 4">
            <a:extLst>
              <a:ext uri="{FF2B5EF4-FFF2-40B4-BE49-F238E27FC236}">
                <a16:creationId xmlns:a16="http://schemas.microsoft.com/office/drawing/2014/main" id="{69169B1B-C7B0-4C09-8B40-3AC4013D1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FEA31-70D6-4119-818D-BA0D79E9BDBE}"/>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19830044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E7BBF-26BE-40FE-A766-4A7A5A5887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7D528-6EBD-40A5-A99F-124841D546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8925F-7DC9-43BD-8C66-5A5520E74E95}"/>
              </a:ext>
            </a:extLst>
          </p:cNvPr>
          <p:cNvSpPr>
            <a:spLocks noGrp="1"/>
          </p:cNvSpPr>
          <p:nvPr>
            <p:ph type="dt" sz="half" idx="10"/>
          </p:nvPr>
        </p:nvSpPr>
        <p:spPr/>
        <p:txBody>
          <a:bodyPr/>
          <a:lstStyle/>
          <a:p>
            <a:fld id="{D3100E07-B0C7-4615-8DB3-54C48759B80A}" type="datetimeFigureOut">
              <a:rPr lang="en-US" smtClean="0"/>
              <a:t>7/14/2023</a:t>
            </a:fld>
            <a:endParaRPr lang="en-US"/>
          </a:p>
        </p:txBody>
      </p:sp>
      <p:sp>
        <p:nvSpPr>
          <p:cNvPr id="5" name="Footer Placeholder 4">
            <a:extLst>
              <a:ext uri="{FF2B5EF4-FFF2-40B4-BE49-F238E27FC236}">
                <a16:creationId xmlns:a16="http://schemas.microsoft.com/office/drawing/2014/main" id="{E269B825-2D41-4455-A685-72E9C9ED0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EB28A-986E-4EC6-90FF-041B1D8495A1}"/>
              </a:ext>
            </a:extLst>
          </p:cNvPr>
          <p:cNvSpPr>
            <a:spLocks noGrp="1"/>
          </p:cNvSpPr>
          <p:nvPr>
            <p:ph type="sldNum" sz="quarter" idx="12"/>
          </p:nvPr>
        </p:nvSpPr>
        <p:spPr/>
        <p:txBody>
          <a:bodyPr/>
          <a:lstStyle/>
          <a:p>
            <a:fld id="{8D887663-7482-4F59-BA93-75D10C784C5F}" type="slidenum">
              <a:rPr lang="en-US" smtClean="0"/>
              <a:t>‹#›</a:t>
            </a:fld>
            <a:endParaRPr lang="en-US"/>
          </a:p>
        </p:txBody>
      </p:sp>
    </p:spTree>
    <p:extLst>
      <p:ext uri="{BB962C8B-B14F-4D97-AF65-F5344CB8AC3E}">
        <p14:creationId xmlns:p14="http://schemas.microsoft.com/office/powerpoint/2010/main" val="2789986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AA1840-8179-45F1-B4F4-F716A6E8B583}" type="datetimeFigureOut">
              <a:rPr lang="en-US" smtClean="0"/>
              <a:t>7/14/2023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349001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AA1840-8179-45F1-B4F4-F716A6E8B583}" type="datetimeFigureOut">
              <a:rPr lang="en-US" smtClean="0"/>
              <a:t>7/14/2023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344531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AA1840-8179-45F1-B4F4-F716A6E8B583}"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798021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AA1840-8179-45F1-B4F4-F716A6E8B583}" type="datetimeFigureOut">
              <a:rPr lang="en-US" smtClean="0"/>
              <a:t>7/14/2023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1503D-6569-4F73-BFD8-4998F5EE9B70}" type="slidenum">
              <a:rPr lang="en-US" smtClean="0"/>
              <a:t>‹#›</a:t>
            </a:fld>
            <a:endParaRPr lang="en-US"/>
          </a:p>
        </p:txBody>
      </p:sp>
    </p:spTree>
    <p:extLst>
      <p:ext uri="{BB962C8B-B14F-4D97-AF65-F5344CB8AC3E}">
        <p14:creationId xmlns:p14="http://schemas.microsoft.com/office/powerpoint/2010/main" val="2128217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A1840-8179-45F1-B4F4-F716A6E8B583}" type="datetimeFigureOut">
              <a:rPr lang="en-US" smtClean="0"/>
              <a:t>7/14/2023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1503D-6569-4F73-BFD8-4998F5EE9B70}" type="slidenum">
              <a:rPr lang="en-US" smtClean="0"/>
              <a:t>‹#›</a:t>
            </a:fld>
            <a:endParaRPr lang="en-US"/>
          </a:p>
        </p:txBody>
      </p:sp>
    </p:spTree>
    <p:extLst>
      <p:ext uri="{BB962C8B-B14F-4D97-AF65-F5344CB8AC3E}">
        <p14:creationId xmlns:p14="http://schemas.microsoft.com/office/powerpoint/2010/main" val="291116950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819B6E-7C65-44E9-89DE-AF92C5EC8358}" type="datetimeFigureOut">
              <a:rPr lang="en-US" smtClean="0"/>
              <a:t>7/14/2023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4D567-06BE-4F73-960F-75B188C1C00F}" type="slidenum">
              <a:rPr lang="en-US" smtClean="0"/>
              <a:t>‹#›</a:t>
            </a:fld>
            <a:endParaRPr lang="en-US"/>
          </a:p>
        </p:txBody>
      </p:sp>
    </p:spTree>
    <p:extLst>
      <p:ext uri="{BB962C8B-B14F-4D97-AF65-F5344CB8AC3E}">
        <p14:creationId xmlns:p14="http://schemas.microsoft.com/office/powerpoint/2010/main" val="348842356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819B6E-7C65-44E9-89DE-AF92C5EC8358}" type="datetimeFigureOut">
              <a:rPr lang="en-US" smtClean="0"/>
              <a:t>7/14/2023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4D567-06BE-4F73-960F-75B188C1C00F}" type="slidenum">
              <a:rPr lang="en-US" smtClean="0"/>
              <a:t>‹#›</a:t>
            </a:fld>
            <a:endParaRPr lang="en-US"/>
          </a:p>
        </p:txBody>
      </p:sp>
    </p:spTree>
    <p:extLst>
      <p:ext uri="{BB962C8B-B14F-4D97-AF65-F5344CB8AC3E}">
        <p14:creationId xmlns:p14="http://schemas.microsoft.com/office/powerpoint/2010/main" val="124591007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819B6E-7C65-44E9-89DE-AF92C5EC8358}" type="datetimeFigureOut">
              <a:rPr lang="en-US" smtClean="0"/>
              <a:t>7/14/2023</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4D567-06BE-4F73-960F-75B188C1C00F}" type="slidenum">
              <a:rPr lang="en-US" smtClean="0"/>
              <a:t>‹#›</a:t>
            </a:fld>
            <a:endParaRPr lang="en-US"/>
          </a:p>
        </p:txBody>
      </p:sp>
    </p:spTree>
    <p:extLst>
      <p:ext uri="{BB962C8B-B14F-4D97-AF65-F5344CB8AC3E}">
        <p14:creationId xmlns:p14="http://schemas.microsoft.com/office/powerpoint/2010/main" val="79740344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37452-5D14-4F18-BE19-AD2EAEED7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7E952F-91C9-4727-B3D5-DDF4364DF0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F24B2-4F7A-4353-B231-211CF6B65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00E07-B0C7-4615-8DB3-54C48759B80A}" type="datetimeFigureOut">
              <a:rPr lang="en-US" smtClean="0"/>
              <a:t>7/14/2023</a:t>
            </a:fld>
            <a:endParaRPr lang="en-US"/>
          </a:p>
        </p:txBody>
      </p:sp>
      <p:sp>
        <p:nvSpPr>
          <p:cNvPr id="5" name="Footer Placeholder 4">
            <a:extLst>
              <a:ext uri="{FF2B5EF4-FFF2-40B4-BE49-F238E27FC236}">
                <a16:creationId xmlns:a16="http://schemas.microsoft.com/office/drawing/2014/main" id="{B769BB01-287E-4D49-ADEA-EE0691E2F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4720E-355C-446F-AA1B-DBC0FE2CAA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87663-7482-4F59-BA93-75D10C784C5F}" type="slidenum">
              <a:rPr lang="en-US" smtClean="0"/>
              <a:t>‹#›</a:t>
            </a:fld>
            <a:endParaRPr lang="en-US"/>
          </a:p>
        </p:txBody>
      </p:sp>
    </p:spTree>
    <p:extLst>
      <p:ext uri="{BB962C8B-B14F-4D97-AF65-F5344CB8AC3E}">
        <p14:creationId xmlns:p14="http://schemas.microsoft.com/office/powerpoint/2010/main" val="381968821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emf"/><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www.scholarpedia.org/w/index.php?title=Place_cells&amp;action=edit&amp;redlink=1" TargetMode="External"/><Relationship Id="rId1" Type="http://schemas.openxmlformats.org/officeDocument/2006/relationships/slideLayout" Target="../slideLayouts/slideLayout24.xml"/><Relationship Id="rId6" Type="http://schemas.openxmlformats.org/officeDocument/2006/relationships/hyperlink" Target="http://www.cognitivemap.net/"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4.png"/><Relationship Id="rId11" Type="http://schemas.openxmlformats.org/officeDocument/2006/relationships/hyperlink" Target="https://doi.org/10.1523/JNEUROSCI.1199-13.2014" TargetMode="External"/><Relationship Id="rId5" Type="http://schemas.openxmlformats.org/officeDocument/2006/relationships/image" Target="../media/image40.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3.xml"/><Relationship Id="rId4" Type="http://schemas.openxmlformats.org/officeDocument/2006/relationships/image" Target="../media/image71.gif"/></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1.gif"/><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13.xml"/><Relationship Id="rId4" Type="http://schemas.openxmlformats.org/officeDocument/2006/relationships/image" Target="../media/image81.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8" Type="http://schemas.openxmlformats.org/officeDocument/2006/relationships/image" Target="../media/image85.jpeg"/><Relationship Id="rId3" Type="http://schemas.microsoft.com/office/2007/relationships/media" Target="../media/media2.mp4"/><Relationship Id="rId7" Type="http://schemas.openxmlformats.org/officeDocument/2006/relationships/image" Target="../media/image8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3.png"/><Relationship Id="rId5" Type="http://schemas.openxmlformats.org/officeDocument/2006/relationships/slideLayout" Target="../slideLayouts/slideLayout48.xml"/><Relationship Id="rId4" Type="http://schemas.openxmlformats.org/officeDocument/2006/relationships/video" Target="../media/media2.mp4"/><Relationship Id="rId9" Type="http://schemas.openxmlformats.org/officeDocument/2006/relationships/image" Target="../media/image86.jpeg"/></Relationships>
</file>

<file path=ppt/slides/_rels/slide5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6.jpe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jpe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Layout" Target="../slideLayouts/slideLayout48.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tiff"/><Relationship Id="rId7"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48.xml"/><Relationship Id="rId6" Type="http://schemas.openxmlformats.org/officeDocument/2006/relationships/image" Target="../media/image105.png"/><Relationship Id="rId5" Type="http://schemas.openxmlformats.org/officeDocument/2006/relationships/image" Target="../media/image104.jpeg"/><Relationship Id="rId10" Type="http://schemas.openxmlformats.org/officeDocument/2006/relationships/image" Target="../media/image109.jpeg"/><Relationship Id="rId4" Type="http://schemas.openxmlformats.org/officeDocument/2006/relationships/image" Target="../media/image103.jpeg"/><Relationship Id="rId9" Type="http://schemas.openxmlformats.org/officeDocument/2006/relationships/image" Target="../media/image10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AB3E202-004B-4785-A8A0-EB6175B52F9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1"/>
          <a:stretch/>
        </p:blipFill>
        <p:spPr bwMode="auto">
          <a:xfrm>
            <a:off x="3047" y="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2863303-1620-4BC2-9E96-652547AEC7AB}"/>
              </a:ext>
            </a:extLst>
          </p:cNvPr>
          <p:cNvSpPr>
            <a:spLocks noGrp="1"/>
          </p:cNvSpPr>
          <p:nvPr>
            <p:ph type="ctrTitle"/>
          </p:nvPr>
        </p:nvSpPr>
        <p:spPr>
          <a:xfrm>
            <a:off x="763165" y="50385"/>
            <a:ext cx="11014166" cy="2951050"/>
          </a:xfrm>
          <a:effectLst>
            <a:outerShdw blurRad="50800" dist="38100" dir="2700000" algn="tl" rotWithShape="0">
              <a:prstClr val="black">
                <a:alpha val="40000"/>
              </a:prstClr>
            </a:outerShdw>
          </a:effectLst>
        </p:spPr>
        <p:txBody>
          <a:bodyPr>
            <a:normAutofit fontScale="90000"/>
          </a:bodyPr>
          <a:lstStyle/>
          <a:p>
            <a:r>
              <a:rPr lang="en-US" sz="7200" b="1" dirty="0">
                <a:solidFill>
                  <a:srgbClr val="FFFFFF"/>
                </a:solidFill>
              </a:rPr>
              <a:t>Space, Ensembles, and Oscillations</a:t>
            </a:r>
            <a:br>
              <a:rPr lang="en-US" sz="7200" b="1" dirty="0">
                <a:solidFill>
                  <a:srgbClr val="FFFFFF"/>
                </a:solidFill>
              </a:rPr>
            </a:br>
            <a:endParaRPr lang="en-US" sz="7200" b="1" dirty="0">
              <a:solidFill>
                <a:srgbClr val="FFFFFF"/>
              </a:solidFill>
            </a:endParaRPr>
          </a:p>
        </p:txBody>
      </p:sp>
      <p:sp>
        <p:nvSpPr>
          <p:cNvPr id="5" name="Subtitle 4">
            <a:extLst>
              <a:ext uri="{FF2B5EF4-FFF2-40B4-BE49-F238E27FC236}">
                <a16:creationId xmlns:a16="http://schemas.microsoft.com/office/drawing/2014/main" id="{18E35622-965F-47CE-81B9-D082FF87A16B}"/>
              </a:ext>
            </a:extLst>
          </p:cNvPr>
          <p:cNvSpPr>
            <a:spLocks noGrp="1"/>
          </p:cNvSpPr>
          <p:nvPr>
            <p:ph type="subTitle" idx="1"/>
          </p:nvPr>
        </p:nvSpPr>
        <p:spPr>
          <a:xfrm>
            <a:off x="0" y="5176870"/>
            <a:ext cx="5465135" cy="1630745"/>
          </a:xfrm>
          <a:effectLst>
            <a:outerShdw blurRad="50800" dist="38100" dir="2700000" algn="tl" rotWithShape="0">
              <a:prstClr val="black">
                <a:alpha val="40000"/>
              </a:prstClr>
            </a:outerShdw>
          </a:effectLst>
        </p:spPr>
        <p:txBody>
          <a:bodyPr>
            <a:normAutofit/>
          </a:bodyPr>
          <a:lstStyle/>
          <a:p>
            <a:pPr algn="l"/>
            <a:r>
              <a:rPr lang="en-US" sz="4000" dirty="0">
                <a:solidFill>
                  <a:srgbClr val="FFFFFF"/>
                </a:solidFill>
              </a:rPr>
              <a:t>Stephen Cowen, PhD </a:t>
            </a:r>
          </a:p>
          <a:p>
            <a:pPr algn="l"/>
            <a:endParaRPr lang="en-US" sz="2800" dirty="0">
              <a:solidFill>
                <a:srgbClr val="FFFFFF"/>
              </a:solidFill>
            </a:endParaRPr>
          </a:p>
          <a:p>
            <a:pPr algn="l"/>
            <a:endParaRPr lang="en-US" sz="2800" dirty="0">
              <a:solidFill>
                <a:srgbClr val="FFFFFF"/>
              </a:solidFill>
            </a:endParaRPr>
          </a:p>
        </p:txBody>
      </p:sp>
      <p:pic>
        <p:nvPicPr>
          <p:cNvPr id="10" name="Picture 9" descr="LabLogo1.png">
            <a:extLst>
              <a:ext uri="{FF2B5EF4-FFF2-40B4-BE49-F238E27FC236}">
                <a16:creationId xmlns:a16="http://schemas.microsoft.com/office/drawing/2014/main" id="{63725607-A658-4F33-BEA0-24DE39EB4F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3435" y="4980272"/>
            <a:ext cx="3185516" cy="1859564"/>
          </a:xfrm>
          <a:prstGeom prst="rect">
            <a:avLst/>
          </a:prstGeom>
        </p:spPr>
      </p:pic>
    </p:spTree>
    <p:extLst>
      <p:ext uri="{BB962C8B-B14F-4D97-AF65-F5344CB8AC3E}">
        <p14:creationId xmlns:p14="http://schemas.microsoft.com/office/powerpoint/2010/main" val="2553728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75B7-1855-A380-5EA7-2CD07DA432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8B5625-B125-A7D1-26EF-F89E76274AF4}"/>
              </a:ext>
            </a:extLst>
          </p:cNvPr>
          <p:cNvSpPr>
            <a:spLocks noGrp="1"/>
          </p:cNvSpPr>
          <p:nvPr>
            <p:ph idx="1"/>
          </p:nvPr>
        </p:nvSpPr>
        <p:spPr/>
        <p:txBody>
          <a:bodyPr/>
          <a:lstStyle/>
          <a:p>
            <a:endParaRPr lang="en-US" dirty="0"/>
          </a:p>
        </p:txBody>
      </p:sp>
      <p:pic>
        <p:nvPicPr>
          <p:cNvPr id="1028" name="Picture 4" descr="Tomorrow's research technology co-developed at Kavli Institute for ...">
            <a:extLst>
              <a:ext uri="{FF2B5EF4-FFF2-40B4-BE49-F238E27FC236}">
                <a16:creationId xmlns:a16="http://schemas.microsoft.com/office/drawing/2014/main" id="{485EC380-89CE-27B8-C499-4187D4AE2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400"/>
            <a:ext cx="12192000" cy="70591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0750D58-31B1-26AF-6B55-3ED76D97E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4079" y="4001294"/>
            <a:ext cx="5362575" cy="2838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CF799ED-30AD-2338-941F-51634D668C4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444963" y="-7572"/>
            <a:ext cx="3621691" cy="1698260"/>
          </a:xfrm>
          <a:prstGeom prst="rect">
            <a:avLst/>
          </a:prstGeom>
        </p:spPr>
      </p:pic>
      <p:pic>
        <p:nvPicPr>
          <p:cNvPr id="6" name="Picture 5">
            <a:extLst>
              <a:ext uri="{FF2B5EF4-FFF2-40B4-BE49-F238E27FC236}">
                <a16:creationId xmlns:a16="http://schemas.microsoft.com/office/drawing/2014/main" id="{4E6E42CE-4506-C8E8-A794-FA2FE5853C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20" y="143349"/>
            <a:ext cx="2088061" cy="2339543"/>
          </a:xfrm>
          <a:prstGeom prst="rect">
            <a:avLst/>
          </a:prstGeom>
        </p:spPr>
      </p:pic>
    </p:spTree>
    <p:extLst>
      <p:ext uri="{BB962C8B-B14F-4D97-AF65-F5344CB8AC3E}">
        <p14:creationId xmlns:p14="http://schemas.microsoft.com/office/powerpoint/2010/main" val="164375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G_1468">
            <a:extLst>
              <a:ext uri="{FF2B5EF4-FFF2-40B4-BE49-F238E27FC236}">
                <a16:creationId xmlns:a16="http://schemas.microsoft.com/office/drawing/2014/main" id="{BE31DB0E-676D-5774-97D8-74E39B7ABB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35E5CAA9-5B72-7469-40AF-F9144E7DE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28021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BEFA1DA-0663-1FBA-157E-EA0C4319D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2663" y="0"/>
            <a:ext cx="514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9D1282-A5DF-CB34-6E54-9F2EF49A6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027"/>
            <a:ext cx="12192000" cy="6039945"/>
          </a:xfrm>
          <a:prstGeom prst="rect">
            <a:avLst/>
          </a:prstGeom>
        </p:spPr>
      </p:pic>
    </p:spTree>
    <p:extLst>
      <p:ext uri="{BB962C8B-B14F-4D97-AF65-F5344CB8AC3E}">
        <p14:creationId xmlns:p14="http://schemas.microsoft.com/office/powerpoint/2010/main" val="292958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39009-92D2-D603-520A-14D7B7C8FF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4EA67D-68B9-2105-421D-D9FE647B3C0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5A38F63-0351-B785-B28C-D4A0AD94D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61" y="0"/>
            <a:ext cx="11834077" cy="6858000"/>
          </a:xfrm>
          <a:prstGeom prst="rect">
            <a:avLst/>
          </a:prstGeom>
        </p:spPr>
      </p:pic>
    </p:spTree>
    <p:extLst>
      <p:ext uri="{BB962C8B-B14F-4D97-AF65-F5344CB8AC3E}">
        <p14:creationId xmlns:p14="http://schemas.microsoft.com/office/powerpoint/2010/main" val="982143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979F7E10-41DD-3982-75EF-8B78C8C3959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19FB480-FED1-C044-9840-6AEDDC97F7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19100" y="-14272"/>
            <a:ext cx="11353800" cy="6872272"/>
          </a:xfrm>
          <a:prstGeom prst="rect">
            <a:avLst/>
          </a:prstGeom>
        </p:spPr>
      </p:pic>
      <p:grpSp>
        <p:nvGrpSpPr>
          <p:cNvPr id="70" name="Group 69">
            <a:extLst>
              <a:ext uri="{FF2B5EF4-FFF2-40B4-BE49-F238E27FC236}">
                <a16:creationId xmlns:a16="http://schemas.microsoft.com/office/drawing/2014/main" id="{4F292513-B06B-8FEB-66AE-57DDC751405A}"/>
              </a:ext>
            </a:extLst>
          </p:cNvPr>
          <p:cNvGrpSpPr/>
          <p:nvPr/>
        </p:nvGrpSpPr>
        <p:grpSpPr>
          <a:xfrm>
            <a:off x="4090448" y="-42530"/>
            <a:ext cx="4315904" cy="2067030"/>
            <a:chOff x="1932496" y="1514370"/>
            <a:chExt cx="4315904" cy="2067030"/>
          </a:xfrm>
        </p:grpSpPr>
        <p:sp>
          <p:nvSpPr>
            <p:cNvPr id="4" name="AutoShape 2">
              <a:extLst>
                <a:ext uri="{FF2B5EF4-FFF2-40B4-BE49-F238E27FC236}">
                  <a16:creationId xmlns:a16="http://schemas.microsoft.com/office/drawing/2014/main" id="{9F708CDD-4D0B-CAB1-8E66-A4D8C902A10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5">
              <a:extLst>
                <a:ext uri="{FF2B5EF4-FFF2-40B4-BE49-F238E27FC236}">
                  <a16:creationId xmlns:a16="http://schemas.microsoft.com/office/drawing/2014/main" id="{8DB2DA9D-89F5-206F-8069-F716A2276AC6}"/>
                </a:ext>
              </a:extLst>
            </p:cNvPr>
            <p:cNvSpPr>
              <a:spLocks/>
            </p:cNvSpPr>
            <p:nvPr/>
          </p:nvSpPr>
          <p:spPr bwMode="auto">
            <a:xfrm>
              <a:off x="1932496" y="1621671"/>
              <a:ext cx="1974045" cy="784914"/>
            </a:xfrm>
            <a:custGeom>
              <a:avLst/>
              <a:gdLst>
                <a:gd name="T0" fmla="*/ 19 w 1343"/>
                <a:gd name="T1" fmla="*/ 414 h 534"/>
                <a:gd name="T2" fmla="*/ 51 w 1343"/>
                <a:gd name="T3" fmla="*/ 427 h 534"/>
                <a:gd name="T4" fmla="*/ 84 w 1343"/>
                <a:gd name="T5" fmla="*/ 414 h 534"/>
                <a:gd name="T6" fmla="*/ 116 w 1343"/>
                <a:gd name="T7" fmla="*/ 414 h 534"/>
                <a:gd name="T8" fmla="*/ 148 w 1343"/>
                <a:gd name="T9" fmla="*/ 427 h 534"/>
                <a:gd name="T10" fmla="*/ 174 w 1343"/>
                <a:gd name="T11" fmla="*/ 387 h 534"/>
                <a:gd name="T12" fmla="*/ 206 w 1343"/>
                <a:gd name="T13" fmla="*/ 447 h 534"/>
                <a:gd name="T14" fmla="*/ 239 w 1343"/>
                <a:gd name="T15" fmla="*/ 454 h 534"/>
                <a:gd name="T16" fmla="*/ 271 w 1343"/>
                <a:gd name="T17" fmla="*/ 500 h 534"/>
                <a:gd name="T18" fmla="*/ 303 w 1343"/>
                <a:gd name="T19" fmla="*/ 527 h 534"/>
                <a:gd name="T20" fmla="*/ 336 w 1343"/>
                <a:gd name="T21" fmla="*/ 507 h 534"/>
                <a:gd name="T22" fmla="*/ 368 w 1343"/>
                <a:gd name="T23" fmla="*/ 494 h 534"/>
                <a:gd name="T24" fmla="*/ 400 w 1343"/>
                <a:gd name="T25" fmla="*/ 447 h 534"/>
                <a:gd name="T26" fmla="*/ 433 w 1343"/>
                <a:gd name="T27" fmla="*/ 414 h 534"/>
                <a:gd name="T28" fmla="*/ 465 w 1343"/>
                <a:gd name="T29" fmla="*/ 434 h 534"/>
                <a:gd name="T30" fmla="*/ 497 w 1343"/>
                <a:gd name="T31" fmla="*/ 420 h 534"/>
                <a:gd name="T32" fmla="*/ 529 w 1343"/>
                <a:gd name="T33" fmla="*/ 394 h 534"/>
                <a:gd name="T34" fmla="*/ 562 w 1343"/>
                <a:gd name="T35" fmla="*/ 387 h 534"/>
                <a:gd name="T36" fmla="*/ 594 w 1343"/>
                <a:gd name="T37" fmla="*/ 427 h 534"/>
                <a:gd name="T38" fmla="*/ 620 w 1343"/>
                <a:gd name="T39" fmla="*/ 467 h 534"/>
                <a:gd name="T40" fmla="*/ 652 w 1343"/>
                <a:gd name="T41" fmla="*/ 474 h 534"/>
                <a:gd name="T42" fmla="*/ 684 w 1343"/>
                <a:gd name="T43" fmla="*/ 500 h 534"/>
                <a:gd name="T44" fmla="*/ 717 w 1343"/>
                <a:gd name="T45" fmla="*/ 474 h 534"/>
                <a:gd name="T46" fmla="*/ 749 w 1343"/>
                <a:gd name="T47" fmla="*/ 487 h 534"/>
                <a:gd name="T48" fmla="*/ 781 w 1343"/>
                <a:gd name="T49" fmla="*/ 487 h 534"/>
                <a:gd name="T50" fmla="*/ 814 w 1343"/>
                <a:gd name="T51" fmla="*/ 407 h 534"/>
                <a:gd name="T52" fmla="*/ 846 w 1343"/>
                <a:gd name="T53" fmla="*/ 414 h 534"/>
                <a:gd name="T54" fmla="*/ 878 w 1343"/>
                <a:gd name="T55" fmla="*/ 494 h 534"/>
                <a:gd name="T56" fmla="*/ 911 w 1343"/>
                <a:gd name="T57" fmla="*/ 500 h 534"/>
                <a:gd name="T58" fmla="*/ 943 w 1343"/>
                <a:gd name="T59" fmla="*/ 527 h 534"/>
                <a:gd name="T60" fmla="*/ 975 w 1343"/>
                <a:gd name="T61" fmla="*/ 534 h 534"/>
                <a:gd name="T62" fmla="*/ 1008 w 1343"/>
                <a:gd name="T63" fmla="*/ 474 h 534"/>
                <a:gd name="T64" fmla="*/ 1040 w 1343"/>
                <a:gd name="T65" fmla="*/ 414 h 534"/>
                <a:gd name="T66" fmla="*/ 1072 w 1343"/>
                <a:gd name="T67" fmla="*/ 500 h 534"/>
                <a:gd name="T68" fmla="*/ 1098 w 1343"/>
                <a:gd name="T69" fmla="*/ 460 h 534"/>
                <a:gd name="T70" fmla="*/ 1130 w 1343"/>
                <a:gd name="T71" fmla="*/ 314 h 534"/>
                <a:gd name="T72" fmla="*/ 1163 w 1343"/>
                <a:gd name="T73" fmla="*/ 180 h 534"/>
                <a:gd name="T74" fmla="*/ 1195 w 1343"/>
                <a:gd name="T75" fmla="*/ 307 h 534"/>
                <a:gd name="T76" fmla="*/ 1227 w 1343"/>
                <a:gd name="T77" fmla="*/ 414 h 534"/>
                <a:gd name="T78" fmla="*/ 1260 w 1343"/>
                <a:gd name="T79" fmla="*/ 340 h 534"/>
                <a:gd name="T80" fmla="*/ 1292 w 1343"/>
                <a:gd name="T81" fmla="*/ 107 h 534"/>
                <a:gd name="T82" fmla="*/ 1324 w 1343"/>
                <a:gd name="T83" fmla="*/ 2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3" h="534">
                  <a:moveTo>
                    <a:pt x="0" y="420"/>
                  </a:moveTo>
                  <a:lnTo>
                    <a:pt x="6" y="420"/>
                  </a:lnTo>
                  <a:lnTo>
                    <a:pt x="19" y="414"/>
                  </a:lnTo>
                  <a:lnTo>
                    <a:pt x="26" y="414"/>
                  </a:lnTo>
                  <a:lnTo>
                    <a:pt x="38" y="420"/>
                  </a:lnTo>
                  <a:lnTo>
                    <a:pt x="51" y="427"/>
                  </a:lnTo>
                  <a:lnTo>
                    <a:pt x="58" y="427"/>
                  </a:lnTo>
                  <a:lnTo>
                    <a:pt x="71" y="420"/>
                  </a:lnTo>
                  <a:lnTo>
                    <a:pt x="84" y="414"/>
                  </a:lnTo>
                  <a:lnTo>
                    <a:pt x="90" y="400"/>
                  </a:lnTo>
                  <a:lnTo>
                    <a:pt x="103" y="394"/>
                  </a:lnTo>
                  <a:lnTo>
                    <a:pt x="116" y="414"/>
                  </a:lnTo>
                  <a:lnTo>
                    <a:pt x="122" y="427"/>
                  </a:lnTo>
                  <a:lnTo>
                    <a:pt x="135" y="427"/>
                  </a:lnTo>
                  <a:lnTo>
                    <a:pt x="148" y="427"/>
                  </a:lnTo>
                  <a:lnTo>
                    <a:pt x="155" y="407"/>
                  </a:lnTo>
                  <a:lnTo>
                    <a:pt x="168" y="387"/>
                  </a:lnTo>
                  <a:lnTo>
                    <a:pt x="174" y="387"/>
                  </a:lnTo>
                  <a:lnTo>
                    <a:pt x="187" y="387"/>
                  </a:lnTo>
                  <a:lnTo>
                    <a:pt x="200" y="420"/>
                  </a:lnTo>
                  <a:lnTo>
                    <a:pt x="206" y="447"/>
                  </a:lnTo>
                  <a:lnTo>
                    <a:pt x="219" y="454"/>
                  </a:lnTo>
                  <a:lnTo>
                    <a:pt x="232" y="447"/>
                  </a:lnTo>
                  <a:lnTo>
                    <a:pt x="239" y="454"/>
                  </a:lnTo>
                  <a:lnTo>
                    <a:pt x="252" y="474"/>
                  </a:lnTo>
                  <a:lnTo>
                    <a:pt x="265" y="487"/>
                  </a:lnTo>
                  <a:lnTo>
                    <a:pt x="271" y="500"/>
                  </a:lnTo>
                  <a:lnTo>
                    <a:pt x="284" y="514"/>
                  </a:lnTo>
                  <a:lnTo>
                    <a:pt x="297" y="520"/>
                  </a:lnTo>
                  <a:lnTo>
                    <a:pt x="303" y="527"/>
                  </a:lnTo>
                  <a:lnTo>
                    <a:pt x="316" y="514"/>
                  </a:lnTo>
                  <a:lnTo>
                    <a:pt x="323" y="500"/>
                  </a:lnTo>
                  <a:lnTo>
                    <a:pt x="336" y="507"/>
                  </a:lnTo>
                  <a:lnTo>
                    <a:pt x="349" y="507"/>
                  </a:lnTo>
                  <a:lnTo>
                    <a:pt x="355" y="507"/>
                  </a:lnTo>
                  <a:lnTo>
                    <a:pt x="368" y="494"/>
                  </a:lnTo>
                  <a:lnTo>
                    <a:pt x="381" y="474"/>
                  </a:lnTo>
                  <a:lnTo>
                    <a:pt x="387" y="454"/>
                  </a:lnTo>
                  <a:lnTo>
                    <a:pt x="400" y="447"/>
                  </a:lnTo>
                  <a:lnTo>
                    <a:pt x="413" y="447"/>
                  </a:lnTo>
                  <a:lnTo>
                    <a:pt x="420" y="440"/>
                  </a:lnTo>
                  <a:lnTo>
                    <a:pt x="433" y="414"/>
                  </a:lnTo>
                  <a:lnTo>
                    <a:pt x="445" y="407"/>
                  </a:lnTo>
                  <a:lnTo>
                    <a:pt x="452" y="414"/>
                  </a:lnTo>
                  <a:lnTo>
                    <a:pt x="465" y="434"/>
                  </a:lnTo>
                  <a:lnTo>
                    <a:pt x="471" y="427"/>
                  </a:lnTo>
                  <a:lnTo>
                    <a:pt x="484" y="414"/>
                  </a:lnTo>
                  <a:lnTo>
                    <a:pt x="497" y="420"/>
                  </a:lnTo>
                  <a:lnTo>
                    <a:pt x="504" y="407"/>
                  </a:lnTo>
                  <a:lnTo>
                    <a:pt x="517" y="394"/>
                  </a:lnTo>
                  <a:lnTo>
                    <a:pt x="529" y="394"/>
                  </a:lnTo>
                  <a:lnTo>
                    <a:pt x="536" y="407"/>
                  </a:lnTo>
                  <a:lnTo>
                    <a:pt x="549" y="400"/>
                  </a:lnTo>
                  <a:lnTo>
                    <a:pt x="562" y="387"/>
                  </a:lnTo>
                  <a:lnTo>
                    <a:pt x="568" y="394"/>
                  </a:lnTo>
                  <a:lnTo>
                    <a:pt x="581" y="414"/>
                  </a:lnTo>
                  <a:lnTo>
                    <a:pt x="594" y="427"/>
                  </a:lnTo>
                  <a:lnTo>
                    <a:pt x="601" y="447"/>
                  </a:lnTo>
                  <a:lnTo>
                    <a:pt x="613" y="467"/>
                  </a:lnTo>
                  <a:lnTo>
                    <a:pt x="620" y="467"/>
                  </a:lnTo>
                  <a:lnTo>
                    <a:pt x="633" y="467"/>
                  </a:lnTo>
                  <a:lnTo>
                    <a:pt x="646" y="474"/>
                  </a:lnTo>
                  <a:lnTo>
                    <a:pt x="652" y="474"/>
                  </a:lnTo>
                  <a:lnTo>
                    <a:pt x="665" y="480"/>
                  </a:lnTo>
                  <a:lnTo>
                    <a:pt x="678" y="487"/>
                  </a:lnTo>
                  <a:lnTo>
                    <a:pt x="684" y="500"/>
                  </a:lnTo>
                  <a:lnTo>
                    <a:pt x="697" y="514"/>
                  </a:lnTo>
                  <a:lnTo>
                    <a:pt x="710" y="507"/>
                  </a:lnTo>
                  <a:lnTo>
                    <a:pt x="717" y="474"/>
                  </a:lnTo>
                  <a:lnTo>
                    <a:pt x="730" y="460"/>
                  </a:lnTo>
                  <a:lnTo>
                    <a:pt x="743" y="474"/>
                  </a:lnTo>
                  <a:lnTo>
                    <a:pt x="749" y="487"/>
                  </a:lnTo>
                  <a:lnTo>
                    <a:pt x="762" y="494"/>
                  </a:lnTo>
                  <a:lnTo>
                    <a:pt x="775" y="494"/>
                  </a:lnTo>
                  <a:lnTo>
                    <a:pt x="781" y="487"/>
                  </a:lnTo>
                  <a:lnTo>
                    <a:pt x="794" y="467"/>
                  </a:lnTo>
                  <a:lnTo>
                    <a:pt x="801" y="440"/>
                  </a:lnTo>
                  <a:lnTo>
                    <a:pt x="814" y="407"/>
                  </a:lnTo>
                  <a:lnTo>
                    <a:pt x="827" y="374"/>
                  </a:lnTo>
                  <a:lnTo>
                    <a:pt x="833" y="374"/>
                  </a:lnTo>
                  <a:lnTo>
                    <a:pt x="846" y="414"/>
                  </a:lnTo>
                  <a:lnTo>
                    <a:pt x="859" y="467"/>
                  </a:lnTo>
                  <a:lnTo>
                    <a:pt x="865" y="494"/>
                  </a:lnTo>
                  <a:lnTo>
                    <a:pt x="878" y="494"/>
                  </a:lnTo>
                  <a:lnTo>
                    <a:pt x="891" y="480"/>
                  </a:lnTo>
                  <a:lnTo>
                    <a:pt x="898" y="487"/>
                  </a:lnTo>
                  <a:lnTo>
                    <a:pt x="911" y="500"/>
                  </a:lnTo>
                  <a:lnTo>
                    <a:pt x="924" y="520"/>
                  </a:lnTo>
                  <a:lnTo>
                    <a:pt x="930" y="534"/>
                  </a:lnTo>
                  <a:lnTo>
                    <a:pt x="943" y="527"/>
                  </a:lnTo>
                  <a:lnTo>
                    <a:pt x="949" y="514"/>
                  </a:lnTo>
                  <a:lnTo>
                    <a:pt x="962" y="527"/>
                  </a:lnTo>
                  <a:lnTo>
                    <a:pt x="975" y="534"/>
                  </a:lnTo>
                  <a:lnTo>
                    <a:pt x="982" y="520"/>
                  </a:lnTo>
                  <a:lnTo>
                    <a:pt x="995" y="500"/>
                  </a:lnTo>
                  <a:lnTo>
                    <a:pt x="1008" y="474"/>
                  </a:lnTo>
                  <a:lnTo>
                    <a:pt x="1014" y="447"/>
                  </a:lnTo>
                  <a:lnTo>
                    <a:pt x="1027" y="420"/>
                  </a:lnTo>
                  <a:lnTo>
                    <a:pt x="1040" y="414"/>
                  </a:lnTo>
                  <a:lnTo>
                    <a:pt x="1046" y="420"/>
                  </a:lnTo>
                  <a:lnTo>
                    <a:pt x="1059" y="454"/>
                  </a:lnTo>
                  <a:lnTo>
                    <a:pt x="1072" y="500"/>
                  </a:lnTo>
                  <a:lnTo>
                    <a:pt x="1079" y="500"/>
                  </a:lnTo>
                  <a:lnTo>
                    <a:pt x="1092" y="487"/>
                  </a:lnTo>
                  <a:lnTo>
                    <a:pt x="1098" y="460"/>
                  </a:lnTo>
                  <a:lnTo>
                    <a:pt x="1111" y="400"/>
                  </a:lnTo>
                  <a:lnTo>
                    <a:pt x="1124" y="340"/>
                  </a:lnTo>
                  <a:lnTo>
                    <a:pt x="1130" y="314"/>
                  </a:lnTo>
                  <a:lnTo>
                    <a:pt x="1143" y="287"/>
                  </a:lnTo>
                  <a:lnTo>
                    <a:pt x="1156" y="254"/>
                  </a:lnTo>
                  <a:lnTo>
                    <a:pt x="1163" y="180"/>
                  </a:lnTo>
                  <a:lnTo>
                    <a:pt x="1176" y="160"/>
                  </a:lnTo>
                  <a:lnTo>
                    <a:pt x="1188" y="234"/>
                  </a:lnTo>
                  <a:lnTo>
                    <a:pt x="1195" y="307"/>
                  </a:lnTo>
                  <a:lnTo>
                    <a:pt x="1208" y="360"/>
                  </a:lnTo>
                  <a:lnTo>
                    <a:pt x="1221" y="400"/>
                  </a:lnTo>
                  <a:lnTo>
                    <a:pt x="1227" y="414"/>
                  </a:lnTo>
                  <a:lnTo>
                    <a:pt x="1240" y="414"/>
                  </a:lnTo>
                  <a:lnTo>
                    <a:pt x="1247" y="387"/>
                  </a:lnTo>
                  <a:lnTo>
                    <a:pt x="1260" y="340"/>
                  </a:lnTo>
                  <a:lnTo>
                    <a:pt x="1272" y="287"/>
                  </a:lnTo>
                  <a:lnTo>
                    <a:pt x="1279" y="200"/>
                  </a:lnTo>
                  <a:lnTo>
                    <a:pt x="1292" y="107"/>
                  </a:lnTo>
                  <a:lnTo>
                    <a:pt x="1305" y="27"/>
                  </a:lnTo>
                  <a:lnTo>
                    <a:pt x="1311" y="0"/>
                  </a:lnTo>
                  <a:lnTo>
                    <a:pt x="1324" y="27"/>
                  </a:lnTo>
                  <a:lnTo>
                    <a:pt x="1337" y="107"/>
                  </a:lnTo>
                  <a:lnTo>
                    <a:pt x="1343" y="214"/>
                  </a:lnTo>
                </a:path>
              </a:pathLst>
            </a:custGeom>
            <a:noFill/>
            <a:ln w="508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E6CD1664-6EB5-A8A0-263E-2DADE461D58A}"/>
                </a:ext>
              </a:extLst>
            </p:cNvPr>
            <p:cNvSpPr>
              <a:spLocks/>
            </p:cNvSpPr>
            <p:nvPr/>
          </p:nvSpPr>
          <p:spPr bwMode="auto">
            <a:xfrm>
              <a:off x="3906541" y="1602563"/>
              <a:ext cx="1985804" cy="764336"/>
            </a:xfrm>
            <a:custGeom>
              <a:avLst/>
              <a:gdLst>
                <a:gd name="T0" fmla="*/ 26 w 1351"/>
                <a:gd name="T1" fmla="*/ 440 h 520"/>
                <a:gd name="T2" fmla="*/ 52 w 1351"/>
                <a:gd name="T3" fmla="*/ 473 h 520"/>
                <a:gd name="T4" fmla="*/ 84 w 1351"/>
                <a:gd name="T5" fmla="*/ 307 h 520"/>
                <a:gd name="T6" fmla="*/ 117 w 1351"/>
                <a:gd name="T7" fmla="*/ 0 h 520"/>
                <a:gd name="T8" fmla="*/ 149 w 1351"/>
                <a:gd name="T9" fmla="*/ 313 h 520"/>
                <a:gd name="T10" fmla="*/ 181 w 1351"/>
                <a:gd name="T11" fmla="*/ 407 h 520"/>
                <a:gd name="T12" fmla="*/ 214 w 1351"/>
                <a:gd name="T13" fmla="*/ 493 h 520"/>
                <a:gd name="T14" fmla="*/ 246 w 1351"/>
                <a:gd name="T15" fmla="*/ 320 h 520"/>
                <a:gd name="T16" fmla="*/ 278 w 1351"/>
                <a:gd name="T17" fmla="*/ 153 h 520"/>
                <a:gd name="T18" fmla="*/ 311 w 1351"/>
                <a:gd name="T19" fmla="*/ 133 h 520"/>
                <a:gd name="T20" fmla="*/ 343 w 1351"/>
                <a:gd name="T21" fmla="*/ 287 h 520"/>
                <a:gd name="T22" fmla="*/ 375 w 1351"/>
                <a:gd name="T23" fmla="*/ 400 h 520"/>
                <a:gd name="T24" fmla="*/ 408 w 1351"/>
                <a:gd name="T25" fmla="*/ 393 h 520"/>
                <a:gd name="T26" fmla="*/ 440 w 1351"/>
                <a:gd name="T27" fmla="*/ 267 h 520"/>
                <a:gd name="T28" fmla="*/ 472 w 1351"/>
                <a:gd name="T29" fmla="*/ 213 h 520"/>
                <a:gd name="T30" fmla="*/ 504 w 1351"/>
                <a:gd name="T31" fmla="*/ 253 h 520"/>
                <a:gd name="T32" fmla="*/ 530 w 1351"/>
                <a:gd name="T33" fmla="*/ 373 h 520"/>
                <a:gd name="T34" fmla="*/ 563 w 1351"/>
                <a:gd name="T35" fmla="*/ 400 h 520"/>
                <a:gd name="T36" fmla="*/ 595 w 1351"/>
                <a:gd name="T37" fmla="*/ 380 h 520"/>
                <a:gd name="T38" fmla="*/ 627 w 1351"/>
                <a:gd name="T39" fmla="*/ 280 h 520"/>
                <a:gd name="T40" fmla="*/ 659 w 1351"/>
                <a:gd name="T41" fmla="*/ 173 h 520"/>
                <a:gd name="T42" fmla="*/ 692 w 1351"/>
                <a:gd name="T43" fmla="*/ 193 h 520"/>
                <a:gd name="T44" fmla="*/ 724 w 1351"/>
                <a:gd name="T45" fmla="*/ 220 h 520"/>
                <a:gd name="T46" fmla="*/ 756 w 1351"/>
                <a:gd name="T47" fmla="*/ 233 h 520"/>
                <a:gd name="T48" fmla="*/ 789 w 1351"/>
                <a:gd name="T49" fmla="*/ 260 h 520"/>
                <a:gd name="T50" fmla="*/ 821 w 1351"/>
                <a:gd name="T51" fmla="*/ 280 h 520"/>
                <a:gd name="T52" fmla="*/ 853 w 1351"/>
                <a:gd name="T53" fmla="*/ 287 h 520"/>
                <a:gd name="T54" fmla="*/ 886 w 1351"/>
                <a:gd name="T55" fmla="*/ 247 h 520"/>
                <a:gd name="T56" fmla="*/ 918 w 1351"/>
                <a:gd name="T57" fmla="*/ 193 h 520"/>
                <a:gd name="T58" fmla="*/ 950 w 1351"/>
                <a:gd name="T59" fmla="*/ 193 h 520"/>
                <a:gd name="T60" fmla="*/ 983 w 1351"/>
                <a:gd name="T61" fmla="*/ 200 h 520"/>
                <a:gd name="T62" fmla="*/ 1008 w 1351"/>
                <a:gd name="T63" fmla="*/ 213 h 520"/>
                <a:gd name="T64" fmla="*/ 1041 w 1351"/>
                <a:gd name="T65" fmla="*/ 220 h 520"/>
                <a:gd name="T66" fmla="*/ 1073 w 1351"/>
                <a:gd name="T67" fmla="*/ 253 h 520"/>
                <a:gd name="T68" fmla="*/ 1105 w 1351"/>
                <a:gd name="T69" fmla="*/ 333 h 520"/>
                <a:gd name="T70" fmla="*/ 1138 w 1351"/>
                <a:gd name="T71" fmla="*/ 333 h 520"/>
                <a:gd name="T72" fmla="*/ 1170 w 1351"/>
                <a:gd name="T73" fmla="*/ 380 h 520"/>
                <a:gd name="T74" fmla="*/ 1202 w 1351"/>
                <a:gd name="T75" fmla="*/ 393 h 520"/>
                <a:gd name="T76" fmla="*/ 1234 w 1351"/>
                <a:gd name="T77" fmla="*/ 407 h 520"/>
                <a:gd name="T78" fmla="*/ 1267 w 1351"/>
                <a:gd name="T79" fmla="*/ 420 h 520"/>
                <a:gd name="T80" fmla="*/ 1299 w 1351"/>
                <a:gd name="T81" fmla="*/ 420 h 520"/>
                <a:gd name="T82" fmla="*/ 1331 w 1351"/>
                <a:gd name="T83" fmla="*/ 38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1" h="520">
                  <a:moveTo>
                    <a:pt x="0" y="227"/>
                  </a:moveTo>
                  <a:lnTo>
                    <a:pt x="13" y="347"/>
                  </a:lnTo>
                  <a:lnTo>
                    <a:pt x="26" y="440"/>
                  </a:lnTo>
                  <a:lnTo>
                    <a:pt x="33" y="507"/>
                  </a:lnTo>
                  <a:lnTo>
                    <a:pt x="46" y="520"/>
                  </a:lnTo>
                  <a:lnTo>
                    <a:pt x="52" y="473"/>
                  </a:lnTo>
                  <a:lnTo>
                    <a:pt x="65" y="400"/>
                  </a:lnTo>
                  <a:lnTo>
                    <a:pt x="78" y="347"/>
                  </a:lnTo>
                  <a:lnTo>
                    <a:pt x="84" y="307"/>
                  </a:lnTo>
                  <a:lnTo>
                    <a:pt x="97" y="260"/>
                  </a:lnTo>
                  <a:lnTo>
                    <a:pt x="110" y="140"/>
                  </a:lnTo>
                  <a:lnTo>
                    <a:pt x="117" y="0"/>
                  </a:lnTo>
                  <a:lnTo>
                    <a:pt x="130" y="67"/>
                  </a:lnTo>
                  <a:lnTo>
                    <a:pt x="143" y="240"/>
                  </a:lnTo>
                  <a:lnTo>
                    <a:pt x="149" y="313"/>
                  </a:lnTo>
                  <a:lnTo>
                    <a:pt x="162" y="347"/>
                  </a:lnTo>
                  <a:lnTo>
                    <a:pt x="175" y="380"/>
                  </a:lnTo>
                  <a:lnTo>
                    <a:pt x="181" y="407"/>
                  </a:lnTo>
                  <a:lnTo>
                    <a:pt x="194" y="420"/>
                  </a:lnTo>
                  <a:lnTo>
                    <a:pt x="207" y="453"/>
                  </a:lnTo>
                  <a:lnTo>
                    <a:pt x="214" y="493"/>
                  </a:lnTo>
                  <a:lnTo>
                    <a:pt x="227" y="487"/>
                  </a:lnTo>
                  <a:lnTo>
                    <a:pt x="233" y="407"/>
                  </a:lnTo>
                  <a:lnTo>
                    <a:pt x="246" y="320"/>
                  </a:lnTo>
                  <a:lnTo>
                    <a:pt x="259" y="253"/>
                  </a:lnTo>
                  <a:lnTo>
                    <a:pt x="265" y="200"/>
                  </a:lnTo>
                  <a:lnTo>
                    <a:pt x="278" y="153"/>
                  </a:lnTo>
                  <a:lnTo>
                    <a:pt x="291" y="133"/>
                  </a:lnTo>
                  <a:lnTo>
                    <a:pt x="298" y="120"/>
                  </a:lnTo>
                  <a:lnTo>
                    <a:pt x="311" y="133"/>
                  </a:lnTo>
                  <a:lnTo>
                    <a:pt x="324" y="167"/>
                  </a:lnTo>
                  <a:lnTo>
                    <a:pt x="330" y="213"/>
                  </a:lnTo>
                  <a:lnTo>
                    <a:pt x="343" y="287"/>
                  </a:lnTo>
                  <a:lnTo>
                    <a:pt x="356" y="367"/>
                  </a:lnTo>
                  <a:lnTo>
                    <a:pt x="362" y="400"/>
                  </a:lnTo>
                  <a:lnTo>
                    <a:pt x="375" y="400"/>
                  </a:lnTo>
                  <a:lnTo>
                    <a:pt x="382" y="387"/>
                  </a:lnTo>
                  <a:lnTo>
                    <a:pt x="395" y="387"/>
                  </a:lnTo>
                  <a:lnTo>
                    <a:pt x="408" y="393"/>
                  </a:lnTo>
                  <a:lnTo>
                    <a:pt x="414" y="360"/>
                  </a:lnTo>
                  <a:lnTo>
                    <a:pt x="427" y="300"/>
                  </a:lnTo>
                  <a:lnTo>
                    <a:pt x="440" y="267"/>
                  </a:lnTo>
                  <a:lnTo>
                    <a:pt x="446" y="260"/>
                  </a:lnTo>
                  <a:lnTo>
                    <a:pt x="459" y="227"/>
                  </a:lnTo>
                  <a:lnTo>
                    <a:pt x="472" y="213"/>
                  </a:lnTo>
                  <a:lnTo>
                    <a:pt x="479" y="227"/>
                  </a:lnTo>
                  <a:lnTo>
                    <a:pt x="492" y="233"/>
                  </a:lnTo>
                  <a:lnTo>
                    <a:pt x="504" y="253"/>
                  </a:lnTo>
                  <a:lnTo>
                    <a:pt x="511" y="287"/>
                  </a:lnTo>
                  <a:lnTo>
                    <a:pt x="524" y="327"/>
                  </a:lnTo>
                  <a:lnTo>
                    <a:pt x="530" y="373"/>
                  </a:lnTo>
                  <a:lnTo>
                    <a:pt x="543" y="400"/>
                  </a:lnTo>
                  <a:lnTo>
                    <a:pt x="556" y="400"/>
                  </a:lnTo>
                  <a:lnTo>
                    <a:pt x="563" y="400"/>
                  </a:lnTo>
                  <a:lnTo>
                    <a:pt x="575" y="413"/>
                  </a:lnTo>
                  <a:lnTo>
                    <a:pt x="588" y="413"/>
                  </a:lnTo>
                  <a:lnTo>
                    <a:pt x="595" y="380"/>
                  </a:lnTo>
                  <a:lnTo>
                    <a:pt x="608" y="327"/>
                  </a:lnTo>
                  <a:lnTo>
                    <a:pt x="621" y="293"/>
                  </a:lnTo>
                  <a:lnTo>
                    <a:pt x="627" y="280"/>
                  </a:lnTo>
                  <a:lnTo>
                    <a:pt x="640" y="260"/>
                  </a:lnTo>
                  <a:lnTo>
                    <a:pt x="653" y="213"/>
                  </a:lnTo>
                  <a:lnTo>
                    <a:pt x="659" y="173"/>
                  </a:lnTo>
                  <a:lnTo>
                    <a:pt x="672" y="147"/>
                  </a:lnTo>
                  <a:lnTo>
                    <a:pt x="679" y="153"/>
                  </a:lnTo>
                  <a:lnTo>
                    <a:pt x="692" y="193"/>
                  </a:lnTo>
                  <a:lnTo>
                    <a:pt x="705" y="207"/>
                  </a:lnTo>
                  <a:lnTo>
                    <a:pt x="711" y="207"/>
                  </a:lnTo>
                  <a:lnTo>
                    <a:pt x="724" y="220"/>
                  </a:lnTo>
                  <a:lnTo>
                    <a:pt x="737" y="227"/>
                  </a:lnTo>
                  <a:lnTo>
                    <a:pt x="743" y="227"/>
                  </a:lnTo>
                  <a:lnTo>
                    <a:pt x="756" y="233"/>
                  </a:lnTo>
                  <a:lnTo>
                    <a:pt x="769" y="227"/>
                  </a:lnTo>
                  <a:lnTo>
                    <a:pt x="776" y="240"/>
                  </a:lnTo>
                  <a:lnTo>
                    <a:pt x="789" y="260"/>
                  </a:lnTo>
                  <a:lnTo>
                    <a:pt x="802" y="273"/>
                  </a:lnTo>
                  <a:lnTo>
                    <a:pt x="808" y="273"/>
                  </a:lnTo>
                  <a:lnTo>
                    <a:pt x="821" y="280"/>
                  </a:lnTo>
                  <a:lnTo>
                    <a:pt x="834" y="293"/>
                  </a:lnTo>
                  <a:lnTo>
                    <a:pt x="840" y="293"/>
                  </a:lnTo>
                  <a:lnTo>
                    <a:pt x="853" y="287"/>
                  </a:lnTo>
                  <a:lnTo>
                    <a:pt x="860" y="287"/>
                  </a:lnTo>
                  <a:lnTo>
                    <a:pt x="873" y="280"/>
                  </a:lnTo>
                  <a:lnTo>
                    <a:pt x="886" y="247"/>
                  </a:lnTo>
                  <a:lnTo>
                    <a:pt x="892" y="213"/>
                  </a:lnTo>
                  <a:lnTo>
                    <a:pt x="905" y="207"/>
                  </a:lnTo>
                  <a:lnTo>
                    <a:pt x="918" y="193"/>
                  </a:lnTo>
                  <a:lnTo>
                    <a:pt x="924" y="187"/>
                  </a:lnTo>
                  <a:lnTo>
                    <a:pt x="937" y="193"/>
                  </a:lnTo>
                  <a:lnTo>
                    <a:pt x="950" y="193"/>
                  </a:lnTo>
                  <a:lnTo>
                    <a:pt x="957" y="200"/>
                  </a:lnTo>
                  <a:lnTo>
                    <a:pt x="970" y="193"/>
                  </a:lnTo>
                  <a:lnTo>
                    <a:pt x="983" y="200"/>
                  </a:lnTo>
                  <a:lnTo>
                    <a:pt x="989" y="207"/>
                  </a:lnTo>
                  <a:lnTo>
                    <a:pt x="1002" y="213"/>
                  </a:lnTo>
                  <a:lnTo>
                    <a:pt x="1008" y="213"/>
                  </a:lnTo>
                  <a:lnTo>
                    <a:pt x="1021" y="213"/>
                  </a:lnTo>
                  <a:lnTo>
                    <a:pt x="1034" y="220"/>
                  </a:lnTo>
                  <a:lnTo>
                    <a:pt x="1041" y="220"/>
                  </a:lnTo>
                  <a:lnTo>
                    <a:pt x="1054" y="227"/>
                  </a:lnTo>
                  <a:lnTo>
                    <a:pt x="1067" y="233"/>
                  </a:lnTo>
                  <a:lnTo>
                    <a:pt x="1073" y="253"/>
                  </a:lnTo>
                  <a:lnTo>
                    <a:pt x="1086" y="293"/>
                  </a:lnTo>
                  <a:lnTo>
                    <a:pt x="1099" y="327"/>
                  </a:lnTo>
                  <a:lnTo>
                    <a:pt x="1105" y="333"/>
                  </a:lnTo>
                  <a:lnTo>
                    <a:pt x="1118" y="313"/>
                  </a:lnTo>
                  <a:lnTo>
                    <a:pt x="1131" y="307"/>
                  </a:lnTo>
                  <a:lnTo>
                    <a:pt x="1138" y="333"/>
                  </a:lnTo>
                  <a:lnTo>
                    <a:pt x="1150" y="353"/>
                  </a:lnTo>
                  <a:lnTo>
                    <a:pt x="1157" y="367"/>
                  </a:lnTo>
                  <a:lnTo>
                    <a:pt x="1170" y="380"/>
                  </a:lnTo>
                  <a:lnTo>
                    <a:pt x="1183" y="373"/>
                  </a:lnTo>
                  <a:lnTo>
                    <a:pt x="1189" y="373"/>
                  </a:lnTo>
                  <a:lnTo>
                    <a:pt x="1202" y="393"/>
                  </a:lnTo>
                  <a:lnTo>
                    <a:pt x="1215" y="400"/>
                  </a:lnTo>
                  <a:lnTo>
                    <a:pt x="1222" y="400"/>
                  </a:lnTo>
                  <a:lnTo>
                    <a:pt x="1234" y="407"/>
                  </a:lnTo>
                  <a:lnTo>
                    <a:pt x="1247" y="427"/>
                  </a:lnTo>
                  <a:lnTo>
                    <a:pt x="1254" y="427"/>
                  </a:lnTo>
                  <a:lnTo>
                    <a:pt x="1267" y="420"/>
                  </a:lnTo>
                  <a:lnTo>
                    <a:pt x="1280" y="413"/>
                  </a:lnTo>
                  <a:lnTo>
                    <a:pt x="1286" y="413"/>
                  </a:lnTo>
                  <a:lnTo>
                    <a:pt x="1299" y="420"/>
                  </a:lnTo>
                  <a:lnTo>
                    <a:pt x="1306" y="407"/>
                  </a:lnTo>
                  <a:lnTo>
                    <a:pt x="1318" y="380"/>
                  </a:lnTo>
                  <a:lnTo>
                    <a:pt x="1331" y="380"/>
                  </a:lnTo>
                  <a:lnTo>
                    <a:pt x="1338" y="387"/>
                  </a:lnTo>
                  <a:lnTo>
                    <a:pt x="1351" y="387"/>
                  </a:lnTo>
                </a:path>
              </a:pathLst>
            </a:custGeom>
            <a:noFill/>
            <a:ln w="508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C853E0E8-E5A4-A5F5-2F22-A89D2AD052AF}"/>
                </a:ext>
              </a:extLst>
            </p:cNvPr>
            <p:cNvSpPr>
              <a:spLocks/>
            </p:cNvSpPr>
            <p:nvPr/>
          </p:nvSpPr>
          <p:spPr bwMode="auto">
            <a:xfrm>
              <a:off x="5892345" y="2014128"/>
              <a:ext cx="161686" cy="157277"/>
            </a:xfrm>
            <a:custGeom>
              <a:avLst/>
              <a:gdLst>
                <a:gd name="T0" fmla="*/ 0 w 110"/>
                <a:gd name="T1" fmla="*/ 107 h 107"/>
                <a:gd name="T2" fmla="*/ 13 w 110"/>
                <a:gd name="T3" fmla="*/ 80 h 107"/>
                <a:gd name="T4" fmla="*/ 19 w 110"/>
                <a:gd name="T5" fmla="*/ 47 h 107"/>
                <a:gd name="T6" fmla="*/ 32 w 110"/>
                <a:gd name="T7" fmla="*/ 20 h 107"/>
                <a:gd name="T8" fmla="*/ 45 w 110"/>
                <a:gd name="T9" fmla="*/ 0 h 107"/>
                <a:gd name="T10" fmla="*/ 51 w 110"/>
                <a:gd name="T11" fmla="*/ 27 h 107"/>
                <a:gd name="T12" fmla="*/ 64 w 110"/>
                <a:gd name="T13" fmla="*/ 67 h 107"/>
                <a:gd name="T14" fmla="*/ 77 w 110"/>
                <a:gd name="T15" fmla="*/ 87 h 107"/>
                <a:gd name="T16" fmla="*/ 84 w 110"/>
                <a:gd name="T17" fmla="*/ 87 h 107"/>
                <a:gd name="T18" fmla="*/ 97 w 110"/>
                <a:gd name="T19" fmla="*/ 80 h 107"/>
                <a:gd name="T20" fmla="*/ 110 w 110"/>
                <a:gd name="T21" fmla="*/ 7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07">
                  <a:moveTo>
                    <a:pt x="0" y="107"/>
                  </a:moveTo>
                  <a:lnTo>
                    <a:pt x="13" y="80"/>
                  </a:lnTo>
                  <a:lnTo>
                    <a:pt x="19" y="47"/>
                  </a:lnTo>
                  <a:lnTo>
                    <a:pt x="32" y="20"/>
                  </a:lnTo>
                  <a:lnTo>
                    <a:pt x="45" y="0"/>
                  </a:lnTo>
                  <a:lnTo>
                    <a:pt x="51" y="27"/>
                  </a:lnTo>
                  <a:lnTo>
                    <a:pt x="64" y="67"/>
                  </a:lnTo>
                  <a:lnTo>
                    <a:pt x="77" y="87"/>
                  </a:lnTo>
                  <a:lnTo>
                    <a:pt x="84" y="87"/>
                  </a:lnTo>
                  <a:lnTo>
                    <a:pt x="97" y="80"/>
                  </a:lnTo>
                  <a:lnTo>
                    <a:pt x="110" y="73"/>
                  </a:lnTo>
                </a:path>
              </a:pathLst>
            </a:custGeom>
            <a:noFill/>
            <a:ln w="508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8">
              <a:extLst>
                <a:ext uri="{FF2B5EF4-FFF2-40B4-BE49-F238E27FC236}">
                  <a16:creationId xmlns:a16="http://schemas.microsoft.com/office/drawing/2014/main" id="{8F25ED53-7D5C-6C79-4407-C2B42C9E34F6}"/>
                </a:ext>
              </a:extLst>
            </p:cNvPr>
            <p:cNvSpPr>
              <a:spLocks noChangeShapeType="1"/>
            </p:cNvSpPr>
            <p:nvPr/>
          </p:nvSpPr>
          <p:spPr bwMode="auto">
            <a:xfrm flipV="1">
              <a:off x="3395024" y="1533479"/>
              <a:ext cx="0" cy="881926"/>
            </a:xfrm>
            <a:prstGeom prst="line">
              <a:avLst/>
            </a:prstGeom>
            <a:noFill/>
            <a:ln w="41275" cap="flat">
              <a:solidFill>
                <a:srgbClr val="FF000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9">
              <a:extLst>
                <a:ext uri="{FF2B5EF4-FFF2-40B4-BE49-F238E27FC236}">
                  <a16:creationId xmlns:a16="http://schemas.microsoft.com/office/drawing/2014/main" id="{0584F125-17AC-6ED5-1ACC-456DB3F9D527}"/>
                </a:ext>
              </a:extLst>
            </p:cNvPr>
            <p:cNvSpPr>
              <a:spLocks noChangeArrowheads="1"/>
            </p:cNvSpPr>
            <p:nvPr/>
          </p:nvSpPr>
          <p:spPr bwMode="auto">
            <a:xfrm>
              <a:off x="4457745" y="1514370"/>
              <a:ext cx="48506" cy="4850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10">
              <a:extLst>
                <a:ext uri="{FF2B5EF4-FFF2-40B4-BE49-F238E27FC236}">
                  <a16:creationId xmlns:a16="http://schemas.microsoft.com/office/drawing/2014/main" id="{7FFF8250-6D25-D0A2-FCD1-763B9628E42B}"/>
                </a:ext>
              </a:extLst>
            </p:cNvPr>
            <p:cNvSpPr>
              <a:spLocks noChangeArrowheads="1"/>
            </p:cNvSpPr>
            <p:nvPr/>
          </p:nvSpPr>
          <p:spPr bwMode="auto">
            <a:xfrm>
              <a:off x="4249022" y="1524660"/>
              <a:ext cx="47036" cy="48506"/>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11">
              <a:extLst>
                <a:ext uri="{FF2B5EF4-FFF2-40B4-BE49-F238E27FC236}">
                  <a16:creationId xmlns:a16="http://schemas.microsoft.com/office/drawing/2014/main" id="{7DAD4A9C-EC5F-9B10-9390-EDE2D79F3B69}"/>
                </a:ext>
              </a:extLst>
            </p:cNvPr>
            <p:cNvSpPr>
              <a:spLocks noChangeArrowheads="1"/>
            </p:cNvSpPr>
            <p:nvPr/>
          </p:nvSpPr>
          <p:spPr bwMode="auto">
            <a:xfrm>
              <a:off x="3784541" y="1533479"/>
              <a:ext cx="47036" cy="4997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12">
              <a:extLst>
                <a:ext uri="{FF2B5EF4-FFF2-40B4-BE49-F238E27FC236}">
                  <a16:creationId xmlns:a16="http://schemas.microsoft.com/office/drawing/2014/main" id="{6AB219DD-B57E-F0DC-ED80-E8EEC815281C}"/>
                </a:ext>
              </a:extLst>
            </p:cNvPr>
            <p:cNvSpPr>
              <a:spLocks noChangeArrowheads="1"/>
            </p:cNvSpPr>
            <p:nvPr/>
          </p:nvSpPr>
          <p:spPr bwMode="auto">
            <a:xfrm>
              <a:off x="4885480" y="1543768"/>
              <a:ext cx="47036" cy="48506"/>
            </a:xfrm>
            <a:prstGeom prst="ellipse">
              <a:avLst/>
            </a:prstGeom>
            <a:solidFill>
              <a:srgbClr val="00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3">
              <a:extLst>
                <a:ext uri="{FF2B5EF4-FFF2-40B4-BE49-F238E27FC236}">
                  <a16:creationId xmlns:a16="http://schemas.microsoft.com/office/drawing/2014/main" id="{618D1682-A5C0-ADF8-16F4-D06C80FA6B49}"/>
                </a:ext>
              </a:extLst>
            </p:cNvPr>
            <p:cNvSpPr>
              <a:spLocks noChangeArrowheads="1"/>
            </p:cNvSpPr>
            <p:nvPr/>
          </p:nvSpPr>
          <p:spPr bwMode="auto">
            <a:xfrm>
              <a:off x="4904588" y="1543768"/>
              <a:ext cx="47036" cy="48506"/>
            </a:xfrm>
            <a:prstGeom prst="ellipse">
              <a:avLst/>
            </a:prstGeom>
            <a:solidFill>
              <a:srgbClr val="00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14">
              <a:extLst>
                <a:ext uri="{FF2B5EF4-FFF2-40B4-BE49-F238E27FC236}">
                  <a16:creationId xmlns:a16="http://schemas.microsoft.com/office/drawing/2014/main" id="{A9F07C8C-AE65-B67B-D7CE-93BCD0694B22}"/>
                </a:ext>
              </a:extLst>
            </p:cNvPr>
            <p:cNvSpPr>
              <a:spLocks noChangeArrowheads="1"/>
            </p:cNvSpPr>
            <p:nvPr/>
          </p:nvSpPr>
          <p:spPr bwMode="auto">
            <a:xfrm>
              <a:off x="4012373" y="1554057"/>
              <a:ext cx="47036" cy="48506"/>
            </a:xfrm>
            <a:prstGeom prst="ellipse">
              <a:avLst/>
            </a:prstGeom>
            <a:solidFill>
              <a:srgbClr val="BF0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15">
              <a:extLst>
                <a:ext uri="{FF2B5EF4-FFF2-40B4-BE49-F238E27FC236}">
                  <a16:creationId xmlns:a16="http://schemas.microsoft.com/office/drawing/2014/main" id="{BC7E1FAC-95A8-C427-66B1-79255F6CFE98}"/>
                </a:ext>
              </a:extLst>
            </p:cNvPr>
            <p:cNvSpPr>
              <a:spLocks noChangeArrowheads="1"/>
            </p:cNvSpPr>
            <p:nvPr/>
          </p:nvSpPr>
          <p:spPr bwMode="auto">
            <a:xfrm>
              <a:off x="3195121" y="1562876"/>
              <a:ext cx="47036" cy="49976"/>
            </a:xfrm>
            <a:prstGeom prst="ellipse">
              <a:avLst/>
            </a:prstGeom>
            <a:solidFill>
              <a:srgbClr val="BF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16">
              <a:extLst>
                <a:ext uri="{FF2B5EF4-FFF2-40B4-BE49-F238E27FC236}">
                  <a16:creationId xmlns:a16="http://schemas.microsoft.com/office/drawing/2014/main" id="{645366FD-1167-06D0-3749-683CD8DC5112}"/>
                </a:ext>
              </a:extLst>
            </p:cNvPr>
            <p:cNvSpPr>
              <a:spLocks noChangeArrowheads="1"/>
            </p:cNvSpPr>
            <p:nvPr/>
          </p:nvSpPr>
          <p:spPr bwMode="auto">
            <a:xfrm>
              <a:off x="3327410" y="1562876"/>
              <a:ext cx="48506" cy="49976"/>
            </a:xfrm>
            <a:prstGeom prst="ellipse">
              <a:avLst/>
            </a:prstGeom>
            <a:solidFill>
              <a:srgbClr val="BF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7">
              <a:extLst>
                <a:ext uri="{FF2B5EF4-FFF2-40B4-BE49-F238E27FC236}">
                  <a16:creationId xmlns:a16="http://schemas.microsoft.com/office/drawing/2014/main" id="{D1EDBF98-20FB-DD28-1DE5-4FB035D43696}"/>
                </a:ext>
              </a:extLst>
            </p:cNvPr>
            <p:cNvSpPr>
              <a:spLocks noChangeArrowheads="1"/>
            </p:cNvSpPr>
            <p:nvPr/>
          </p:nvSpPr>
          <p:spPr bwMode="auto">
            <a:xfrm>
              <a:off x="4306348" y="1573165"/>
              <a:ext cx="47036" cy="48506"/>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8">
              <a:extLst>
                <a:ext uri="{FF2B5EF4-FFF2-40B4-BE49-F238E27FC236}">
                  <a16:creationId xmlns:a16="http://schemas.microsoft.com/office/drawing/2014/main" id="{82932400-5CEB-6AB4-2B42-E8FCB02B2A5F}"/>
                </a:ext>
              </a:extLst>
            </p:cNvPr>
            <p:cNvSpPr>
              <a:spLocks noChangeArrowheads="1"/>
            </p:cNvSpPr>
            <p:nvPr/>
          </p:nvSpPr>
          <p:spPr bwMode="auto">
            <a:xfrm>
              <a:off x="3661072" y="1583455"/>
              <a:ext cx="47036" cy="4850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19">
              <a:extLst>
                <a:ext uri="{FF2B5EF4-FFF2-40B4-BE49-F238E27FC236}">
                  <a16:creationId xmlns:a16="http://schemas.microsoft.com/office/drawing/2014/main" id="{CF704D1E-114C-EDF7-9DA4-5F537979BD9B}"/>
                </a:ext>
              </a:extLst>
            </p:cNvPr>
            <p:cNvSpPr>
              <a:spLocks noChangeArrowheads="1"/>
            </p:cNvSpPr>
            <p:nvPr/>
          </p:nvSpPr>
          <p:spPr bwMode="auto">
            <a:xfrm>
              <a:off x="3831577" y="1592274"/>
              <a:ext cx="47036" cy="49976"/>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20">
              <a:extLst>
                <a:ext uri="{FF2B5EF4-FFF2-40B4-BE49-F238E27FC236}">
                  <a16:creationId xmlns:a16="http://schemas.microsoft.com/office/drawing/2014/main" id="{565733E1-5079-6C89-7452-7CB2FBC1D381}"/>
                </a:ext>
              </a:extLst>
            </p:cNvPr>
            <p:cNvSpPr>
              <a:spLocks noChangeArrowheads="1"/>
            </p:cNvSpPr>
            <p:nvPr/>
          </p:nvSpPr>
          <p:spPr bwMode="auto">
            <a:xfrm>
              <a:off x="4221095" y="1592274"/>
              <a:ext cx="47036" cy="49976"/>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21">
              <a:extLst>
                <a:ext uri="{FF2B5EF4-FFF2-40B4-BE49-F238E27FC236}">
                  <a16:creationId xmlns:a16="http://schemas.microsoft.com/office/drawing/2014/main" id="{7EC8F292-41A7-20E1-276C-CE58B8F3E77E}"/>
                </a:ext>
              </a:extLst>
            </p:cNvPr>
            <p:cNvSpPr>
              <a:spLocks noChangeArrowheads="1"/>
            </p:cNvSpPr>
            <p:nvPr/>
          </p:nvSpPr>
          <p:spPr bwMode="auto">
            <a:xfrm>
              <a:off x="3375915" y="1602563"/>
              <a:ext cx="47036" cy="4850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22">
              <a:extLst>
                <a:ext uri="{FF2B5EF4-FFF2-40B4-BE49-F238E27FC236}">
                  <a16:creationId xmlns:a16="http://schemas.microsoft.com/office/drawing/2014/main" id="{F5A63846-3A82-5112-6D71-B49D9035187E}"/>
                </a:ext>
              </a:extLst>
            </p:cNvPr>
            <p:cNvSpPr>
              <a:spLocks noChangeArrowheads="1"/>
            </p:cNvSpPr>
            <p:nvPr/>
          </p:nvSpPr>
          <p:spPr bwMode="auto">
            <a:xfrm>
              <a:off x="5996707" y="1602563"/>
              <a:ext cx="47036" cy="4850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23">
              <a:extLst>
                <a:ext uri="{FF2B5EF4-FFF2-40B4-BE49-F238E27FC236}">
                  <a16:creationId xmlns:a16="http://schemas.microsoft.com/office/drawing/2014/main" id="{1A163302-0071-1A2C-232D-AC00A8F95A44}"/>
                </a:ext>
              </a:extLst>
            </p:cNvPr>
            <p:cNvSpPr>
              <a:spLocks noChangeArrowheads="1"/>
            </p:cNvSpPr>
            <p:nvPr/>
          </p:nvSpPr>
          <p:spPr bwMode="auto">
            <a:xfrm>
              <a:off x="4315167" y="1621671"/>
              <a:ext cx="48506" cy="49976"/>
            </a:xfrm>
            <a:prstGeom prst="ellipse">
              <a:avLst/>
            </a:prstGeom>
            <a:solidFill>
              <a:srgbClr val="BF0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4">
              <a:extLst>
                <a:ext uri="{FF2B5EF4-FFF2-40B4-BE49-F238E27FC236}">
                  <a16:creationId xmlns:a16="http://schemas.microsoft.com/office/drawing/2014/main" id="{B7C08050-4F0C-A68A-66CC-C56D6BF2CB68}"/>
                </a:ext>
              </a:extLst>
            </p:cNvPr>
            <p:cNvSpPr>
              <a:spLocks noChangeArrowheads="1"/>
            </p:cNvSpPr>
            <p:nvPr/>
          </p:nvSpPr>
          <p:spPr bwMode="auto">
            <a:xfrm>
              <a:off x="2330833" y="1631960"/>
              <a:ext cx="47036" cy="48506"/>
            </a:xfrm>
            <a:prstGeom prst="ellipse">
              <a:avLst/>
            </a:prstGeom>
            <a:solidFill>
              <a:srgbClr val="BF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25">
              <a:extLst>
                <a:ext uri="{FF2B5EF4-FFF2-40B4-BE49-F238E27FC236}">
                  <a16:creationId xmlns:a16="http://schemas.microsoft.com/office/drawing/2014/main" id="{662E0C17-C023-AAEB-DD7C-171C2F7EAAFF}"/>
                </a:ext>
              </a:extLst>
            </p:cNvPr>
            <p:cNvSpPr>
              <a:spLocks noChangeArrowheads="1"/>
            </p:cNvSpPr>
            <p:nvPr/>
          </p:nvSpPr>
          <p:spPr bwMode="auto">
            <a:xfrm>
              <a:off x="4040300" y="1631960"/>
              <a:ext cx="47036" cy="48506"/>
            </a:xfrm>
            <a:prstGeom prst="ellipse">
              <a:avLst/>
            </a:prstGeom>
            <a:solidFill>
              <a:srgbClr val="BF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26">
              <a:extLst>
                <a:ext uri="{FF2B5EF4-FFF2-40B4-BE49-F238E27FC236}">
                  <a16:creationId xmlns:a16="http://schemas.microsoft.com/office/drawing/2014/main" id="{EBF3176D-E216-F07E-B3EE-F1F956DD6674}"/>
                </a:ext>
              </a:extLst>
            </p:cNvPr>
            <p:cNvSpPr>
              <a:spLocks noChangeArrowheads="1"/>
            </p:cNvSpPr>
            <p:nvPr/>
          </p:nvSpPr>
          <p:spPr bwMode="auto">
            <a:xfrm>
              <a:off x="3128976" y="1642250"/>
              <a:ext cx="47036" cy="48506"/>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7">
              <a:extLst>
                <a:ext uri="{FF2B5EF4-FFF2-40B4-BE49-F238E27FC236}">
                  <a16:creationId xmlns:a16="http://schemas.microsoft.com/office/drawing/2014/main" id="{1BADE1BC-7F85-D316-2387-E54F8234A2DE}"/>
                </a:ext>
              </a:extLst>
            </p:cNvPr>
            <p:cNvSpPr>
              <a:spLocks noChangeArrowheads="1"/>
            </p:cNvSpPr>
            <p:nvPr/>
          </p:nvSpPr>
          <p:spPr bwMode="auto">
            <a:xfrm>
              <a:off x="3024615" y="1661358"/>
              <a:ext cx="47036" cy="4850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28">
              <a:extLst>
                <a:ext uri="{FF2B5EF4-FFF2-40B4-BE49-F238E27FC236}">
                  <a16:creationId xmlns:a16="http://schemas.microsoft.com/office/drawing/2014/main" id="{6B0F2CE6-D1CA-E678-259F-C878ACBDD177}"/>
                </a:ext>
              </a:extLst>
            </p:cNvPr>
            <p:cNvSpPr>
              <a:spLocks noChangeArrowheads="1"/>
            </p:cNvSpPr>
            <p:nvPr/>
          </p:nvSpPr>
          <p:spPr bwMode="auto">
            <a:xfrm>
              <a:off x="3678710" y="1671647"/>
              <a:ext cx="48506" cy="48506"/>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9">
              <a:extLst>
                <a:ext uri="{FF2B5EF4-FFF2-40B4-BE49-F238E27FC236}">
                  <a16:creationId xmlns:a16="http://schemas.microsoft.com/office/drawing/2014/main" id="{E6AE44E8-C019-49F9-1008-F7879D5A78B6}"/>
                </a:ext>
              </a:extLst>
            </p:cNvPr>
            <p:cNvSpPr>
              <a:spLocks noChangeArrowheads="1"/>
            </p:cNvSpPr>
            <p:nvPr/>
          </p:nvSpPr>
          <p:spPr bwMode="auto">
            <a:xfrm>
              <a:off x="3802180" y="1671647"/>
              <a:ext cx="48506" cy="48506"/>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30">
              <a:extLst>
                <a:ext uri="{FF2B5EF4-FFF2-40B4-BE49-F238E27FC236}">
                  <a16:creationId xmlns:a16="http://schemas.microsoft.com/office/drawing/2014/main" id="{3F9A743D-76B9-1D7F-7249-3DDD4C2DA08A}"/>
                </a:ext>
              </a:extLst>
            </p:cNvPr>
            <p:cNvSpPr>
              <a:spLocks noChangeArrowheads="1"/>
            </p:cNvSpPr>
            <p:nvPr/>
          </p:nvSpPr>
          <p:spPr bwMode="auto">
            <a:xfrm>
              <a:off x="4515071" y="1671647"/>
              <a:ext cx="47036" cy="48506"/>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31">
              <a:extLst>
                <a:ext uri="{FF2B5EF4-FFF2-40B4-BE49-F238E27FC236}">
                  <a16:creationId xmlns:a16="http://schemas.microsoft.com/office/drawing/2014/main" id="{30676871-BA75-3AED-5F8F-6D053E23B36A}"/>
                </a:ext>
              </a:extLst>
            </p:cNvPr>
            <p:cNvSpPr>
              <a:spLocks noChangeArrowheads="1"/>
            </p:cNvSpPr>
            <p:nvPr/>
          </p:nvSpPr>
          <p:spPr bwMode="auto">
            <a:xfrm>
              <a:off x="4714974" y="1671647"/>
              <a:ext cx="47036" cy="48506"/>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32">
              <a:extLst>
                <a:ext uri="{FF2B5EF4-FFF2-40B4-BE49-F238E27FC236}">
                  <a16:creationId xmlns:a16="http://schemas.microsoft.com/office/drawing/2014/main" id="{F22269E8-D73C-89E6-1015-7CDFBB8E0B34}"/>
                </a:ext>
              </a:extLst>
            </p:cNvPr>
            <p:cNvSpPr>
              <a:spLocks noChangeArrowheads="1"/>
            </p:cNvSpPr>
            <p:nvPr/>
          </p:nvSpPr>
          <p:spPr bwMode="auto">
            <a:xfrm>
              <a:off x="2577773" y="1680467"/>
              <a:ext cx="47036" cy="4997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33">
              <a:extLst>
                <a:ext uri="{FF2B5EF4-FFF2-40B4-BE49-F238E27FC236}">
                  <a16:creationId xmlns:a16="http://schemas.microsoft.com/office/drawing/2014/main" id="{D7EB2B53-D9BA-C4FB-8BAC-3C0C0E2D9730}"/>
                </a:ext>
              </a:extLst>
            </p:cNvPr>
            <p:cNvSpPr>
              <a:spLocks noChangeArrowheads="1"/>
            </p:cNvSpPr>
            <p:nvPr/>
          </p:nvSpPr>
          <p:spPr bwMode="auto">
            <a:xfrm>
              <a:off x="3118687" y="1680467"/>
              <a:ext cx="48506" cy="4997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34">
              <a:extLst>
                <a:ext uri="{FF2B5EF4-FFF2-40B4-BE49-F238E27FC236}">
                  <a16:creationId xmlns:a16="http://schemas.microsoft.com/office/drawing/2014/main" id="{7648660F-1621-4413-2135-1DC3771D4D50}"/>
                </a:ext>
              </a:extLst>
            </p:cNvPr>
            <p:cNvSpPr>
              <a:spLocks noChangeArrowheads="1"/>
            </p:cNvSpPr>
            <p:nvPr/>
          </p:nvSpPr>
          <p:spPr bwMode="auto">
            <a:xfrm>
              <a:off x="3678710" y="1680467"/>
              <a:ext cx="48506" cy="4997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35">
              <a:extLst>
                <a:ext uri="{FF2B5EF4-FFF2-40B4-BE49-F238E27FC236}">
                  <a16:creationId xmlns:a16="http://schemas.microsoft.com/office/drawing/2014/main" id="{88459D90-E365-DBA8-89A2-2E91FA518F86}"/>
                </a:ext>
              </a:extLst>
            </p:cNvPr>
            <p:cNvSpPr>
              <a:spLocks noChangeArrowheads="1"/>
            </p:cNvSpPr>
            <p:nvPr/>
          </p:nvSpPr>
          <p:spPr bwMode="auto">
            <a:xfrm>
              <a:off x="3765433" y="1680467"/>
              <a:ext cx="47036" cy="4997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36">
              <a:extLst>
                <a:ext uri="{FF2B5EF4-FFF2-40B4-BE49-F238E27FC236}">
                  <a16:creationId xmlns:a16="http://schemas.microsoft.com/office/drawing/2014/main" id="{A7BDD831-2C84-339A-3D49-180A60B4F938}"/>
                </a:ext>
              </a:extLst>
            </p:cNvPr>
            <p:cNvSpPr>
              <a:spLocks noChangeArrowheads="1"/>
            </p:cNvSpPr>
            <p:nvPr/>
          </p:nvSpPr>
          <p:spPr bwMode="auto">
            <a:xfrm>
              <a:off x="5170636" y="1680467"/>
              <a:ext cx="47036" cy="4997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37">
              <a:extLst>
                <a:ext uri="{FF2B5EF4-FFF2-40B4-BE49-F238E27FC236}">
                  <a16:creationId xmlns:a16="http://schemas.microsoft.com/office/drawing/2014/main" id="{011E71F5-4ADB-F585-0737-7D0A111406E6}"/>
                </a:ext>
              </a:extLst>
            </p:cNvPr>
            <p:cNvSpPr>
              <a:spLocks noChangeArrowheads="1"/>
            </p:cNvSpPr>
            <p:nvPr/>
          </p:nvSpPr>
          <p:spPr bwMode="auto">
            <a:xfrm>
              <a:off x="4591504" y="1690755"/>
              <a:ext cx="47036" cy="48506"/>
            </a:xfrm>
            <a:prstGeom prst="ellipse">
              <a:avLst/>
            </a:prstGeom>
            <a:solidFill>
              <a:srgbClr val="00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38">
              <a:extLst>
                <a:ext uri="{FF2B5EF4-FFF2-40B4-BE49-F238E27FC236}">
                  <a16:creationId xmlns:a16="http://schemas.microsoft.com/office/drawing/2014/main" id="{004E6552-B511-1814-E2E2-913249574C8D}"/>
                </a:ext>
              </a:extLst>
            </p:cNvPr>
            <p:cNvSpPr>
              <a:spLocks noChangeArrowheads="1"/>
            </p:cNvSpPr>
            <p:nvPr/>
          </p:nvSpPr>
          <p:spPr bwMode="auto">
            <a:xfrm>
              <a:off x="3812469" y="1701045"/>
              <a:ext cx="47036" cy="48506"/>
            </a:xfrm>
            <a:prstGeom prst="ellipse">
              <a:avLst/>
            </a:prstGeom>
            <a:solidFill>
              <a:srgbClr val="BF0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39">
              <a:extLst>
                <a:ext uri="{FF2B5EF4-FFF2-40B4-BE49-F238E27FC236}">
                  <a16:creationId xmlns:a16="http://schemas.microsoft.com/office/drawing/2014/main" id="{E01EA511-7C24-1C38-4ABB-85DB5D393461}"/>
                </a:ext>
              </a:extLst>
            </p:cNvPr>
            <p:cNvSpPr>
              <a:spLocks noChangeArrowheads="1"/>
            </p:cNvSpPr>
            <p:nvPr/>
          </p:nvSpPr>
          <p:spPr bwMode="auto">
            <a:xfrm>
              <a:off x="4221095" y="1709864"/>
              <a:ext cx="47036" cy="49976"/>
            </a:xfrm>
            <a:prstGeom prst="ellipse">
              <a:avLst/>
            </a:prstGeom>
            <a:solidFill>
              <a:srgbClr val="BFB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40">
              <a:extLst>
                <a:ext uri="{FF2B5EF4-FFF2-40B4-BE49-F238E27FC236}">
                  <a16:creationId xmlns:a16="http://schemas.microsoft.com/office/drawing/2014/main" id="{7391FB11-E846-1A26-2C7C-2F80E9682E2C}"/>
                </a:ext>
              </a:extLst>
            </p:cNvPr>
            <p:cNvSpPr>
              <a:spLocks noChangeArrowheads="1"/>
            </p:cNvSpPr>
            <p:nvPr/>
          </p:nvSpPr>
          <p:spPr bwMode="auto">
            <a:xfrm>
              <a:off x="2909965" y="1730442"/>
              <a:ext cx="47036" cy="4850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41">
              <a:extLst>
                <a:ext uri="{FF2B5EF4-FFF2-40B4-BE49-F238E27FC236}">
                  <a16:creationId xmlns:a16="http://schemas.microsoft.com/office/drawing/2014/main" id="{E479ECAE-22F5-ACA9-60BA-AEFDFE20E887}"/>
                </a:ext>
              </a:extLst>
            </p:cNvPr>
            <p:cNvSpPr>
              <a:spLocks noChangeArrowheads="1"/>
            </p:cNvSpPr>
            <p:nvPr/>
          </p:nvSpPr>
          <p:spPr bwMode="auto">
            <a:xfrm>
              <a:off x="3005506" y="1730442"/>
              <a:ext cx="47036" cy="4850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42">
              <a:extLst>
                <a:ext uri="{FF2B5EF4-FFF2-40B4-BE49-F238E27FC236}">
                  <a16:creationId xmlns:a16="http://schemas.microsoft.com/office/drawing/2014/main" id="{B6D5036C-F994-2150-852D-2D13C31F5052}"/>
                </a:ext>
              </a:extLst>
            </p:cNvPr>
            <p:cNvSpPr>
              <a:spLocks noChangeArrowheads="1"/>
            </p:cNvSpPr>
            <p:nvPr/>
          </p:nvSpPr>
          <p:spPr bwMode="auto">
            <a:xfrm>
              <a:off x="3252446" y="1730442"/>
              <a:ext cx="47036" cy="4850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4591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948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59F03FD-F02E-A9DA-C0C3-FB16EF35F956}"/>
              </a:ext>
            </a:extLst>
          </p:cNvPr>
          <p:cNvPicPr>
            <a:picLocks noGrp="1" noChangeAspect="1"/>
          </p:cNvPicPr>
          <p:nvPr>
            <p:ph idx="1"/>
          </p:nvPr>
        </p:nvPicPr>
        <p:blipFill rotWithShape="1">
          <a:blip r:embed="rId2" cstate="print">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B777A521-E5E7-FC9C-17D5-AC84995DAF5B}"/>
              </a:ext>
            </a:extLst>
          </p:cNvPr>
          <p:cNvSpPr>
            <a:spLocks noGrp="1"/>
          </p:cNvSpPr>
          <p:nvPr>
            <p:ph type="title"/>
          </p:nvPr>
        </p:nvSpPr>
        <p:spPr>
          <a:xfrm>
            <a:off x="1524000" y="1356278"/>
            <a:ext cx="9144000" cy="2900518"/>
          </a:xfrm>
        </p:spPr>
        <p:txBody>
          <a:bodyPr vert="horz" lIns="91440" tIns="45720" rIns="91440" bIns="45720" rtlCol="0" anchor="b">
            <a:normAutofit/>
          </a:bodyPr>
          <a:lstStyle/>
          <a:p>
            <a:pPr algn="ctr"/>
            <a:r>
              <a:rPr lang="en-US" sz="8000" b="1" dirty="0">
                <a:solidFill>
                  <a:srgbClr val="FFFFFF"/>
                </a:solidFill>
              </a:rPr>
              <a:t>The Hippocampus </a:t>
            </a:r>
            <a:br>
              <a:rPr lang="en-US" sz="8000" b="1" dirty="0">
                <a:solidFill>
                  <a:srgbClr val="FFFFFF"/>
                </a:solidFill>
              </a:rPr>
            </a:br>
            <a:r>
              <a:rPr lang="en-US" sz="8000" b="1" dirty="0">
                <a:solidFill>
                  <a:srgbClr val="FFFFFF"/>
                </a:solidFill>
              </a:rPr>
              <a:t>and Cell Assemblies</a:t>
            </a:r>
          </a:p>
        </p:txBody>
      </p:sp>
    </p:spTree>
    <p:extLst>
      <p:ext uri="{BB962C8B-B14F-4D97-AF65-F5344CB8AC3E}">
        <p14:creationId xmlns:p14="http://schemas.microsoft.com/office/powerpoint/2010/main" val="278769633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61342B-3456-161C-B4F9-E753A77386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56325"/>
            <a:ext cx="12392262" cy="6970649"/>
          </a:xfrm>
          <a:prstGeom prst="rect">
            <a:avLst/>
          </a:prstGeom>
        </p:spPr>
      </p:pic>
      <p:sp>
        <p:nvSpPr>
          <p:cNvPr id="10" name="TextBox 9">
            <a:extLst>
              <a:ext uri="{FF2B5EF4-FFF2-40B4-BE49-F238E27FC236}">
                <a16:creationId xmlns:a16="http://schemas.microsoft.com/office/drawing/2014/main" id="{BD3A19F1-1A60-7DFF-CA47-0C278C64A020}"/>
              </a:ext>
            </a:extLst>
          </p:cNvPr>
          <p:cNvSpPr txBox="1"/>
          <p:nvPr/>
        </p:nvSpPr>
        <p:spPr>
          <a:xfrm>
            <a:off x="10578304" y="6544992"/>
            <a:ext cx="181395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Art by Greg Dunn</a:t>
            </a:r>
          </a:p>
        </p:txBody>
      </p:sp>
      <p:sp>
        <p:nvSpPr>
          <p:cNvPr id="6" name="Title 5">
            <a:extLst>
              <a:ext uri="{FF2B5EF4-FFF2-40B4-BE49-F238E27FC236}">
                <a16:creationId xmlns:a16="http://schemas.microsoft.com/office/drawing/2014/main" id="{83AB99C3-7141-BE8A-9B5B-DAB1FAAFDB9D}"/>
              </a:ext>
            </a:extLst>
          </p:cNvPr>
          <p:cNvSpPr>
            <a:spLocks noGrp="1"/>
          </p:cNvSpPr>
          <p:nvPr>
            <p:ph type="ctrTitle"/>
          </p:nvPr>
        </p:nvSpPr>
        <p:spPr>
          <a:xfrm>
            <a:off x="1524000" y="1706879"/>
            <a:ext cx="9144000" cy="3550921"/>
          </a:xfrm>
          <a:solidFill>
            <a:schemeClr val="bg2">
              <a:lumMod val="25000"/>
            </a:schemeClr>
          </a:solidFill>
        </p:spPr>
        <p:txBody>
          <a:bodyPr>
            <a:normAutofit/>
          </a:bodyPr>
          <a:lstStyle/>
          <a:p>
            <a:r>
              <a:rPr lang="en-US" dirty="0">
                <a:solidFill>
                  <a:schemeClr val="bg1">
                    <a:lumMod val="95000"/>
                  </a:schemeClr>
                </a:solidFill>
              </a:rPr>
              <a:t>If you plunked a Neuropixels probe in the hippocampus of a foraging rat, what is the first thing you would notice?</a:t>
            </a:r>
          </a:p>
        </p:txBody>
      </p:sp>
      <p:sp>
        <p:nvSpPr>
          <p:cNvPr id="11" name="Subtitle 10">
            <a:extLst>
              <a:ext uri="{FF2B5EF4-FFF2-40B4-BE49-F238E27FC236}">
                <a16:creationId xmlns:a16="http://schemas.microsoft.com/office/drawing/2014/main" id="{4DAC053B-B0F0-0DF4-6769-6538F25299B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36522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C4D0F5-934E-9CD4-6E86-55F692CCC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071" y="0"/>
            <a:ext cx="7347857" cy="6858000"/>
          </a:xfrm>
          <a:prstGeom prst="rect">
            <a:avLst/>
          </a:prstGeom>
        </p:spPr>
      </p:pic>
      <p:sp>
        <p:nvSpPr>
          <p:cNvPr id="5" name="TextBox 4">
            <a:extLst>
              <a:ext uri="{FF2B5EF4-FFF2-40B4-BE49-F238E27FC236}">
                <a16:creationId xmlns:a16="http://schemas.microsoft.com/office/drawing/2014/main" id="{733572E0-8A7D-550B-B14E-811551B751CD}"/>
              </a:ext>
            </a:extLst>
          </p:cNvPr>
          <p:cNvSpPr txBox="1"/>
          <p:nvPr/>
        </p:nvSpPr>
        <p:spPr>
          <a:xfrm>
            <a:off x="3863673" y="373434"/>
            <a:ext cx="716863" cy="584775"/>
          </a:xfrm>
          <a:prstGeom prst="rect">
            <a:avLst/>
          </a:prstGeom>
          <a:noFill/>
        </p:spPr>
        <p:txBody>
          <a:bodyPr wrap="none" rtlCol="0">
            <a:spAutoFit/>
          </a:bodyPr>
          <a:lstStyle/>
          <a:p>
            <a:pPr algn="ctr"/>
            <a:r>
              <a:rPr lang="en-US" sz="3200" dirty="0"/>
              <a:t>me</a:t>
            </a:r>
          </a:p>
        </p:txBody>
      </p:sp>
      <p:sp>
        <p:nvSpPr>
          <p:cNvPr id="6" name="TextBox 5">
            <a:extLst>
              <a:ext uri="{FF2B5EF4-FFF2-40B4-BE49-F238E27FC236}">
                <a16:creationId xmlns:a16="http://schemas.microsoft.com/office/drawing/2014/main" id="{6DDC9707-5287-A8B3-2ED0-50D919988EC8}"/>
              </a:ext>
            </a:extLst>
          </p:cNvPr>
          <p:cNvSpPr txBox="1"/>
          <p:nvPr/>
        </p:nvSpPr>
        <p:spPr>
          <a:xfrm>
            <a:off x="6971816" y="478086"/>
            <a:ext cx="2052165" cy="584775"/>
          </a:xfrm>
          <a:prstGeom prst="rect">
            <a:avLst/>
          </a:prstGeom>
          <a:noFill/>
        </p:spPr>
        <p:txBody>
          <a:bodyPr wrap="none" rtlCol="0">
            <a:spAutoFit/>
          </a:bodyPr>
          <a:lstStyle/>
          <a:p>
            <a:pPr algn="ctr"/>
            <a:r>
              <a:rPr lang="en-US" sz="3200" dirty="0"/>
              <a:t>Place fields</a:t>
            </a:r>
          </a:p>
        </p:txBody>
      </p:sp>
    </p:spTree>
    <p:extLst>
      <p:ext uri="{BB962C8B-B14F-4D97-AF65-F5344CB8AC3E}">
        <p14:creationId xmlns:p14="http://schemas.microsoft.com/office/powerpoint/2010/main" val="21402421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70450-04AE-7305-B12C-4EC8368AC9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F83089-AFE5-2CC8-4F16-9E9482EEEF04}"/>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F4AE2B0C-6C6C-413B-5F7B-7A0C9B63D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0"/>
            <a:ext cx="11501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510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C59D1A-8E33-1D65-DB95-01CD2A7F7C6C}"/>
              </a:ext>
            </a:extLst>
          </p:cNvPr>
          <p:cNvGrpSpPr/>
          <p:nvPr/>
        </p:nvGrpSpPr>
        <p:grpSpPr>
          <a:xfrm>
            <a:off x="3688082" y="414541"/>
            <a:ext cx="4641541" cy="6373929"/>
            <a:chOff x="8874181" y="2245663"/>
            <a:chExt cx="3210943" cy="4475565"/>
          </a:xfrm>
        </p:grpSpPr>
        <p:pic>
          <p:nvPicPr>
            <p:cNvPr id="3" name="Picture 2">
              <a:extLst>
                <a:ext uri="{FF2B5EF4-FFF2-40B4-BE49-F238E27FC236}">
                  <a16:creationId xmlns:a16="http://schemas.microsoft.com/office/drawing/2014/main" id="{6CA2A9B8-08C5-8FCC-B2E2-673391AB45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3559" y="2245663"/>
              <a:ext cx="3131565" cy="4039834"/>
            </a:xfrm>
            <a:prstGeom prst="rect">
              <a:avLst/>
            </a:prstGeom>
          </p:spPr>
        </p:pic>
        <p:sp>
          <p:nvSpPr>
            <p:cNvPr id="4" name="TextBox 3">
              <a:extLst>
                <a:ext uri="{FF2B5EF4-FFF2-40B4-BE49-F238E27FC236}">
                  <a16:creationId xmlns:a16="http://schemas.microsoft.com/office/drawing/2014/main" id="{AB510304-6B19-7F2B-1769-57E9310FAF8D}"/>
                </a:ext>
              </a:extLst>
            </p:cNvPr>
            <p:cNvSpPr txBox="1"/>
            <p:nvPr/>
          </p:nvSpPr>
          <p:spPr>
            <a:xfrm>
              <a:off x="8874181" y="6353840"/>
              <a:ext cx="3210943" cy="367388"/>
            </a:xfrm>
            <a:prstGeom prst="rect">
              <a:avLst/>
            </a:prstGeom>
            <a:noFill/>
          </p:spPr>
          <p:txBody>
            <a:bodyPr wrap="square" rtlCol="0">
              <a:spAutoFit/>
            </a:bodyPr>
            <a:lstStyle/>
            <a:p>
              <a:r>
                <a:rPr lang="en-US" sz="1400" dirty="0"/>
                <a:t>80 CA1 Place Fields (and interneurons)</a:t>
              </a:r>
            </a:p>
            <a:p>
              <a:r>
                <a:rPr lang="en-US" sz="1400" dirty="0"/>
                <a:t>Wilson McNaughton</a:t>
              </a:r>
            </a:p>
          </p:txBody>
        </p:sp>
      </p:grpSp>
      <p:pic>
        <p:nvPicPr>
          <p:cNvPr id="5" name="Picture 2" descr="Place Cells in the Hippocampus">
            <a:extLst>
              <a:ext uri="{FF2B5EF4-FFF2-40B4-BE49-F238E27FC236}">
                <a16:creationId xmlns:a16="http://schemas.microsoft.com/office/drawing/2014/main" id="{0977D406-020F-D91E-D1E3-65D41C8ED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884" y="1614522"/>
            <a:ext cx="3215631" cy="294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11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 y="145686"/>
            <a:ext cx="5471160" cy="1617401"/>
          </a:xfrm>
        </p:spPr>
        <p:txBody>
          <a:bodyPr>
            <a:noAutofit/>
          </a:bodyPr>
          <a:lstStyle/>
          <a:p>
            <a:r>
              <a:rPr lang="en-US" sz="4000" dirty="0">
                <a:effectLst>
                  <a:outerShdw blurRad="38100" dist="38100" dir="2700000" algn="tl">
                    <a:srgbClr val="000000">
                      <a:alpha val="43137"/>
                    </a:srgbClr>
                  </a:outerShdw>
                </a:effectLst>
              </a:rPr>
              <a:t>Brief history of high-order neural representations of memory and space</a:t>
            </a:r>
          </a:p>
        </p:txBody>
      </p:sp>
      <p:sp>
        <p:nvSpPr>
          <p:cNvPr id="3" name="Content Placeholder 2"/>
          <p:cNvSpPr>
            <a:spLocks noGrp="1"/>
          </p:cNvSpPr>
          <p:nvPr>
            <p:ph idx="1"/>
          </p:nvPr>
        </p:nvSpPr>
        <p:spPr>
          <a:xfrm>
            <a:off x="167640" y="2339340"/>
            <a:ext cx="8862060" cy="4518662"/>
          </a:xfrm>
        </p:spPr>
        <p:txBody>
          <a:bodyPr>
            <a:normAutofit/>
          </a:bodyPr>
          <a:lstStyle/>
          <a:p>
            <a:r>
              <a:rPr lang="en-US" dirty="0">
                <a:hlinkClick r:id="rId2" tooltip="Place cells (page does not exist)"/>
              </a:rPr>
              <a:t>DISCOVERY: Hippocampal place cells</a:t>
            </a:r>
            <a:r>
              <a:rPr lang="en-US" dirty="0"/>
              <a:t> in the 1970s (O’Keefe &amp; Dostrovsky, 1971) and </a:t>
            </a:r>
            <a:r>
              <a:rPr lang="en-US" b="1" u="sng" dirty="0"/>
              <a:t>head-direction cells </a:t>
            </a:r>
            <a:r>
              <a:rPr lang="en-US" dirty="0"/>
              <a:t>in the 1980s (Ranck, 1985; Taube et al., 1990). </a:t>
            </a:r>
          </a:p>
          <a:p>
            <a:pPr lvl="1"/>
            <a:r>
              <a:rPr lang="en-US" dirty="0"/>
              <a:t>O’Keefe &amp; Nadel, 1978 the hippocampus serves as a ‘map’ for space. They then linked this to </a:t>
            </a:r>
            <a:r>
              <a:rPr lang="en-US" b="1" u="sng" dirty="0"/>
              <a:t>episodic memory</a:t>
            </a:r>
            <a:r>
              <a:rPr lang="en-US" dirty="0"/>
              <a:t>. </a:t>
            </a:r>
          </a:p>
          <a:p>
            <a:pPr lvl="1"/>
            <a:r>
              <a:rPr lang="en-US" dirty="0"/>
              <a:t>Fun Fact: Same year </a:t>
            </a:r>
            <a:r>
              <a:rPr lang="en-US" b="1" u="sng" dirty="0"/>
              <a:t>delay cells </a:t>
            </a:r>
            <a:r>
              <a:rPr lang="en-US" dirty="0"/>
              <a:t>were observed in the primate (</a:t>
            </a:r>
            <a:r>
              <a:rPr lang="en-US" dirty="0" err="1"/>
              <a:t>Fuster</a:t>
            </a:r>
            <a:r>
              <a:rPr lang="en-US" dirty="0"/>
              <a:t> and Alexander, 1971; Kubota and Niki, 1971).</a:t>
            </a:r>
          </a:p>
          <a:p>
            <a:r>
              <a:rPr lang="en-US" dirty="0"/>
              <a:t>Big Deal: We can directly measure brain processes involved in higher-order representations and memories that were beyond simple stimulus-response associations.</a:t>
            </a:r>
          </a:p>
        </p:txBody>
      </p:sp>
      <p:pic>
        <p:nvPicPr>
          <p:cNvPr id="32770" name="Picture 2" descr="https://encrypted-tbn2.gstatic.com/images?q=tbn:ANd9GcQG6PztzVvVlroio06iyaFSNA_c8xLDw0xlKQrLCnhABA3RPGuu6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4019" y="4006204"/>
            <a:ext cx="2434912" cy="18261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7880" y="2019384"/>
            <a:ext cx="1700545" cy="1808672"/>
          </a:xfrm>
          <a:prstGeom prst="rect">
            <a:avLst/>
          </a:prstGeom>
        </p:spPr>
      </p:pic>
      <p:pic>
        <p:nvPicPr>
          <p:cNvPr id="4098"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4150" y="3446"/>
            <a:ext cx="6177050" cy="19421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570236" y="5961293"/>
            <a:ext cx="3348681" cy="523220"/>
          </a:xfrm>
          <a:prstGeom prst="rect">
            <a:avLst/>
          </a:prstGeom>
        </p:spPr>
        <p:txBody>
          <a:bodyPr wrap="square">
            <a:spAutoFit/>
          </a:bodyPr>
          <a:lstStyle/>
          <a:p>
            <a:pPr lvl="1"/>
            <a:r>
              <a:rPr lang="en-US" sz="1400" dirty="0"/>
              <a:t>Get their seminal book for free at… </a:t>
            </a:r>
            <a:r>
              <a:rPr lang="en-US" sz="1400" dirty="0">
                <a:hlinkClick r:id="rId6"/>
              </a:rPr>
              <a:t>http://www.cognitivemap.net/</a:t>
            </a:r>
            <a:endParaRPr lang="en-US" sz="1400" dirty="0"/>
          </a:p>
        </p:txBody>
      </p:sp>
      <p:sp>
        <p:nvSpPr>
          <p:cNvPr id="5" name="TextBox 4"/>
          <p:cNvSpPr txBox="1"/>
          <p:nvPr/>
        </p:nvSpPr>
        <p:spPr>
          <a:xfrm>
            <a:off x="8958822" y="621689"/>
            <a:ext cx="843501" cy="369332"/>
          </a:xfrm>
          <a:prstGeom prst="rect">
            <a:avLst/>
          </a:prstGeom>
          <a:noFill/>
        </p:spPr>
        <p:txBody>
          <a:bodyPr wrap="none" rtlCol="0">
            <a:spAutoFit/>
          </a:bodyPr>
          <a:lstStyle/>
          <a:p>
            <a:r>
              <a:rPr lang="en-US" dirty="0"/>
              <a:t>HD cell</a:t>
            </a:r>
          </a:p>
        </p:txBody>
      </p:sp>
      <p:sp>
        <p:nvSpPr>
          <p:cNvPr id="9" name="TextBox 8"/>
          <p:cNvSpPr txBox="1"/>
          <p:nvPr/>
        </p:nvSpPr>
        <p:spPr>
          <a:xfrm>
            <a:off x="11164060" y="1092227"/>
            <a:ext cx="843501" cy="369332"/>
          </a:xfrm>
          <a:prstGeom prst="rect">
            <a:avLst/>
          </a:prstGeom>
          <a:noFill/>
        </p:spPr>
        <p:txBody>
          <a:bodyPr wrap="none" rtlCol="0">
            <a:spAutoFit/>
          </a:bodyPr>
          <a:lstStyle/>
          <a:p>
            <a:r>
              <a:rPr lang="en-US" dirty="0"/>
              <a:t>HD cell</a:t>
            </a:r>
          </a:p>
        </p:txBody>
      </p:sp>
      <p:sp>
        <p:nvSpPr>
          <p:cNvPr id="10" name="TextBox 9"/>
          <p:cNvSpPr txBox="1"/>
          <p:nvPr/>
        </p:nvSpPr>
        <p:spPr>
          <a:xfrm>
            <a:off x="10292670" y="3507968"/>
            <a:ext cx="1146468" cy="369332"/>
          </a:xfrm>
          <a:prstGeom prst="rect">
            <a:avLst/>
          </a:prstGeom>
          <a:noFill/>
        </p:spPr>
        <p:txBody>
          <a:bodyPr wrap="none" rtlCol="0">
            <a:spAutoFit/>
          </a:bodyPr>
          <a:lstStyle/>
          <a:p>
            <a:r>
              <a:rPr lang="en-US" dirty="0">
                <a:solidFill>
                  <a:schemeClr val="bg1"/>
                </a:solidFill>
              </a:rPr>
              <a:t>Place field</a:t>
            </a:r>
          </a:p>
        </p:txBody>
      </p:sp>
    </p:spTree>
    <p:extLst>
      <p:ext uri="{BB962C8B-B14F-4D97-AF65-F5344CB8AC3E}">
        <p14:creationId xmlns:p14="http://schemas.microsoft.com/office/powerpoint/2010/main" val="858728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D5B8-BD43-A20B-E999-A11CAFFAC10A}"/>
              </a:ext>
            </a:extLst>
          </p:cNvPr>
          <p:cNvSpPr>
            <a:spLocks noGrp="1"/>
          </p:cNvSpPr>
          <p:nvPr>
            <p:ph type="title"/>
          </p:nvPr>
        </p:nvSpPr>
        <p:spPr/>
        <p:txBody>
          <a:bodyPr/>
          <a:lstStyle/>
          <a:p>
            <a:r>
              <a:rPr lang="en-US" dirty="0"/>
              <a:t>Place cells are a lie.</a:t>
            </a:r>
          </a:p>
        </p:txBody>
      </p:sp>
    </p:spTree>
    <p:extLst>
      <p:ext uri="{BB962C8B-B14F-4D97-AF65-F5344CB8AC3E}">
        <p14:creationId xmlns:p14="http://schemas.microsoft.com/office/powerpoint/2010/main" val="2281649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A8EF-12EF-18D0-500C-FCFCC151937E}"/>
              </a:ext>
            </a:extLst>
          </p:cNvPr>
          <p:cNvSpPr>
            <a:spLocks noGrp="1"/>
          </p:cNvSpPr>
          <p:nvPr>
            <p:ph type="title"/>
          </p:nvPr>
        </p:nvSpPr>
        <p:spPr/>
        <p:txBody>
          <a:bodyPr/>
          <a:lstStyle/>
          <a:p>
            <a:r>
              <a:rPr lang="en-US" dirty="0"/>
              <a:t>“Place Cells” cannot be the whole story.</a:t>
            </a:r>
          </a:p>
        </p:txBody>
      </p:sp>
      <p:sp>
        <p:nvSpPr>
          <p:cNvPr id="3" name="Content Placeholder 2">
            <a:extLst>
              <a:ext uri="{FF2B5EF4-FFF2-40B4-BE49-F238E27FC236}">
                <a16:creationId xmlns:a16="http://schemas.microsoft.com/office/drawing/2014/main" id="{6854F5C6-1B4B-475F-1ED1-7E8FA28BA279}"/>
              </a:ext>
            </a:extLst>
          </p:cNvPr>
          <p:cNvSpPr>
            <a:spLocks noGrp="1"/>
          </p:cNvSpPr>
          <p:nvPr>
            <p:ph idx="1"/>
          </p:nvPr>
        </p:nvSpPr>
        <p:spPr/>
        <p:txBody>
          <a:bodyPr>
            <a:normAutofit/>
          </a:bodyPr>
          <a:lstStyle/>
          <a:p>
            <a:r>
              <a:rPr lang="en-US" sz="4400" dirty="0"/>
              <a:t>On principle alone:</a:t>
            </a:r>
          </a:p>
          <a:p>
            <a:pPr lvl="1"/>
            <a:r>
              <a:rPr lang="en-US" sz="4000" dirty="0"/>
              <a:t>Episodic memory requires more than place.</a:t>
            </a:r>
          </a:p>
          <a:p>
            <a:pPr lvl="1"/>
            <a:r>
              <a:rPr lang="en-US" sz="4000" dirty="0"/>
              <a:t>Navigation requires more than knowing where you are.</a:t>
            </a:r>
          </a:p>
          <a:p>
            <a:r>
              <a:rPr lang="en-US" sz="4400" dirty="0"/>
              <a:t>Decades of subsequent observations</a:t>
            </a:r>
          </a:p>
          <a:p>
            <a:pPr lvl="1"/>
            <a:r>
              <a:rPr lang="en-US" sz="4000" dirty="0"/>
              <a:t>Here are a few…</a:t>
            </a:r>
          </a:p>
        </p:txBody>
      </p:sp>
    </p:spTree>
    <p:extLst>
      <p:ext uri="{BB962C8B-B14F-4D97-AF65-F5344CB8AC3E}">
        <p14:creationId xmlns:p14="http://schemas.microsoft.com/office/powerpoint/2010/main" val="2099347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8826" y="-984995"/>
            <a:ext cx="7772400" cy="2387600"/>
          </a:xfrm>
        </p:spPr>
        <p:txBody>
          <a:bodyPr/>
          <a:lstStyle/>
          <a:p>
            <a:r>
              <a:rPr lang="en-US" dirty="0"/>
              <a:t>Time Fields in the HC</a:t>
            </a:r>
          </a:p>
        </p:txBody>
      </p:sp>
      <p:pic>
        <p:nvPicPr>
          <p:cNvPr id="25602" name="Picture 2" descr="https://encrypted-tbn2.gstatic.com/images?q=tbn:ANd9GcRniygl_LCEqNE0xoOHMkmq3-kPdijUH_gm8KLbS-xqVhnPpX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2919" y="1820678"/>
            <a:ext cx="4629523" cy="462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202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789947" y="2214754"/>
            <a:ext cx="6424638" cy="4052178"/>
          </a:xfrm>
          <a:prstGeom prst="rect">
            <a:avLst/>
          </a:prstGeom>
        </p:spPr>
      </p:pic>
      <p:sp>
        <p:nvSpPr>
          <p:cNvPr id="5" name="Rectangle 4"/>
          <p:cNvSpPr/>
          <p:nvPr/>
        </p:nvSpPr>
        <p:spPr>
          <a:xfrm>
            <a:off x="1971674" y="6136861"/>
            <a:ext cx="824865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Pastalkova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Itskov</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Amarasingham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Buzsáki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 (2008). Internally generated cell assembly sequences in the rat hippocampus. Science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321</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1322–1327.</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449" y="589751"/>
            <a:ext cx="3732346" cy="1962548"/>
          </a:xfrm>
          <a:prstGeom prst="rect">
            <a:avLst/>
          </a:prstGeom>
        </p:spPr>
      </p:pic>
      <p:sp>
        <p:nvSpPr>
          <p:cNvPr id="2" name="Title 1"/>
          <p:cNvSpPr>
            <a:spLocks noGrp="1"/>
          </p:cNvSpPr>
          <p:nvPr>
            <p:ph type="title"/>
          </p:nvPr>
        </p:nvSpPr>
        <p:spPr>
          <a:xfrm>
            <a:off x="2152649" y="-224870"/>
            <a:ext cx="7886700" cy="1325563"/>
          </a:xfrm>
        </p:spPr>
        <p:txBody>
          <a:bodyPr/>
          <a:lstStyle/>
          <a:p>
            <a:r>
              <a:rPr lang="en-US" dirty="0"/>
              <a:t>CA1/CA3 neurons encode TIME</a:t>
            </a:r>
          </a:p>
        </p:txBody>
      </p:sp>
    </p:spTree>
    <p:extLst>
      <p:ext uri="{BB962C8B-B14F-4D97-AF65-F5344CB8AC3E}">
        <p14:creationId xmlns:p14="http://schemas.microsoft.com/office/powerpoint/2010/main" val="1609633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Repeating Fields in CA1: Chunking common experience. </a:t>
            </a:r>
            <a:br>
              <a:rPr lang="en-US" sz="4800" kern="1200">
                <a:solidFill>
                  <a:srgbClr val="FFFFFF"/>
                </a:solidFill>
                <a:latin typeface="+mj-lt"/>
                <a:ea typeface="+mj-ea"/>
                <a:cs typeface="+mj-cs"/>
              </a:rPr>
            </a:br>
            <a:br>
              <a:rPr lang="en-US" sz="4800" kern="1200">
                <a:solidFill>
                  <a:srgbClr val="FFFFFF"/>
                </a:solidFill>
                <a:latin typeface="+mj-lt"/>
                <a:ea typeface="+mj-ea"/>
                <a:cs typeface="+mj-cs"/>
              </a:rPr>
            </a:br>
            <a:endParaRPr lang="en-US" sz="4800" kern="1200">
              <a:solidFill>
                <a:srgbClr val="FFFFFF"/>
              </a:solidFill>
              <a:latin typeface="+mj-lt"/>
              <a:ea typeface="+mj-ea"/>
              <a:cs typeface="+mj-cs"/>
            </a:endParaRPr>
          </a:p>
        </p:txBody>
      </p:sp>
    </p:spTree>
    <p:extLst>
      <p:ext uri="{BB962C8B-B14F-4D97-AF65-F5344CB8AC3E}">
        <p14:creationId xmlns:p14="http://schemas.microsoft.com/office/powerpoint/2010/main" val="2921878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1911"/>
            <a:ext cx="12039600" cy="1325563"/>
          </a:xfrm>
        </p:spPr>
        <p:txBody>
          <a:bodyPr/>
          <a:lstStyle/>
          <a:p>
            <a:pPr algn="ctr"/>
            <a:r>
              <a:rPr lang="en-US" dirty="0"/>
              <a:t>Similar environments: </a:t>
            </a:r>
            <a:r>
              <a:rPr lang="en-US" b="1" dirty="0"/>
              <a:t>Place cells repeat themselves</a:t>
            </a:r>
            <a:br>
              <a:rPr lang="en-US" b="1" dirty="0"/>
            </a:br>
            <a:r>
              <a:rPr lang="en-US" sz="3200" b="1" dirty="0"/>
              <a:t>(but only after about 1 week of training)</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069" y="2319741"/>
            <a:ext cx="7000649" cy="3647270"/>
          </a:xfrm>
          <a:prstGeom prst="rect">
            <a:avLst/>
          </a:prstGeom>
        </p:spPr>
      </p:pic>
      <p:sp>
        <p:nvSpPr>
          <p:cNvPr id="3" name="Content Placeholder 2"/>
          <p:cNvSpPr>
            <a:spLocks noGrp="1"/>
          </p:cNvSpPr>
          <p:nvPr>
            <p:ph idx="1"/>
          </p:nvPr>
        </p:nvSpPr>
        <p:spPr>
          <a:xfrm>
            <a:off x="1600200" y="1488310"/>
            <a:ext cx="9144000" cy="831431"/>
          </a:xfrm>
        </p:spPr>
        <p:txBody>
          <a:bodyPr>
            <a:noAutofit/>
          </a:bodyPr>
          <a:lstStyle/>
          <a:p>
            <a:r>
              <a:rPr lang="en-US" sz="2400" dirty="0">
                <a:hlinkClick r:id="" action="ppaction://noaction"/>
              </a:rPr>
              <a:t>Rats run on a twisty long ‘hairpin’ maze. </a:t>
            </a:r>
            <a:endParaRPr lang="en-US" sz="2400" dirty="0"/>
          </a:p>
          <a:p>
            <a:endParaRPr lang="en-US" sz="2400" dirty="0"/>
          </a:p>
        </p:txBody>
      </p:sp>
      <p:sp>
        <p:nvSpPr>
          <p:cNvPr id="7" name="TextBox 6">
            <a:extLst>
              <a:ext uri="{FF2B5EF4-FFF2-40B4-BE49-F238E27FC236}">
                <a16:creationId xmlns:a16="http://schemas.microsoft.com/office/drawing/2014/main" id="{F14C18F0-73FF-ADB1-143A-6A56DE961072}"/>
              </a:ext>
            </a:extLst>
          </p:cNvPr>
          <p:cNvSpPr txBox="1"/>
          <p:nvPr/>
        </p:nvSpPr>
        <p:spPr>
          <a:xfrm>
            <a:off x="514693" y="6152111"/>
            <a:ext cx="12125960" cy="646331"/>
          </a:xfrm>
          <a:prstGeom prst="rect">
            <a:avLst/>
          </a:prstGeom>
          <a:noFill/>
        </p:spPr>
        <p:txBody>
          <a:bodyPr wrap="square">
            <a:spAutoFit/>
          </a:bodyPr>
          <a:lstStyle/>
          <a:p>
            <a:r>
              <a:rPr lang="en-US" b="0" i="0" dirty="0" err="1">
                <a:solidFill>
                  <a:srgbClr val="212121"/>
                </a:solidFill>
                <a:effectLst/>
                <a:latin typeface="Cambria" panose="02040503050406030204" pitchFamily="18" charset="0"/>
              </a:rPr>
              <a:t>Derdikman</a:t>
            </a:r>
            <a:r>
              <a:rPr lang="en-US" b="0" i="0" dirty="0">
                <a:solidFill>
                  <a:srgbClr val="212121"/>
                </a:solidFill>
                <a:effectLst/>
                <a:latin typeface="Cambria" panose="02040503050406030204" pitchFamily="18" charset="0"/>
              </a:rPr>
              <a:t> D, Whitlock JR, Tsao A, </a:t>
            </a:r>
            <a:r>
              <a:rPr lang="en-US" b="0" i="0" dirty="0" err="1">
                <a:solidFill>
                  <a:srgbClr val="212121"/>
                </a:solidFill>
                <a:effectLst/>
                <a:latin typeface="Cambria" panose="02040503050406030204" pitchFamily="18" charset="0"/>
              </a:rPr>
              <a:t>Fyhn</a:t>
            </a:r>
            <a:r>
              <a:rPr lang="en-US" b="0" i="0" dirty="0">
                <a:solidFill>
                  <a:srgbClr val="212121"/>
                </a:solidFill>
                <a:effectLst/>
                <a:latin typeface="Cambria" panose="02040503050406030204" pitchFamily="18" charset="0"/>
              </a:rPr>
              <a:t> M, Hafting T, Moser MB, Moser EI. Fragmentation of grid cell maps in a multicompartment environment. </a:t>
            </a:r>
            <a:r>
              <a:rPr lang="en-US" b="0" i="1" dirty="0">
                <a:solidFill>
                  <a:srgbClr val="212121"/>
                </a:solidFill>
                <a:effectLst/>
                <a:latin typeface="Cambria" panose="02040503050406030204" pitchFamily="18" charset="0"/>
              </a:rPr>
              <a:t>Nat Neurosci. </a:t>
            </a:r>
            <a:r>
              <a:rPr lang="en-US" b="0" i="0" dirty="0">
                <a:solidFill>
                  <a:srgbClr val="212121"/>
                </a:solidFill>
                <a:effectLst/>
                <a:latin typeface="Cambria" panose="02040503050406030204" pitchFamily="18" charset="0"/>
              </a:rPr>
              <a:t>2009;12:1325–1332. </a:t>
            </a:r>
            <a:r>
              <a:rPr lang="en-US" b="0" i="0" dirty="0" err="1">
                <a:solidFill>
                  <a:srgbClr val="212121"/>
                </a:solidFill>
                <a:effectLst/>
                <a:latin typeface="Cambria" panose="02040503050406030204" pitchFamily="18" charset="0"/>
              </a:rPr>
              <a:t>doi</a:t>
            </a:r>
            <a:r>
              <a:rPr lang="en-US" b="0" i="0" dirty="0">
                <a:solidFill>
                  <a:srgbClr val="212121"/>
                </a:solidFill>
                <a:effectLst/>
                <a:latin typeface="Cambria" panose="02040503050406030204" pitchFamily="18" charset="0"/>
              </a:rPr>
              <a:t>: 10.1038/nn.2396</a:t>
            </a:r>
            <a:endParaRPr lang="en-US" dirty="0"/>
          </a:p>
        </p:txBody>
      </p:sp>
    </p:spTree>
    <p:extLst>
      <p:ext uri="{BB962C8B-B14F-4D97-AF65-F5344CB8AC3E}">
        <p14:creationId xmlns:p14="http://schemas.microsoft.com/office/powerpoint/2010/main" val="1771641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6325" t="6613" r="33044" b="51923"/>
          <a:stretch>
            <a:fillRect/>
          </a:stretch>
        </p:blipFill>
        <p:spPr bwMode="auto">
          <a:xfrm>
            <a:off x="1818754" y="1081197"/>
            <a:ext cx="45053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3" name="Rectangle 47"/>
          <p:cNvSpPr>
            <a:spLocks noGrp="1" noChangeArrowheads="1"/>
          </p:cNvSpPr>
          <p:nvPr>
            <p:ph type="title"/>
          </p:nvPr>
        </p:nvSpPr>
        <p:spPr>
          <a:xfrm>
            <a:off x="2152650" y="3"/>
            <a:ext cx="7886700" cy="1325563"/>
          </a:xfrm>
        </p:spPr>
        <p:txBody>
          <a:bodyPr/>
          <a:lstStyle/>
          <a:p>
            <a:pPr algn="ctr" eaLnBrk="1" hangingPunct="1"/>
            <a:r>
              <a:rPr lang="en-US" dirty="0"/>
              <a:t>Field repeats on a spiral track</a:t>
            </a:r>
          </a:p>
        </p:txBody>
      </p:sp>
      <p:sp>
        <p:nvSpPr>
          <p:cNvPr id="2" name="Rectangle 1">
            <a:extLst>
              <a:ext uri="{FF2B5EF4-FFF2-40B4-BE49-F238E27FC236}">
                <a16:creationId xmlns:a16="http://schemas.microsoft.com/office/drawing/2014/main" id="{EC21E915-62FD-47D8-89F3-DB2AA5826CA0}"/>
              </a:ext>
            </a:extLst>
          </p:cNvPr>
          <p:cNvSpPr/>
          <p:nvPr/>
        </p:nvSpPr>
        <p:spPr>
          <a:xfrm>
            <a:off x="2213779" y="5804910"/>
            <a:ext cx="8220599" cy="646331"/>
          </a:xfrm>
          <a:prstGeom prst="rect">
            <a:avLst/>
          </a:prstGeom>
        </p:spPr>
        <p:txBody>
          <a:bodyPr wrap="square">
            <a:spAutoFit/>
          </a:bodyPr>
          <a:lstStyle/>
          <a:p>
            <a:pPr defTabSz="914400"/>
            <a:r>
              <a:rPr lang="en-US" dirty="0">
                <a:solidFill>
                  <a:prstClr val="black"/>
                </a:solidFill>
                <a:latin typeface="Calibri" panose="020F0502020204030204"/>
              </a:rPr>
              <a:t>Cowen, S.L., and Nitz, D.A. (2014). Repeating Firing Fields of CA1 Neurons Shift Forward in Response to Increasing Angular Velocity. J. Neurosci. </a:t>
            </a:r>
            <a:r>
              <a:rPr lang="en-US" i="1" dirty="0">
                <a:solidFill>
                  <a:prstClr val="black"/>
                </a:solidFill>
                <a:latin typeface="Calibri" panose="020F0502020204030204"/>
              </a:rPr>
              <a:t>34</a:t>
            </a:r>
            <a:r>
              <a:rPr lang="en-US" dirty="0">
                <a:solidFill>
                  <a:prstClr val="black"/>
                </a:solidFill>
                <a:latin typeface="Calibri" panose="020F0502020204030204"/>
              </a:rPr>
              <a:t>, 232–241.</a:t>
            </a:r>
          </a:p>
        </p:txBody>
      </p:sp>
      <p:pic>
        <p:nvPicPr>
          <p:cNvPr id="3" name="Picture 2">
            <a:extLst>
              <a:ext uri="{FF2B5EF4-FFF2-40B4-BE49-F238E27FC236}">
                <a16:creationId xmlns:a16="http://schemas.microsoft.com/office/drawing/2014/main" id="{F5BD793C-CBC2-45CF-8D82-D3B1F89DB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834" y="1477273"/>
            <a:ext cx="3055885" cy="3779848"/>
          </a:xfrm>
          <a:prstGeom prst="rect">
            <a:avLst/>
          </a:prstGeom>
        </p:spPr>
      </p:pic>
    </p:spTree>
    <p:extLst>
      <p:ext uri="{BB962C8B-B14F-4D97-AF65-F5344CB8AC3E}">
        <p14:creationId xmlns:p14="http://schemas.microsoft.com/office/powerpoint/2010/main" val="270841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148"/>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l="36325" t="6718" r="32803" b="10666"/>
          <a:stretch>
            <a:fillRect/>
          </a:stretch>
        </p:blipFill>
        <p:spPr bwMode="auto">
          <a:xfrm>
            <a:off x="4768853" y="436563"/>
            <a:ext cx="1336675" cy="267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8" name="Picture 149"/>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l="36325" t="6825" r="32484" b="10452"/>
          <a:stretch>
            <a:fillRect/>
          </a:stretch>
        </p:blipFill>
        <p:spPr bwMode="auto">
          <a:xfrm>
            <a:off x="6308725" y="446088"/>
            <a:ext cx="1347788" cy="267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9" name="Picture 150"/>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rcRect l="36325" t="6613" r="33044" b="10025"/>
          <a:stretch>
            <a:fillRect/>
          </a:stretch>
        </p:blipFill>
        <p:spPr bwMode="auto">
          <a:xfrm>
            <a:off x="3270250" y="431800"/>
            <a:ext cx="1322388"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0" name="Picture 154"/>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rcRect l="35924" t="6506" r="32564" b="10666"/>
          <a:stretch>
            <a:fillRect/>
          </a:stretch>
        </p:blipFill>
        <p:spPr bwMode="auto">
          <a:xfrm>
            <a:off x="7802563" y="436563"/>
            <a:ext cx="1357312"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91" name="Rectangle 165"/>
          <p:cNvSpPr>
            <a:spLocks noChangeArrowheads="1"/>
          </p:cNvSpPr>
          <p:nvPr/>
        </p:nvSpPr>
        <p:spPr bwMode="auto">
          <a:xfrm>
            <a:off x="3124200" y="0"/>
            <a:ext cx="1754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2400" b="1">
                <a:solidFill>
                  <a:srgbClr val="000000"/>
                </a:solidFill>
              </a:rPr>
              <a:t>Inward:</a:t>
            </a:r>
          </a:p>
        </p:txBody>
      </p:sp>
      <p:sp>
        <p:nvSpPr>
          <p:cNvPr id="41992" name="Line 1644"/>
          <p:cNvSpPr>
            <a:spLocks noChangeShapeType="1"/>
          </p:cNvSpPr>
          <p:nvPr/>
        </p:nvSpPr>
        <p:spPr bwMode="auto">
          <a:xfrm rot="1839863">
            <a:off x="4979988" y="384175"/>
            <a:ext cx="0" cy="279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en-US">
              <a:solidFill>
                <a:prstClr val="black"/>
              </a:solidFill>
              <a:latin typeface="Calibri" panose="020F0502020204030204"/>
            </a:endParaRPr>
          </a:p>
        </p:txBody>
      </p:sp>
      <p:sp>
        <p:nvSpPr>
          <p:cNvPr id="41993" name="Line 1645"/>
          <p:cNvSpPr>
            <a:spLocks noChangeShapeType="1"/>
          </p:cNvSpPr>
          <p:nvPr/>
        </p:nvSpPr>
        <p:spPr bwMode="auto">
          <a:xfrm rot="-1991107">
            <a:off x="4429125" y="385766"/>
            <a:ext cx="0" cy="2809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en-US">
              <a:solidFill>
                <a:prstClr val="black"/>
              </a:solidFill>
              <a:latin typeface="Calibri" panose="020F0502020204030204"/>
            </a:endParaRPr>
          </a:p>
        </p:txBody>
      </p:sp>
      <p:sp>
        <p:nvSpPr>
          <p:cNvPr id="41994" name="Rectangle 14"/>
          <p:cNvSpPr>
            <a:spLocks noChangeArrowheads="1"/>
          </p:cNvSpPr>
          <p:nvPr/>
        </p:nvSpPr>
        <p:spPr bwMode="auto">
          <a:xfrm>
            <a:off x="3221038" y="377828"/>
            <a:ext cx="1416050" cy="2771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endParaRPr lang="en-US">
              <a:solidFill>
                <a:prstClr val="black"/>
              </a:solidFill>
            </a:endParaRPr>
          </a:p>
        </p:txBody>
      </p:sp>
      <p:sp>
        <p:nvSpPr>
          <p:cNvPr id="41995" name="Rectangle 15"/>
          <p:cNvSpPr>
            <a:spLocks noChangeArrowheads="1"/>
          </p:cNvSpPr>
          <p:nvPr/>
        </p:nvSpPr>
        <p:spPr bwMode="auto">
          <a:xfrm>
            <a:off x="4743450" y="388941"/>
            <a:ext cx="1416050" cy="2765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endParaRPr lang="en-US">
              <a:solidFill>
                <a:prstClr val="black"/>
              </a:solidFill>
            </a:endParaRPr>
          </a:p>
        </p:txBody>
      </p:sp>
      <p:sp>
        <p:nvSpPr>
          <p:cNvPr id="41996" name="Rectangle 16"/>
          <p:cNvSpPr>
            <a:spLocks noChangeArrowheads="1"/>
          </p:cNvSpPr>
          <p:nvPr/>
        </p:nvSpPr>
        <p:spPr bwMode="auto">
          <a:xfrm>
            <a:off x="6270628" y="385766"/>
            <a:ext cx="1414463" cy="2771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endParaRPr lang="en-US">
              <a:solidFill>
                <a:prstClr val="black"/>
              </a:solidFill>
            </a:endParaRPr>
          </a:p>
        </p:txBody>
      </p:sp>
      <p:sp>
        <p:nvSpPr>
          <p:cNvPr id="41997" name="Rectangle 17"/>
          <p:cNvSpPr>
            <a:spLocks noChangeArrowheads="1"/>
          </p:cNvSpPr>
          <p:nvPr/>
        </p:nvSpPr>
        <p:spPr bwMode="auto">
          <a:xfrm>
            <a:off x="7781925" y="385766"/>
            <a:ext cx="1416050" cy="2771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endParaRPr lang="en-US">
              <a:solidFill>
                <a:prstClr val="black"/>
              </a:solidFill>
            </a:endParaRPr>
          </a:p>
        </p:txBody>
      </p:sp>
      <p:sp>
        <p:nvSpPr>
          <p:cNvPr id="41998" name="Text Box 18"/>
          <p:cNvSpPr txBox="1">
            <a:spLocks noChangeArrowheads="1"/>
          </p:cNvSpPr>
          <p:nvPr/>
        </p:nvSpPr>
        <p:spPr bwMode="auto">
          <a:xfrm>
            <a:off x="3132141" y="323853"/>
            <a:ext cx="4857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900">
                <a:solidFill>
                  <a:prstClr val="black"/>
                </a:solidFill>
              </a:rPr>
              <a:t>Cell</a:t>
            </a:r>
            <a:r>
              <a:rPr lang="en-US" sz="1000">
                <a:solidFill>
                  <a:prstClr val="black"/>
                </a:solidFill>
              </a:rPr>
              <a:t> 1</a:t>
            </a:r>
          </a:p>
        </p:txBody>
      </p:sp>
      <p:sp>
        <p:nvSpPr>
          <p:cNvPr id="41999" name="Text Box 19"/>
          <p:cNvSpPr txBox="1">
            <a:spLocks noChangeArrowheads="1"/>
          </p:cNvSpPr>
          <p:nvPr/>
        </p:nvSpPr>
        <p:spPr bwMode="auto">
          <a:xfrm>
            <a:off x="4672013" y="346078"/>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1000">
                <a:solidFill>
                  <a:prstClr val="black"/>
                </a:solidFill>
              </a:rPr>
              <a:t>2</a:t>
            </a:r>
          </a:p>
        </p:txBody>
      </p:sp>
      <p:sp>
        <p:nvSpPr>
          <p:cNvPr id="42000" name="Text Box 20"/>
          <p:cNvSpPr txBox="1">
            <a:spLocks noChangeArrowheads="1"/>
          </p:cNvSpPr>
          <p:nvPr/>
        </p:nvSpPr>
        <p:spPr bwMode="auto">
          <a:xfrm>
            <a:off x="6192838" y="338141"/>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1000">
                <a:solidFill>
                  <a:prstClr val="black"/>
                </a:solidFill>
              </a:rPr>
              <a:t>3</a:t>
            </a:r>
          </a:p>
        </p:txBody>
      </p:sp>
      <p:sp>
        <p:nvSpPr>
          <p:cNvPr id="42001" name="Text Box 21"/>
          <p:cNvSpPr txBox="1">
            <a:spLocks noChangeArrowheads="1"/>
          </p:cNvSpPr>
          <p:nvPr/>
        </p:nvSpPr>
        <p:spPr bwMode="auto">
          <a:xfrm>
            <a:off x="7705725" y="339728"/>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1000">
                <a:solidFill>
                  <a:prstClr val="black"/>
                </a:solidFill>
              </a:rPr>
              <a:t>4</a:t>
            </a:r>
          </a:p>
        </p:txBody>
      </p:sp>
      <p:pic>
        <p:nvPicPr>
          <p:cNvPr id="42002" name="Picture 151" descr="SpikeSummary__tf_1_r7428_circ_lft_insouts_linrates_spiral_aug2007_OUT_t_cl-sysj0"/>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val="0"/>
              </a:ext>
            </a:extLst>
          </a:blip>
          <a:srcRect l="35878" t="7001" r="32378" b="10167"/>
          <a:stretch>
            <a:fillRect/>
          </a:stretch>
        </p:blipFill>
        <p:spPr bwMode="auto">
          <a:xfrm>
            <a:off x="3235325" y="3620767"/>
            <a:ext cx="1347788" cy="263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3" name="Picture 152" descr="SpikeSummary__tf_2_r7427_circ_lft_insouts_linrates_spiral_aug2007_OUT_t_cl-sysj0"/>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l="35753" t="6667" r="32878" b="10001"/>
          <a:stretch>
            <a:fillRect/>
          </a:stretch>
        </p:blipFill>
        <p:spPr bwMode="auto">
          <a:xfrm>
            <a:off x="4730750" y="3581080"/>
            <a:ext cx="1371600" cy="265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4" name="Picture 153" descr="SpikeSummary__tf_5_r7810_circ_rgt_linrates_spiral_mar2008_OUT_t_cl-sysm0"/>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val="0"/>
              </a:ext>
            </a:extLst>
          </a:blip>
          <a:srcRect l="34378" t="6834" r="31253" b="8833"/>
          <a:stretch>
            <a:fillRect/>
          </a:stretch>
        </p:blipFill>
        <p:spPr bwMode="auto">
          <a:xfrm>
            <a:off x="7686678" y="3596955"/>
            <a:ext cx="1501775" cy="26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5" name="Picture 155" descr="SpikeSummary__tf_5_r7514_circ_lft_linrates_spiral_oct2007_OUT_t_cl-sysj0"/>
          <p:cNvPicPr>
            <a:picLocks noChangeAspect="1" noChangeArrowheads="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val="0"/>
              </a:ext>
            </a:extLst>
          </a:blip>
          <a:srcRect l="34549" t="6482" r="32292" b="9259"/>
          <a:stretch>
            <a:fillRect/>
          </a:stretch>
        </p:blipFill>
        <p:spPr bwMode="auto">
          <a:xfrm>
            <a:off x="6227766" y="3582670"/>
            <a:ext cx="1411287"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6" name="Line 1646"/>
          <p:cNvSpPr>
            <a:spLocks noChangeShapeType="1"/>
          </p:cNvSpPr>
          <p:nvPr/>
        </p:nvSpPr>
        <p:spPr bwMode="auto">
          <a:xfrm flipV="1">
            <a:off x="4516438" y="3758880"/>
            <a:ext cx="0" cy="279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en-US">
              <a:solidFill>
                <a:prstClr val="black"/>
              </a:solidFill>
              <a:latin typeface="Calibri" panose="020F0502020204030204"/>
            </a:endParaRPr>
          </a:p>
        </p:txBody>
      </p:sp>
      <p:sp>
        <p:nvSpPr>
          <p:cNvPr id="42007" name="Line 1647"/>
          <p:cNvSpPr>
            <a:spLocks noChangeShapeType="1"/>
          </p:cNvSpPr>
          <p:nvPr/>
        </p:nvSpPr>
        <p:spPr bwMode="auto">
          <a:xfrm flipV="1">
            <a:off x="6010275" y="3701730"/>
            <a:ext cx="0" cy="279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400"/>
            <a:endParaRPr lang="en-US">
              <a:solidFill>
                <a:prstClr val="black"/>
              </a:solidFill>
              <a:latin typeface="Calibri" panose="020F0502020204030204"/>
            </a:endParaRPr>
          </a:p>
        </p:txBody>
      </p:sp>
      <p:sp>
        <p:nvSpPr>
          <p:cNvPr id="42008" name="Rectangle 43"/>
          <p:cNvSpPr>
            <a:spLocks noChangeArrowheads="1"/>
          </p:cNvSpPr>
          <p:nvPr/>
        </p:nvSpPr>
        <p:spPr bwMode="auto">
          <a:xfrm>
            <a:off x="3213100" y="3501708"/>
            <a:ext cx="1416050" cy="27638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endParaRPr lang="en-US">
              <a:solidFill>
                <a:prstClr val="black"/>
              </a:solidFill>
            </a:endParaRPr>
          </a:p>
        </p:txBody>
      </p:sp>
      <p:sp>
        <p:nvSpPr>
          <p:cNvPr id="42009" name="Rectangle 44"/>
          <p:cNvSpPr>
            <a:spLocks noChangeArrowheads="1"/>
          </p:cNvSpPr>
          <p:nvPr/>
        </p:nvSpPr>
        <p:spPr bwMode="auto">
          <a:xfrm>
            <a:off x="4729166" y="3482655"/>
            <a:ext cx="1425575" cy="2773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endParaRPr lang="en-US">
              <a:solidFill>
                <a:prstClr val="black"/>
              </a:solidFill>
            </a:endParaRPr>
          </a:p>
        </p:txBody>
      </p:sp>
      <p:sp>
        <p:nvSpPr>
          <p:cNvPr id="42010" name="Rectangle 45"/>
          <p:cNvSpPr>
            <a:spLocks noChangeArrowheads="1"/>
          </p:cNvSpPr>
          <p:nvPr/>
        </p:nvSpPr>
        <p:spPr bwMode="auto">
          <a:xfrm>
            <a:off x="6253163" y="3484245"/>
            <a:ext cx="1416050" cy="2771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endParaRPr lang="en-US">
              <a:solidFill>
                <a:prstClr val="black"/>
              </a:solidFill>
            </a:endParaRPr>
          </a:p>
        </p:txBody>
      </p:sp>
      <p:sp>
        <p:nvSpPr>
          <p:cNvPr id="42011" name="Rectangle 46"/>
          <p:cNvSpPr>
            <a:spLocks noChangeArrowheads="1"/>
          </p:cNvSpPr>
          <p:nvPr/>
        </p:nvSpPr>
        <p:spPr bwMode="auto">
          <a:xfrm>
            <a:off x="7750175" y="3474720"/>
            <a:ext cx="1416050" cy="27717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endParaRPr lang="en-US">
              <a:solidFill>
                <a:prstClr val="black"/>
              </a:solidFill>
            </a:endParaRPr>
          </a:p>
        </p:txBody>
      </p:sp>
      <p:sp>
        <p:nvSpPr>
          <p:cNvPr id="42012" name="Text Box 47"/>
          <p:cNvSpPr txBox="1">
            <a:spLocks noChangeArrowheads="1"/>
          </p:cNvSpPr>
          <p:nvPr/>
        </p:nvSpPr>
        <p:spPr bwMode="auto">
          <a:xfrm>
            <a:off x="3135313" y="3454083"/>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1000">
                <a:solidFill>
                  <a:prstClr val="black"/>
                </a:solidFill>
              </a:rPr>
              <a:t>5</a:t>
            </a:r>
          </a:p>
        </p:txBody>
      </p:sp>
      <p:sp>
        <p:nvSpPr>
          <p:cNvPr id="42013" name="Text Box 48"/>
          <p:cNvSpPr txBox="1">
            <a:spLocks noChangeArrowheads="1"/>
          </p:cNvSpPr>
          <p:nvPr/>
        </p:nvSpPr>
        <p:spPr bwMode="auto">
          <a:xfrm>
            <a:off x="4660900" y="3444558"/>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1000">
                <a:solidFill>
                  <a:prstClr val="black"/>
                </a:solidFill>
              </a:rPr>
              <a:t>6</a:t>
            </a:r>
          </a:p>
        </p:txBody>
      </p:sp>
      <p:sp>
        <p:nvSpPr>
          <p:cNvPr id="42014" name="Text Box 49"/>
          <p:cNvSpPr txBox="1">
            <a:spLocks noChangeArrowheads="1"/>
          </p:cNvSpPr>
          <p:nvPr/>
        </p:nvSpPr>
        <p:spPr bwMode="auto">
          <a:xfrm>
            <a:off x="6186488" y="3446145"/>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1000">
                <a:solidFill>
                  <a:prstClr val="black"/>
                </a:solidFill>
              </a:rPr>
              <a:t>7</a:t>
            </a:r>
          </a:p>
        </p:txBody>
      </p:sp>
      <p:sp>
        <p:nvSpPr>
          <p:cNvPr id="42015" name="Text Box 50"/>
          <p:cNvSpPr txBox="1">
            <a:spLocks noChangeArrowheads="1"/>
          </p:cNvSpPr>
          <p:nvPr/>
        </p:nvSpPr>
        <p:spPr bwMode="auto">
          <a:xfrm>
            <a:off x="7677150" y="3449320"/>
            <a:ext cx="25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1000">
                <a:solidFill>
                  <a:prstClr val="black"/>
                </a:solidFill>
              </a:rPr>
              <a:t>8</a:t>
            </a:r>
          </a:p>
        </p:txBody>
      </p:sp>
      <p:sp>
        <p:nvSpPr>
          <p:cNvPr id="42016" name="Rectangle 165"/>
          <p:cNvSpPr>
            <a:spLocks noChangeArrowheads="1"/>
          </p:cNvSpPr>
          <p:nvPr/>
        </p:nvSpPr>
        <p:spPr bwMode="auto">
          <a:xfrm>
            <a:off x="3124200" y="3106417"/>
            <a:ext cx="1754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r>
              <a:rPr lang="en-US" sz="2400" b="1">
                <a:solidFill>
                  <a:srgbClr val="000000"/>
                </a:solidFill>
              </a:rPr>
              <a:t>Outward:</a:t>
            </a:r>
          </a:p>
        </p:txBody>
      </p:sp>
      <p:sp>
        <p:nvSpPr>
          <p:cNvPr id="3" name="TextBox 2">
            <a:extLst>
              <a:ext uri="{FF2B5EF4-FFF2-40B4-BE49-F238E27FC236}">
                <a16:creationId xmlns:a16="http://schemas.microsoft.com/office/drawing/2014/main" id="{7A377AB9-74DD-98C1-039A-FD99245D8C3D}"/>
              </a:ext>
            </a:extLst>
          </p:cNvPr>
          <p:cNvSpPr txBox="1"/>
          <p:nvPr/>
        </p:nvSpPr>
        <p:spPr>
          <a:xfrm>
            <a:off x="58741" y="6358855"/>
            <a:ext cx="12192000" cy="523220"/>
          </a:xfrm>
          <a:prstGeom prst="rect">
            <a:avLst/>
          </a:prstGeom>
          <a:noFill/>
        </p:spPr>
        <p:txBody>
          <a:bodyPr wrap="square">
            <a:spAutoFit/>
          </a:bodyPr>
          <a:lstStyle/>
          <a:p>
            <a:r>
              <a:rPr lang="en-US" sz="1400" dirty="0">
                <a:effectLst/>
              </a:rPr>
              <a:t>Cowen SL, Nitz DA. Repeating Firing Fields of CA1 Neurons Shift Forward in Response to Increasing Angular Velocity. The Journal of neuroscience 2014;34: 232–41. doi:</a:t>
            </a:r>
            <a:r>
              <a:rPr lang="en-US" sz="1400" dirty="0">
                <a:effectLst/>
                <a:hlinkClick r:id="rId11"/>
              </a:rPr>
              <a:t>10.1523/JNEUROSCI.1199-13.2014</a:t>
            </a:r>
            <a:endParaRPr lang="en-US" sz="1400" dirty="0">
              <a:effectLst/>
            </a:endParaRPr>
          </a:p>
        </p:txBody>
      </p:sp>
      <p:pic>
        <p:nvPicPr>
          <p:cNvPr id="3074" name="Picture 2">
            <a:extLst>
              <a:ext uri="{FF2B5EF4-FFF2-40B4-BE49-F238E27FC236}">
                <a16:creationId xmlns:a16="http://schemas.microsoft.com/office/drawing/2014/main" id="{D23BE758-8514-A4AD-F196-B251EB5B862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9403080" y="1785938"/>
            <a:ext cx="2643668" cy="37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971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0D7B-6AF7-DFDB-C6BF-31C44B3D7C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B1BAAF-8A70-F16D-F302-2EC00C4C9079}"/>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0D0952EB-66F2-B729-61B2-94518CA38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2913"/>
            <a:ext cx="12192000" cy="597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170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35C26-A778-47F8-92DD-5A26434A6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387" y="207335"/>
            <a:ext cx="5059226" cy="6443330"/>
          </a:xfrm>
          <a:prstGeom prst="rect">
            <a:avLst/>
          </a:prstGeom>
        </p:spPr>
      </p:pic>
    </p:spTree>
    <p:extLst>
      <p:ext uri="{BB962C8B-B14F-4D97-AF65-F5344CB8AC3E}">
        <p14:creationId xmlns:p14="http://schemas.microsoft.com/office/powerpoint/2010/main" val="799980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61342B-3456-161C-B4F9-E753A77386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56325"/>
            <a:ext cx="12392262" cy="6970649"/>
          </a:xfrm>
          <a:prstGeom prst="rect">
            <a:avLst/>
          </a:prstGeom>
        </p:spPr>
      </p:pic>
      <p:sp>
        <p:nvSpPr>
          <p:cNvPr id="10" name="TextBox 9">
            <a:extLst>
              <a:ext uri="{FF2B5EF4-FFF2-40B4-BE49-F238E27FC236}">
                <a16:creationId xmlns:a16="http://schemas.microsoft.com/office/drawing/2014/main" id="{19FCD5F1-C8DB-42A5-1297-F22784619652}"/>
              </a:ext>
            </a:extLst>
          </p:cNvPr>
          <p:cNvSpPr txBox="1"/>
          <p:nvPr/>
        </p:nvSpPr>
        <p:spPr>
          <a:xfrm>
            <a:off x="0" y="2828834"/>
            <a:ext cx="12392262"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3600" dirty="0"/>
              <a:t>How does aging alter neural representations of space and motion?</a:t>
            </a:r>
          </a:p>
        </p:txBody>
      </p:sp>
      <p:sp>
        <p:nvSpPr>
          <p:cNvPr id="11" name="TextBox 10">
            <a:extLst>
              <a:ext uri="{FF2B5EF4-FFF2-40B4-BE49-F238E27FC236}">
                <a16:creationId xmlns:a16="http://schemas.microsoft.com/office/drawing/2014/main" id="{9C1A00EA-0D9D-308E-70ED-2C5456597711}"/>
              </a:ext>
            </a:extLst>
          </p:cNvPr>
          <p:cNvSpPr txBox="1"/>
          <p:nvPr/>
        </p:nvSpPr>
        <p:spPr>
          <a:xfrm>
            <a:off x="10578304" y="6544992"/>
            <a:ext cx="1813958"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t>Art by Greg Dunn</a:t>
            </a:r>
          </a:p>
        </p:txBody>
      </p:sp>
    </p:spTree>
    <p:extLst>
      <p:ext uri="{BB962C8B-B14F-4D97-AF65-F5344CB8AC3E}">
        <p14:creationId xmlns:p14="http://schemas.microsoft.com/office/powerpoint/2010/main" val="193488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D5F4A32-1FE8-CE6A-D0A0-6F11385461AF}"/>
              </a:ext>
            </a:extLst>
          </p:cNvPr>
          <p:cNvGrpSpPr/>
          <p:nvPr/>
        </p:nvGrpSpPr>
        <p:grpSpPr>
          <a:xfrm>
            <a:off x="219480" y="155821"/>
            <a:ext cx="1710712" cy="1875063"/>
            <a:chOff x="9687918" y="2843006"/>
            <a:chExt cx="2174171" cy="2383046"/>
          </a:xfrm>
        </p:grpSpPr>
        <p:sp>
          <p:nvSpPr>
            <p:cNvPr id="172" name="Rectangle 367">
              <a:extLst>
                <a:ext uri="{FF2B5EF4-FFF2-40B4-BE49-F238E27FC236}">
                  <a16:creationId xmlns:a16="http://schemas.microsoft.com/office/drawing/2014/main" id="{81B472D6-16C1-44DA-BB08-FE0EBB2B6639}"/>
                </a:ext>
              </a:extLst>
            </p:cNvPr>
            <p:cNvSpPr>
              <a:spLocks noChangeArrowheads="1"/>
            </p:cNvSpPr>
            <p:nvPr/>
          </p:nvSpPr>
          <p:spPr bwMode="auto">
            <a:xfrm>
              <a:off x="9859671" y="5010608"/>
              <a:ext cx="16334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2626"/>
                  </a:solidFill>
                  <a:effectLst/>
                  <a:cs typeface="Arial" panose="020B0604020202020204" pitchFamily="34" charset="0"/>
                </a:rPr>
                <a:t>Lindsey Crown, PhD</a:t>
              </a:r>
              <a:endParaRPr kumimoji="0" lang="en-US" altLang="en-US" sz="1400" b="0" i="0" u="none" strike="noStrike" cap="none" normalizeH="0" baseline="0" dirty="0">
                <a:ln>
                  <a:noFill/>
                </a:ln>
                <a:solidFill>
                  <a:schemeClr val="tx1"/>
                </a:solidFill>
                <a:effectLst/>
                <a:cs typeface="Arial" panose="020B0604020202020204" pitchFamily="34" charset="0"/>
              </a:endParaRPr>
            </a:p>
          </p:txBody>
        </p:sp>
        <p:pic>
          <p:nvPicPr>
            <p:cNvPr id="5" name="Picture 2" descr="Lindsey Crown">
              <a:extLst>
                <a:ext uri="{FF2B5EF4-FFF2-40B4-BE49-F238E27FC236}">
                  <a16:creationId xmlns:a16="http://schemas.microsoft.com/office/drawing/2014/main" id="{FBB3303A-7F2D-E855-F496-6E0D11CBBBF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687918" y="2843006"/>
              <a:ext cx="2174171" cy="216760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3" name="Picture 2">
            <a:extLst>
              <a:ext uri="{FF2B5EF4-FFF2-40B4-BE49-F238E27FC236}">
                <a16:creationId xmlns:a16="http://schemas.microsoft.com/office/drawing/2014/main" id="{36B702C3-3144-3EFA-2646-96B98DD1D77D}"/>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19480" y="2391064"/>
            <a:ext cx="6880901" cy="2075872"/>
          </a:xfrm>
          <a:prstGeom prst="rect">
            <a:avLst/>
          </a:prstGeom>
        </p:spPr>
      </p:pic>
      <p:pic>
        <p:nvPicPr>
          <p:cNvPr id="255" name="Picture 2" descr="https://lh3.googleusercontent.com/-X2_4amyHpzA/AAAAAAAAAAI/AAAAAAAAAAA/dpLNDvbYbME/s128-c-k/photo.jpg">
            <a:extLst>
              <a:ext uri="{FF2B5EF4-FFF2-40B4-BE49-F238E27FC236}">
                <a16:creationId xmlns:a16="http://schemas.microsoft.com/office/drawing/2014/main" id="{BA390ED1-C0E1-E4CD-3578-CF50E3018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519" y="155821"/>
            <a:ext cx="1699780" cy="1699781"/>
          </a:xfrm>
          <a:prstGeom prst="rect">
            <a:avLst/>
          </a:prstGeom>
        </p:spPr>
        <p:style>
          <a:lnRef idx="0">
            <a:schemeClr val="dk1"/>
          </a:lnRef>
          <a:fillRef idx="3">
            <a:schemeClr val="dk1"/>
          </a:fillRef>
          <a:effectRef idx="3">
            <a:schemeClr val="dk1"/>
          </a:effectRef>
          <a:fontRef idx="minor">
            <a:schemeClr val="lt1"/>
          </a:fontRef>
        </p:style>
      </p:pic>
      <p:pic>
        <p:nvPicPr>
          <p:cNvPr id="425" name="Picture 424">
            <a:extLst>
              <a:ext uri="{FF2B5EF4-FFF2-40B4-BE49-F238E27FC236}">
                <a16:creationId xmlns:a16="http://schemas.microsoft.com/office/drawing/2014/main" id="{05A2BE82-B3F9-9CD3-CFB6-3B7991AD26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3705" y="155821"/>
            <a:ext cx="1239962" cy="1699781"/>
          </a:xfrm>
          <a:prstGeom prst="rect">
            <a:avLst/>
          </a:prstGeom>
        </p:spPr>
        <p:style>
          <a:lnRef idx="0">
            <a:schemeClr val="dk1"/>
          </a:lnRef>
          <a:fillRef idx="3">
            <a:schemeClr val="dk1"/>
          </a:fillRef>
          <a:effectRef idx="3">
            <a:schemeClr val="dk1"/>
          </a:effectRef>
          <a:fontRef idx="minor">
            <a:schemeClr val="lt1"/>
          </a:fontRef>
        </p:style>
      </p:pic>
      <p:pic>
        <p:nvPicPr>
          <p:cNvPr id="426" name="Picture 425">
            <a:extLst>
              <a:ext uri="{FF2B5EF4-FFF2-40B4-BE49-F238E27FC236}">
                <a16:creationId xmlns:a16="http://schemas.microsoft.com/office/drawing/2014/main" id="{73683423-8A41-E0C2-9CE0-7FC0E0CAF7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1597" y="155821"/>
            <a:ext cx="1069517" cy="1705544"/>
          </a:xfrm>
          <a:prstGeom prst="rect">
            <a:avLst/>
          </a:prstGeom>
        </p:spPr>
        <p:style>
          <a:lnRef idx="0">
            <a:schemeClr val="dk1"/>
          </a:lnRef>
          <a:fillRef idx="3">
            <a:schemeClr val="dk1"/>
          </a:fillRef>
          <a:effectRef idx="3">
            <a:schemeClr val="dk1"/>
          </a:effectRef>
          <a:fontRef idx="minor">
            <a:schemeClr val="lt1"/>
          </a:fontRef>
        </p:style>
      </p:pic>
      <p:pic>
        <p:nvPicPr>
          <p:cNvPr id="4098" name="Picture 2">
            <a:extLst>
              <a:ext uri="{FF2B5EF4-FFF2-40B4-BE49-F238E27FC236}">
                <a16:creationId xmlns:a16="http://schemas.microsoft.com/office/drawing/2014/main" id="{267E95D4-97EB-C069-62E2-4C21A10BD8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13700"/>
            <a:ext cx="5029200" cy="692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6329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500A59-7607-37ED-1FB1-E169923EF6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39435" y="3803606"/>
            <a:ext cx="5527344" cy="2778405"/>
          </a:xfrm>
          <a:prstGeom prst="rect">
            <a:avLst/>
          </a:prstGeom>
        </p:spPr>
      </p:pic>
      <p:sp>
        <p:nvSpPr>
          <p:cNvPr id="6" name="Content Placeholder 2">
            <a:extLst>
              <a:ext uri="{FF2B5EF4-FFF2-40B4-BE49-F238E27FC236}">
                <a16:creationId xmlns:a16="http://schemas.microsoft.com/office/drawing/2014/main" id="{00C8C9D9-D025-EB15-0097-5AA4FEC976A0}"/>
              </a:ext>
            </a:extLst>
          </p:cNvPr>
          <p:cNvSpPr txBox="1">
            <a:spLocks/>
          </p:cNvSpPr>
          <p:nvPr/>
        </p:nvSpPr>
        <p:spPr>
          <a:xfrm>
            <a:off x="7052238" y="153861"/>
            <a:ext cx="5139762" cy="2306763"/>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field vs out of field</a:t>
            </a:r>
          </a:p>
          <a:p>
            <a:r>
              <a:rPr lang="en-US" dirty="0"/>
              <a:t>Rat speed: </a:t>
            </a:r>
          </a:p>
          <a:p>
            <a:pPr lvl="1"/>
            <a:r>
              <a:rPr lang="en-US" dirty="0"/>
              <a:t>&gt; 4cm/sec &lt;= 40cm/sec</a:t>
            </a:r>
          </a:p>
        </p:txBody>
      </p:sp>
      <p:grpSp>
        <p:nvGrpSpPr>
          <p:cNvPr id="12" name="Group 11">
            <a:extLst>
              <a:ext uri="{FF2B5EF4-FFF2-40B4-BE49-F238E27FC236}">
                <a16:creationId xmlns:a16="http://schemas.microsoft.com/office/drawing/2014/main" id="{485CA1A5-543E-B5A5-8FCD-854A0588BD0F}"/>
              </a:ext>
            </a:extLst>
          </p:cNvPr>
          <p:cNvGrpSpPr/>
          <p:nvPr/>
        </p:nvGrpSpPr>
        <p:grpSpPr>
          <a:xfrm>
            <a:off x="4370613" y="0"/>
            <a:ext cx="2592367" cy="2780015"/>
            <a:chOff x="5013896" y="270338"/>
            <a:chExt cx="1713743" cy="1837792"/>
          </a:xfrm>
        </p:grpSpPr>
        <p:pic>
          <p:nvPicPr>
            <p:cNvPr id="4" name="Picture 97">
              <a:extLst>
                <a:ext uri="{FF2B5EF4-FFF2-40B4-BE49-F238E27FC236}">
                  <a16:creationId xmlns:a16="http://schemas.microsoft.com/office/drawing/2014/main" id="{FD7DDD16-31A4-43CE-54A8-482F718C18B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3896" y="393172"/>
              <a:ext cx="1713743" cy="171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ED3908CB-3998-CB34-9808-448C8188272B}"/>
                </a:ext>
              </a:extLst>
            </p:cNvPr>
            <p:cNvSpPr/>
            <p:nvPr/>
          </p:nvSpPr>
          <p:spPr>
            <a:xfrm rot="19462123">
              <a:off x="6096378" y="270338"/>
              <a:ext cx="477672" cy="928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C5E392C-13ED-F8F6-A64F-D62CB0048F32}"/>
                </a:ext>
              </a:extLst>
            </p:cNvPr>
            <p:cNvGrpSpPr/>
            <p:nvPr/>
          </p:nvGrpSpPr>
          <p:grpSpPr>
            <a:xfrm>
              <a:off x="5072902" y="452787"/>
              <a:ext cx="1595730" cy="1595728"/>
              <a:chOff x="4526379" y="2378357"/>
              <a:chExt cx="2077452" cy="2077452"/>
            </a:xfrm>
          </p:grpSpPr>
          <p:sp>
            <p:nvSpPr>
              <p:cNvPr id="9" name="Donut 10">
                <a:extLst>
                  <a:ext uri="{FF2B5EF4-FFF2-40B4-BE49-F238E27FC236}">
                    <a16:creationId xmlns:a16="http://schemas.microsoft.com/office/drawing/2014/main" id="{B11F5423-FC68-3D96-2F8C-04A3995201D6}"/>
                  </a:ext>
                </a:extLst>
              </p:cNvPr>
              <p:cNvSpPr/>
              <p:nvPr/>
            </p:nvSpPr>
            <p:spPr>
              <a:xfrm>
                <a:off x="4526379" y="2378357"/>
                <a:ext cx="2077452" cy="2077452"/>
              </a:xfrm>
              <a:prstGeom prst="donut">
                <a:avLst>
                  <a:gd name="adj" fmla="val 10712"/>
                </a:avLst>
              </a:prstGeom>
              <a:no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10" name="Rectangle 9">
                <a:extLst>
                  <a:ext uri="{FF2B5EF4-FFF2-40B4-BE49-F238E27FC236}">
                    <a16:creationId xmlns:a16="http://schemas.microsoft.com/office/drawing/2014/main" id="{D70D0940-4359-106C-CE1B-17AD540CD43A}"/>
                  </a:ext>
                </a:extLst>
              </p:cNvPr>
              <p:cNvSpPr/>
              <p:nvPr/>
            </p:nvSpPr>
            <p:spPr>
              <a:xfrm>
                <a:off x="5478526" y="4223737"/>
                <a:ext cx="193073" cy="232072"/>
              </a:xfrm>
              <a:prstGeom prst="rect">
                <a:avLst/>
              </a:prstGeom>
              <a:solidFill>
                <a:schemeClr val="tx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14" name="TextBox 13">
            <a:extLst>
              <a:ext uri="{FF2B5EF4-FFF2-40B4-BE49-F238E27FC236}">
                <a16:creationId xmlns:a16="http://schemas.microsoft.com/office/drawing/2014/main" id="{D7B5132A-7011-5766-765A-4CAD7DDEA537}"/>
              </a:ext>
            </a:extLst>
          </p:cNvPr>
          <p:cNvSpPr txBox="1"/>
          <p:nvPr/>
        </p:nvSpPr>
        <p:spPr>
          <a:xfrm>
            <a:off x="4153254" y="3803606"/>
            <a:ext cx="972688" cy="369332"/>
          </a:xfrm>
          <a:prstGeom prst="rect">
            <a:avLst/>
          </a:prstGeom>
          <a:noFill/>
        </p:spPr>
        <p:txBody>
          <a:bodyPr wrap="square">
            <a:spAutoFit/>
          </a:bodyPr>
          <a:lstStyle/>
          <a:p>
            <a:r>
              <a:rPr lang="en-US" dirty="0"/>
              <a:t>P&lt;1e-7</a:t>
            </a:r>
          </a:p>
        </p:txBody>
      </p:sp>
      <p:sp>
        <p:nvSpPr>
          <p:cNvPr id="15" name="TextBox 14">
            <a:extLst>
              <a:ext uri="{FF2B5EF4-FFF2-40B4-BE49-F238E27FC236}">
                <a16:creationId xmlns:a16="http://schemas.microsoft.com/office/drawing/2014/main" id="{BBD9EA7D-C5B5-48D0-4BAC-E9BDE76C1550}"/>
              </a:ext>
            </a:extLst>
          </p:cNvPr>
          <p:cNvSpPr txBox="1"/>
          <p:nvPr/>
        </p:nvSpPr>
        <p:spPr>
          <a:xfrm>
            <a:off x="7760186" y="3721046"/>
            <a:ext cx="972688" cy="369332"/>
          </a:xfrm>
          <a:prstGeom prst="rect">
            <a:avLst/>
          </a:prstGeom>
          <a:solidFill>
            <a:schemeClr val="bg1"/>
          </a:solidFill>
        </p:spPr>
        <p:txBody>
          <a:bodyPr wrap="square">
            <a:spAutoFit/>
          </a:bodyPr>
          <a:lstStyle/>
          <a:p>
            <a:r>
              <a:rPr lang="en-US" dirty="0"/>
              <a:t>P&lt;0.02</a:t>
            </a:r>
          </a:p>
        </p:txBody>
      </p:sp>
      <p:sp>
        <p:nvSpPr>
          <p:cNvPr id="19" name="TextBox 18">
            <a:extLst>
              <a:ext uri="{FF2B5EF4-FFF2-40B4-BE49-F238E27FC236}">
                <a16:creationId xmlns:a16="http://schemas.microsoft.com/office/drawing/2014/main" id="{4955FD50-058F-A43E-A68A-DF930D7E8331}"/>
              </a:ext>
            </a:extLst>
          </p:cNvPr>
          <p:cNvSpPr txBox="1"/>
          <p:nvPr/>
        </p:nvSpPr>
        <p:spPr>
          <a:xfrm>
            <a:off x="5657010" y="3136612"/>
            <a:ext cx="1579728" cy="584775"/>
          </a:xfrm>
          <a:prstGeom prst="rect">
            <a:avLst/>
          </a:prstGeom>
          <a:noFill/>
        </p:spPr>
        <p:txBody>
          <a:bodyPr wrap="square">
            <a:spAutoFit/>
          </a:bodyPr>
          <a:lstStyle/>
          <a:p>
            <a:r>
              <a:rPr lang="en-US" sz="3200" dirty="0"/>
              <a:t>In field</a:t>
            </a:r>
          </a:p>
        </p:txBody>
      </p:sp>
      <p:sp>
        <p:nvSpPr>
          <p:cNvPr id="22" name="Content Placeholder 2">
            <a:extLst>
              <a:ext uri="{FF2B5EF4-FFF2-40B4-BE49-F238E27FC236}">
                <a16:creationId xmlns:a16="http://schemas.microsoft.com/office/drawing/2014/main" id="{9D41FEB7-A620-C5BE-F410-10F85F9E6D08}"/>
              </a:ext>
            </a:extLst>
          </p:cNvPr>
          <p:cNvSpPr txBox="1">
            <a:spLocks/>
          </p:cNvSpPr>
          <p:nvPr/>
        </p:nvSpPr>
        <p:spPr>
          <a:xfrm>
            <a:off x="0" y="144867"/>
            <a:ext cx="4245280" cy="2306763"/>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Are CA1 principal cells more ‘precise’ in responding to spatial information?</a:t>
            </a:r>
          </a:p>
        </p:txBody>
      </p:sp>
      <p:grpSp>
        <p:nvGrpSpPr>
          <p:cNvPr id="26" name="Group 25">
            <a:extLst>
              <a:ext uri="{FF2B5EF4-FFF2-40B4-BE49-F238E27FC236}">
                <a16:creationId xmlns:a16="http://schemas.microsoft.com/office/drawing/2014/main" id="{8B563D3A-D77F-D021-6287-098C6065F65D}"/>
              </a:ext>
            </a:extLst>
          </p:cNvPr>
          <p:cNvGrpSpPr/>
          <p:nvPr/>
        </p:nvGrpSpPr>
        <p:grpSpPr>
          <a:xfrm>
            <a:off x="2793439" y="3294133"/>
            <a:ext cx="961230" cy="646331"/>
            <a:chOff x="368536" y="3146772"/>
            <a:chExt cx="961230" cy="646331"/>
          </a:xfrm>
        </p:grpSpPr>
        <p:sp>
          <p:nvSpPr>
            <p:cNvPr id="23" name="TextBox 22">
              <a:extLst>
                <a:ext uri="{FF2B5EF4-FFF2-40B4-BE49-F238E27FC236}">
                  <a16:creationId xmlns:a16="http://schemas.microsoft.com/office/drawing/2014/main" id="{B9204A76-2378-3B6A-F538-09684C944EE6}"/>
                </a:ext>
              </a:extLst>
            </p:cNvPr>
            <p:cNvSpPr txBox="1"/>
            <p:nvPr/>
          </p:nvSpPr>
          <p:spPr>
            <a:xfrm>
              <a:off x="575649" y="3146772"/>
              <a:ext cx="754117" cy="646331"/>
            </a:xfrm>
            <a:prstGeom prst="rect">
              <a:avLst/>
            </a:prstGeom>
            <a:noFill/>
          </p:spPr>
          <p:txBody>
            <a:bodyPr wrap="none" rtlCol="0">
              <a:spAutoFit/>
            </a:bodyPr>
            <a:lstStyle/>
            <a:p>
              <a:r>
                <a:rPr lang="en-US" dirty="0"/>
                <a:t>Young</a:t>
              </a:r>
            </a:p>
            <a:p>
              <a:r>
                <a:rPr lang="en-US" dirty="0"/>
                <a:t>Aged</a:t>
              </a:r>
            </a:p>
          </p:txBody>
        </p:sp>
        <p:sp>
          <p:nvSpPr>
            <p:cNvPr id="24" name="Oval 23">
              <a:extLst>
                <a:ext uri="{FF2B5EF4-FFF2-40B4-BE49-F238E27FC236}">
                  <a16:creationId xmlns:a16="http://schemas.microsoft.com/office/drawing/2014/main" id="{CF955822-6A85-AE22-E0D1-4E0D8B11463A}"/>
                </a:ext>
              </a:extLst>
            </p:cNvPr>
            <p:cNvSpPr/>
            <p:nvPr/>
          </p:nvSpPr>
          <p:spPr>
            <a:xfrm>
              <a:off x="368536" y="3226453"/>
              <a:ext cx="243656" cy="24365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2CD5CC6-850E-04A2-E11C-780B74B61B7C}"/>
                </a:ext>
              </a:extLst>
            </p:cNvPr>
            <p:cNvSpPr/>
            <p:nvPr/>
          </p:nvSpPr>
          <p:spPr>
            <a:xfrm>
              <a:off x="368536" y="3480612"/>
              <a:ext cx="243656" cy="243656"/>
            </a:xfrm>
            <a:prstGeom prst="ellipse">
              <a:avLst/>
            </a:prstGeom>
            <a:solidFill>
              <a:srgbClr val="B30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8428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582E51-B55B-49DD-DA63-D9D43F5777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25637" y="4396580"/>
            <a:ext cx="6245526" cy="2131913"/>
          </a:xfrm>
          <a:prstGeom prst="rect">
            <a:avLst/>
          </a:prstGeom>
        </p:spPr>
      </p:pic>
      <p:sp>
        <p:nvSpPr>
          <p:cNvPr id="3" name="Title 2">
            <a:extLst>
              <a:ext uri="{FF2B5EF4-FFF2-40B4-BE49-F238E27FC236}">
                <a16:creationId xmlns:a16="http://schemas.microsoft.com/office/drawing/2014/main" id="{E732F099-3C00-198D-0402-63FFE51D6BF3}"/>
              </a:ext>
            </a:extLst>
          </p:cNvPr>
          <p:cNvSpPr>
            <a:spLocks noGrp="1"/>
          </p:cNvSpPr>
          <p:nvPr>
            <p:ph type="title"/>
          </p:nvPr>
        </p:nvSpPr>
        <p:spPr>
          <a:xfrm>
            <a:off x="838200" y="3087759"/>
            <a:ext cx="10515600" cy="1325563"/>
          </a:xfrm>
        </p:spPr>
        <p:txBody>
          <a:bodyPr/>
          <a:lstStyle/>
          <a:p>
            <a:r>
              <a:rPr lang="en-US" dirty="0"/>
              <a:t>How much information about space is available per action potential?</a:t>
            </a:r>
          </a:p>
        </p:txBody>
      </p:sp>
      <p:sp>
        <p:nvSpPr>
          <p:cNvPr id="5" name="Rectangle 4">
            <a:extLst>
              <a:ext uri="{FF2B5EF4-FFF2-40B4-BE49-F238E27FC236}">
                <a16:creationId xmlns:a16="http://schemas.microsoft.com/office/drawing/2014/main" id="{2583D324-F7A9-856E-E743-AE752A4D66A3}"/>
              </a:ext>
            </a:extLst>
          </p:cNvPr>
          <p:cNvSpPr/>
          <p:nvPr/>
        </p:nvSpPr>
        <p:spPr>
          <a:xfrm>
            <a:off x="990600" y="1950720"/>
            <a:ext cx="10210800" cy="4419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Position</a:t>
            </a:r>
          </a:p>
        </p:txBody>
      </p:sp>
      <p:sp>
        <p:nvSpPr>
          <p:cNvPr id="8" name="Freeform: Shape 7">
            <a:extLst>
              <a:ext uri="{FF2B5EF4-FFF2-40B4-BE49-F238E27FC236}">
                <a16:creationId xmlns:a16="http://schemas.microsoft.com/office/drawing/2014/main" id="{17B73206-5AF5-7D9B-0100-4EC7EDA9FD81}"/>
              </a:ext>
            </a:extLst>
          </p:cNvPr>
          <p:cNvSpPr/>
          <p:nvPr/>
        </p:nvSpPr>
        <p:spPr>
          <a:xfrm>
            <a:off x="990600" y="624189"/>
            <a:ext cx="10180320" cy="1345400"/>
          </a:xfrm>
          <a:custGeom>
            <a:avLst/>
            <a:gdLst>
              <a:gd name="connsiteX0" fmla="*/ 0 w 10180320"/>
              <a:gd name="connsiteY0" fmla="*/ 1296051 h 1345400"/>
              <a:gd name="connsiteX1" fmla="*/ 1478280 w 10180320"/>
              <a:gd name="connsiteY1" fmla="*/ 1265571 h 1345400"/>
              <a:gd name="connsiteX2" fmla="*/ 3017520 w 10180320"/>
              <a:gd name="connsiteY2" fmla="*/ 1311291 h 1345400"/>
              <a:gd name="connsiteX3" fmla="*/ 5181600 w 10180320"/>
              <a:gd name="connsiteY3" fmla="*/ 1219851 h 1345400"/>
              <a:gd name="connsiteX4" fmla="*/ 5913120 w 10180320"/>
              <a:gd name="connsiteY4" fmla="*/ 651 h 1345400"/>
              <a:gd name="connsiteX5" fmla="*/ 6537960 w 10180320"/>
              <a:gd name="connsiteY5" fmla="*/ 1052211 h 1345400"/>
              <a:gd name="connsiteX6" fmla="*/ 6979920 w 10180320"/>
              <a:gd name="connsiteY6" fmla="*/ 1204611 h 1345400"/>
              <a:gd name="connsiteX7" fmla="*/ 8122920 w 10180320"/>
              <a:gd name="connsiteY7" fmla="*/ 1280811 h 1345400"/>
              <a:gd name="connsiteX8" fmla="*/ 9403080 w 10180320"/>
              <a:gd name="connsiteY8" fmla="*/ 1250331 h 1345400"/>
              <a:gd name="connsiteX9" fmla="*/ 10180320 w 10180320"/>
              <a:gd name="connsiteY9" fmla="*/ 1219851 h 134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0320" h="1345400">
                <a:moveTo>
                  <a:pt x="0" y="1296051"/>
                </a:moveTo>
                <a:cubicBezTo>
                  <a:pt x="487680" y="1279541"/>
                  <a:pt x="975360" y="1263031"/>
                  <a:pt x="1478280" y="1265571"/>
                </a:cubicBezTo>
                <a:cubicBezTo>
                  <a:pt x="1981200" y="1268111"/>
                  <a:pt x="2400300" y="1318911"/>
                  <a:pt x="3017520" y="1311291"/>
                </a:cubicBezTo>
                <a:cubicBezTo>
                  <a:pt x="3634740" y="1303671"/>
                  <a:pt x="4699000" y="1438291"/>
                  <a:pt x="5181600" y="1219851"/>
                </a:cubicBezTo>
                <a:cubicBezTo>
                  <a:pt x="5664200" y="1001411"/>
                  <a:pt x="5687060" y="28591"/>
                  <a:pt x="5913120" y="651"/>
                </a:cubicBezTo>
                <a:cubicBezTo>
                  <a:pt x="6139180" y="-27289"/>
                  <a:pt x="6360160" y="851551"/>
                  <a:pt x="6537960" y="1052211"/>
                </a:cubicBezTo>
                <a:cubicBezTo>
                  <a:pt x="6715760" y="1252871"/>
                  <a:pt x="6715760" y="1166511"/>
                  <a:pt x="6979920" y="1204611"/>
                </a:cubicBezTo>
                <a:cubicBezTo>
                  <a:pt x="7244080" y="1242711"/>
                  <a:pt x="7719060" y="1273191"/>
                  <a:pt x="8122920" y="1280811"/>
                </a:cubicBezTo>
                <a:lnTo>
                  <a:pt x="9403080" y="1250331"/>
                </a:lnTo>
                <a:lnTo>
                  <a:pt x="10180320" y="1219851"/>
                </a:ln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5C179E5-FFAB-353A-9DE9-542A14E6C40C}"/>
              </a:ext>
            </a:extLst>
          </p:cNvPr>
          <p:cNvSpPr/>
          <p:nvPr/>
        </p:nvSpPr>
        <p:spPr>
          <a:xfrm>
            <a:off x="960120" y="928901"/>
            <a:ext cx="10180320" cy="991338"/>
          </a:xfrm>
          <a:custGeom>
            <a:avLst/>
            <a:gdLst>
              <a:gd name="connsiteX0" fmla="*/ 0 w 10180320"/>
              <a:gd name="connsiteY0" fmla="*/ 1296051 h 1345400"/>
              <a:gd name="connsiteX1" fmla="*/ 1478280 w 10180320"/>
              <a:gd name="connsiteY1" fmla="*/ 1265571 h 1345400"/>
              <a:gd name="connsiteX2" fmla="*/ 3017520 w 10180320"/>
              <a:gd name="connsiteY2" fmla="*/ 1311291 h 1345400"/>
              <a:gd name="connsiteX3" fmla="*/ 5181600 w 10180320"/>
              <a:gd name="connsiteY3" fmla="*/ 1219851 h 1345400"/>
              <a:gd name="connsiteX4" fmla="*/ 5913120 w 10180320"/>
              <a:gd name="connsiteY4" fmla="*/ 651 h 1345400"/>
              <a:gd name="connsiteX5" fmla="*/ 6537960 w 10180320"/>
              <a:gd name="connsiteY5" fmla="*/ 1052211 h 1345400"/>
              <a:gd name="connsiteX6" fmla="*/ 6979920 w 10180320"/>
              <a:gd name="connsiteY6" fmla="*/ 1204611 h 1345400"/>
              <a:gd name="connsiteX7" fmla="*/ 8122920 w 10180320"/>
              <a:gd name="connsiteY7" fmla="*/ 1280811 h 1345400"/>
              <a:gd name="connsiteX8" fmla="*/ 9403080 w 10180320"/>
              <a:gd name="connsiteY8" fmla="*/ 1250331 h 1345400"/>
              <a:gd name="connsiteX9" fmla="*/ 10180320 w 10180320"/>
              <a:gd name="connsiteY9" fmla="*/ 1219851 h 1345400"/>
              <a:gd name="connsiteX0" fmla="*/ 0 w 10180320"/>
              <a:gd name="connsiteY0" fmla="*/ 991509 h 1021071"/>
              <a:gd name="connsiteX1" fmla="*/ 1478280 w 10180320"/>
              <a:gd name="connsiteY1" fmla="*/ 961029 h 1021071"/>
              <a:gd name="connsiteX2" fmla="*/ 3017520 w 10180320"/>
              <a:gd name="connsiteY2" fmla="*/ 1006749 h 1021071"/>
              <a:gd name="connsiteX3" fmla="*/ 5181600 w 10180320"/>
              <a:gd name="connsiteY3" fmla="*/ 915309 h 1021071"/>
              <a:gd name="connsiteX4" fmla="*/ 5974080 w 10180320"/>
              <a:gd name="connsiteY4" fmla="*/ 909 h 1021071"/>
              <a:gd name="connsiteX5" fmla="*/ 6537960 w 10180320"/>
              <a:gd name="connsiteY5" fmla="*/ 747669 h 1021071"/>
              <a:gd name="connsiteX6" fmla="*/ 6979920 w 10180320"/>
              <a:gd name="connsiteY6" fmla="*/ 900069 h 1021071"/>
              <a:gd name="connsiteX7" fmla="*/ 8122920 w 10180320"/>
              <a:gd name="connsiteY7" fmla="*/ 976269 h 1021071"/>
              <a:gd name="connsiteX8" fmla="*/ 9403080 w 10180320"/>
              <a:gd name="connsiteY8" fmla="*/ 945789 h 1021071"/>
              <a:gd name="connsiteX9" fmla="*/ 10180320 w 10180320"/>
              <a:gd name="connsiteY9" fmla="*/ 915309 h 1021071"/>
              <a:gd name="connsiteX0" fmla="*/ 0 w 10180320"/>
              <a:gd name="connsiteY0" fmla="*/ 990945 h 1020507"/>
              <a:gd name="connsiteX1" fmla="*/ 1478280 w 10180320"/>
              <a:gd name="connsiteY1" fmla="*/ 960465 h 1020507"/>
              <a:gd name="connsiteX2" fmla="*/ 3017520 w 10180320"/>
              <a:gd name="connsiteY2" fmla="*/ 1006185 h 1020507"/>
              <a:gd name="connsiteX3" fmla="*/ 5181600 w 10180320"/>
              <a:gd name="connsiteY3" fmla="*/ 914745 h 1020507"/>
              <a:gd name="connsiteX4" fmla="*/ 5974080 w 10180320"/>
              <a:gd name="connsiteY4" fmla="*/ 345 h 1020507"/>
              <a:gd name="connsiteX5" fmla="*/ 6309360 w 10180320"/>
              <a:gd name="connsiteY5" fmla="*/ 808065 h 1020507"/>
              <a:gd name="connsiteX6" fmla="*/ 6979920 w 10180320"/>
              <a:gd name="connsiteY6" fmla="*/ 899505 h 1020507"/>
              <a:gd name="connsiteX7" fmla="*/ 8122920 w 10180320"/>
              <a:gd name="connsiteY7" fmla="*/ 975705 h 1020507"/>
              <a:gd name="connsiteX8" fmla="*/ 9403080 w 10180320"/>
              <a:gd name="connsiteY8" fmla="*/ 945225 h 1020507"/>
              <a:gd name="connsiteX9" fmla="*/ 10180320 w 10180320"/>
              <a:gd name="connsiteY9" fmla="*/ 914745 h 1020507"/>
              <a:gd name="connsiteX0" fmla="*/ 0 w 10180320"/>
              <a:gd name="connsiteY0" fmla="*/ 990945 h 990945"/>
              <a:gd name="connsiteX1" fmla="*/ 1478280 w 10180320"/>
              <a:gd name="connsiteY1" fmla="*/ 960465 h 990945"/>
              <a:gd name="connsiteX2" fmla="*/ 3063240 w 10180320"/>
              <a:gd name="connsiteY2" fmla="*/ 899505 h 990945"/>
              <a:gd name="connsiteX3" fmla="*/ 5181600 w 10180320"/>
              <a:gd name="connsiteY3" fmla="*/ 914745 h 990945"/>
              <a:gd name="connsiteX4" fmla="*/ 5974080 w 10180320"/>
              <a:gd name="connsiteY4" fmla="*/ 345 h 990945"/>
              <a:gd name="connsiteX5" fmla="*/ 6309360 w 10180320"/>
              <a:gd name="connsiteY5" fmla="*/ 808065 h 990945"/>
              <a:gd name="connsiteX6" fmla="*/ 6979920 w 10180320"/>
              <a:gd name="connsiteY6" fmla="*/ 899505 h 990945"/>
              <a:gd name="connsiteX7" fmla="*/ 8122920 w 10180320"/>
              <a:gd name="connsiteY7" fmla="*/ 975705 h 990945"/>
              <a:gd name="connsiteX8" fmla="*/ 9403080 w 10180320"/>
              <a:gd name="connsiteY8" fmla="*/ 945225 h 990945"/>
              <a:gd name="connsiteX9" fmla="*/ 10180320 w 10180320"/>
              <a:gd name="connsiteY9" fmla="*/ 914745 h 990945"/>
              <a:gd name="connsiteX0" fmla="*/ 0 w 10180320"/>
              <a:gd name="connsiteY0" fmla="*/ 991338 h 991338"/>
              <a:gd name="connsiteX1" fmla="*/ 1478280 w 10180320"/>
              <a:gd name="connsiteY1" fmla="*/ 960858 h 991338"/>
              <a:gd name="connsiteX2" fmla="*/ 3063240 w 10180320"/>
              <a:gd name="connsiteY2" fmla="*/ 899898 h 991338"/>
              <a:gd name="connsiteX3" fmla="*/ 5181600 w 10180320"/>
              <a:gd name="connsiteY3" fmla="*/ 915138 h 991338"/>
              <a:gd name="connsiteX4" fmla="*/ 5974080 w 10180320"/>
              <a:gd name="connsiteY4" fmla="*/ 738 h 991338"/>
              <a:gd name="connsiteX5" fmla="*/ 6446520 w 10180320"/>
              <a:gd name="connsiteY5" fmla="*/ 762738 h 991338"/>
              <a:gd name="connsiteX6" fmla="*/ 6979920 w 10180320"/>
              <a:gd name="connsiteY6" fmla="*/ 899898 h 991338"/>
              <a:gd name="connsiteX7" fmla="*/ 8122920 w 10180320"/>
              <a:gd name="connsiteY7" fmla="*/ 976098 h 991338"/>
              <a:gd name="connsiteX8" fmla="*/ 9403080 w 10180320"/>
              <a:gd name="connsiteY8" fmla="*/ 945618 h 991338"/>
              <a:gd name="connsiteX9" fmla="*/ 10180320 w 10180320"/>
              <a:gd name="connsiteY9" fmla="*/ 915138 h 99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0320" h="991338">
                <a:moveTo>
                  <a:pt x="0" y="991338"/>
                </a:moveTo>
                <a:cubicBezTo>
                  <a:pt x="487680" y="974828"/>
                  <a:pt x="967740" y="976098"/>
                  <a:pt x="1478280" y="960858"/>
                </a:cubicBezTo>
                <a:cubicBezTo>
                  <a:pt x="1988820" y="945618"/>
                  <a:pt x="2446020" y="907518"/>
                  <a:pt x="3063240" y="899898"/>
                </a:cubicBezTo>
                <a:cubicBezTo>
                  <a:pt x="3680460" y="892278"/>
                  <a:pt x="4696460" y="1064998"/>
                  <a:pt x="5181600" y="915138"/>
                </a:cubicBezTo>
                <a:cubicBezTo>
                  <a:pt x="5666740" y="765278"/>
                  <a:pt x="5763260" y="26138"/>
                  <a:pt x="5974080" y="738"/>
                </a:cubicBezTo>
                <a:cubicBezTo>
                  <a:pt x="6184900" y="-24662"/>
                  <a:pt x="6278880" y="612878"/>
                  <a:pt x="6446520" y="762738"/>
                </a:cubicBezTo>
                <a:cubicBezTo>
                  <a:pt x="6614160" y="912598"/>
                  <a:pt x="6700520" y="864338"/>
                  <a:pt x="6979920" y="899898"/>
                </a:cubicBezTo>
                <a:cubicBezTo>
                  <a:pt x="7259320" y="935458"/>
                  <a:pt x="7719060" y="968478"/>
                  <a:pt x="8122920" y="976098"/>
                </a:cubicBezTo>
                <a:lnTo>
                  <a:pt x="9403080" y="945618"/>
                </a:lnTo>
                <a:lnTo>
                  <a:pt x="10180320" y="915138"/>
                </a:lnTo>
              </a:path>
            </a:pathLst>
          </a:custGeom>
          <a:noFill/>
          <a:ln w="57150">
            <a:solidFill>
              <a:srgbClr val="B300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1197735-92CE-791C-7A61-803E6CF0C985}"/>
              </a:ext>
            </a:extLst>
          </p:cNvPr>
          <p:cNvGrpSpPr/>
          <p:nvPr/>
        </p:nvGrpSpPr>
        <p:grpSpPr>
          <a:xfrm>
            <a:off x="7868005" y="760522"/>
            <a:ext cx="961230" cy="646331"/>
            <a:chOff x="368536" y="3146772"/>
            <a:chExt cx="961230" cy="646331"/>
          </a:xfrm>
        </p:grpSpPr>
        <p:sp>
          <p:nvSpPr>
            <p:cNvPr id="11" name="TextBox 10">
              <a:extLst>
                <a:ext uri="{FF2B5EF4-FFF2-40B4-BE49-F238E27FC236}">
                  <a16:creationId xmlns:a16="http://schemas.microsoft.com/office/drawing/2014/main" id="{8B7A60AA-FFD5-76C9-83B5-CBB1179FFDB1}"/>
                </a:ext>
              </a:extLst>
            </p:cNvPr>
            <p:cNvSpPr txBox="1"/>
            <p:nvPr/>
          </p:nvSpPr>
          <p:spPr>
            <a:xfrm>
              <a:off x="575649" y="3146772"/>
              <a:ext cx="754117" cy="646331"/>
            </a:xfrm>
            <a:prstGeom prst="rect">
              <a:avLst/>
            </a:prstGeom>
            <a:noFill/>
          </p:spPr>
          <p:txBody>
            <a:bodyPr wrap="none" rtlCol="0">
              <a:spAutoFit/>
            </a:bodyPr>
            <a:lstStyle/>
            <a:p>
              <a:r>
                <a:rPr lang="en-US" dirty="0"/>
                <a:t>Young</a:t>
              </a:r>
            </a:p>
            <a:p>
              <a:r>
                <a:rPr lang="en-US" dirty="0"/>
                <a:t>Aged</a:t>
              </a:r>
            </a:p>
          </p:txBody>
        </p:sp>
        <p:sp>
          <p:nvSpPr>
            <p:cNvPr id="12" name="Oval 11">
              <a:extLst>
                <a:ext uri="{FF2B5EF4-FFF2-40B4-BE49-F238E27FC236}">
                  <a16:creationId xmlns:a16="http://schemas.microsoft.com/office/drawing/2014/main" id="{B2893B2D-179D-1D9F-9184-EFBD5A5BC99A}"/>
                </a:ext>
              </a:extLst>
            </p:cNvPr>
            <p:cNvSpPr/>
            <p:nvPr/>
          </p:nvSpPr>
          <p:spPr>
            <a:xfrm>
              <a:off x="368536" y="3226453"/>
              <a:ext cx="243656" cy="24365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9F8FFD2-CEAA-FA12-53C0-EB8ADCB07D92}"/>
                </a:ext>
              </a:extLst>
            </p:cNvPr>
            <p:cNvSpPr/>
            <p:nvPr/>
          </p:nvSpPr>
          <p:spPr>
            <a:xfrm>
              <a:off x="368536" y="3480612"/>
              <a:ext cx="243656" cy="243656"/>
            </a:xfrm>
            <a:prstGeom prst="ellipse">
              <a:avLst/>
            </a:prstGeom>
            <a:solidFill>
              <a:srgbClr val="B30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2">
            <a:extLst>
              <a:ext uri="{FF2B5EF4-FFF2-40B4-BE49-F238E27FC236}">
                <a16:creationId xmlns:a16="http://schemas.microsoft.com/office/drawing/2014/main" id="{1E5FC944-450A-5AB4-251B-B9E6E04F2081}"/>
              </a:ext>
            </a:extLst>
          </p:cNvPr>
          <p:cNvSpPr txBox="1">
            <a:spLocks/>
          </p:cNvSpPr>
          <p:nvPr/>
        </p:nvSpPr>
        <p:spPr>
          <a:xfrm>
            <a:off x="838200" y="266119"/>
            <a:ext cx="5206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within-field rate is lower in aged rats</a:t>
            </a:r>
          </a:p>
        </p:txBody>
      </p:sp>
    </p:spTree>
    <p:extLst>
      <p:ext uri="{BB962C8B-B14F-4D97-AF65-F5344CB8AC3E}">
        <p14:creationId xmlns:p14="http://schemas.microsoft.com/office/powerpoint/2010/main" val="3325074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28E3BE0-8FD9-B13D-9F7D-7F5377FAEA3F}"/>
              </a:ext>
            </a:extLst>
          </p:cNvPr>
          <p:cNvSpPr txBox="1">
            <a:spLocks/>
          </p:cNvSpPr>
          <p:nvPr/>
        </p:nvSpPr>
        <p:spPr>
          <a:xfrm>
            <a:off x="8566525" y="2184865"/>
            <a:ext cx="3381637" cy="2306763"/>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The information per spike is greater in the aged rats.</a:t>
            </a:r>
          </a:p>
        </p:txBody>
      </p:sp>
      <p:grpSp>
        <p:nvGrpSpPr>
          <p:cNvPr id="15" name="Group 14">
            <a:extLst>
              <a:ext uri="{FF2B5EF4-FFF2-40B4-BE49-F238E27FC236}">
                <a16:creationId xmlns:a16="http://schemas.microsoft.com/office/drawing/2014/main" id="{537CB56E-C974-CFE0-7EA1-78E7F6ACBA1A}"/>
              </a:ext>
            </a:extLst>
          </p:cNvPr>
          <p:cNvGrpSpPr/>
          <p:nvPr/>
        </p:nvGrpSpPr>
        <p:grpSpPr>
          <a:xfrm>
            <a:off x="609600" y="649070"/>
            <a:ext cx="7749812" cy="5317450"/>
            <a:chOff x="609600" y="649070"/>
            <a:chExt cx="7749812" cy="5317450"/>
          </a:xfrm>
        </p:grpSpPr>
        <p:pic>
          <p:nvPicPr>
            <p:cNvPr id="9" name="Picture 8">
              <a:extLst>
                <a:ext uri="{FF2B5EF4-FFF2-40B4-BE49-F238E27FC236}">
                  <a16:creationId xmlns:a16="http://schemas.microsoft.com/office/drawing/2014/main" id="{62DF98B4-9938-3CAA-DA4D-2E24515998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02300" y="1005840"/>
              <a:ext cx="7457112" cy="4960680"/>
            </a:xfrm>
            <a:prstGeom prst="rect">
              <a:avLst/>
            </a:prstGeom>
          </p:spPr>
        </p:pic>
        <p:grpSp>
          <p:nvGrpSpPr>
            <p:cNvPr id="8" name="Group 7">
              <a:extLst>
                <a:ext uri="{FF2B5EF4-FFF2-40B4-BE49-F238E27FC236}">
                  <a16:creationId xmlns:a16="http://schemas.microsoft.com/office/drawing/2014/main" id="{C944105D-6761-2C74-F4EC-E6F19AE3D6A2}"/>
                </a:ext>
              </a:extLst>
            </p:cNvPr>
            <p:cNvGrpSpPr/>
            <p:nvPr/>
          </p:nvGrpSpPr>
          <p:grpSpPr>
            <a:xfrm>
              <a:off x="4022250" y="1983356"/>
              <a:ext cx="961230" cy="646331"/>
              <a:chOff x="368536" y="3146772"/>
              <a:chExt cx="961230" cy="646331"/>
            </a:xfrm>
          </p:grpSpPr>
          <p:sp>
            <p:nvSpPr>
              <p:cNvPr id="10" name="TextBox 9">
                <a:extLst>
                  <a:ext uri="{FF2B5EF4-FFF2-40B4-BE49-F238E27FC236}">
                    <a16:creationId xmlns:a16="http://schemas.microsoft.com/office/drawing/2014/main" id="{57469A20-A0B2-E2E6-CE04-202F8D4B38D9}"/>
                  </a:ext>
                </a:extLst>
              </p:cNvPr>
              <p:cNvSpPr txBox="1"/>
              <p:nvPr/>
            </p:nvSpPr>
            <p:spPr>
              <a:xfrm>
                <a:off x="575649" y="3146772"/>
                <a:ext cx="754117" cy="646331"/>
              </a:xfrm>
              <a:prstGeom prst="rect">
                <a:avLst/>
              </a:prstGeom>
              <a:noFill/>
            </p:spPr>
            <p:txBody>
              <a:bodyPr wrap="none" rtlCol="0">
                <a:spAutoFit/>
              </a:bodyPr>
              <a:lstStyle/>
              <a:p>
                <a:r>
                  <a:rPr lang="en-US" dirty="0"/>
                  <a:t>Young</a:t>
                </a:r>
              </a:p>
              <a:p>
                <a:r>
                  <a:rPr lang="en-US" dirty="0"/>
                  <a:t>Aged</a:t>
                </a:r>
              </a:p>
            </p:txBody>
          </p:sp>
          <p:sp>
            <p:nvSpPr>
              <p:cNvPr id="11" name="Oval 10">
                <a:extLst>
                  <a:ext uri="{FF2B5EF4-FFF2-40B4-BE49-F238E27FC236}">
                    <a16:creationId xmlns:a16="http://schemas.microsoft.com/office/drawing/2014/main" id="{1078438C-26BC-9F19-6D42-34D6F6A68F6B}"/>
                  </a:ext>
                </a:extLst>
              </p:cNvPr>
              <p:cNvSpPr/>
              <p:nvPr/>
            </p:nvSpPr>
            <p:spPr>
              <a:xfrm>
                <a:off x="368536" y="3226453"/>
                <a:ext cx="243656" cy="24365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6B09FCA-4A95-8756-53C9-7471FFB1BCE4}"/>
                  </a:ext>
                </a:extLst>
              </p:cNvPr>
              <p:cNvSpPr/>
              <p:nvPr/>
            </p:nvSpPr>
            <p:spPr>
              <a:xfrm>
                <a:off x="368536" y="3480612"/>
                <a:ext cx="243656" cy="243656"/>
              </a:xfrm>
              <a:prstGeom prst="ellipse">
                <a:avLst/>
              </a:prstGeom>
              <a:solidFill>
                <a:srgbClr val="B30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11E2D1D-211A-8877-3FB5-F1EF95728A5D}"/>
                </a:ext>
              </a:extLst>
            </p:cNvPr>
            <p:cNvSpPr/>
            <p:nvPr/>
          </p:nvSpPr>
          <p:spPr>
            <a:xfrm>
              <a:off x="609600" y="649070"/>
              <a:ext cx="1097280" cy="87493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8BE0F707-2D39-4110-6866-330E2688B41E}"/>
                </a:ext>
              </a:extLst>
            </p:cNvPr>
            <p:cNvSpPr/>
            <p:nvPr/>
          </p:nvSpPr>
          <p:spPr>
            <a:xfrm>
              <a:off x="4630856" y="649070"/>
              <a:ext cx="1097280" cy="87493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373978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8194-CE74-F3F8-B0EF-3EAF38C8BEAE}"/>
              </a:ext>
            </a:extLst>
          </p:cNvPr>
          <p:cNvSpPr>
            <a:spLocks noGrp="1"/>
          </p:cNvSpPr>
          <p:nvPr>
            <p:ph type="title"/>
          </p:nvPr>
        </p:nvSpPr>
        <p:spPr>
          <a:xfrm>
            <a:off x="114868" y="-41803"/>
            <a:ext cx="10515600" cy="1325563"/>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634F0D64-C0CF-9CD8-9FEF-65A7A29C5D79}"/>
              </a:ext>
            </a:extLst>
          </p:cNvPr>
          <p:cNvSpPr>
            <a:spLocks noGrp="1"/>
          </p:cNvSpPr>
          <p:nvPr>
            <p:ph idx="1"/>
          </p:nvPr>
        </p:nvSpPr>
        <p:spPr>
          <a:xfrm>
            <a:off x="838200" y="1078172"/>
            <a:ext cx="10515600" cy="5677469"/>
          </a:xfrm>
        </p:spPr>
        <p:txBody>
          <a:bodyPr>
            <a:normAutofit/>
          </a:bodyPr>
          <a:lstStyle/>
          <a:p>
            <a:r>
              <a:rPr lang="en-US" sz="3200" dirty="0"/>
              <a:t>Aging does not alter average firing rates in the hippocampus but…</a:t>
            </a:r>
          </a:p>
          <a:p>
            <a:r>
              <a:rPr lang="en-US" sz="3200" dirty="0"/>
              <a:t>Within-field activity decreases.</a:t>
            </a:r>
          </a:p>
          <a:p>
            <a:r>
              <a:rPr lang="en-US" sz="3200" dirty="0"/>
              <a:t>Yet, information per action potential increases.</a:t>
            </a:r>
          </a:p>
          <a:p>
            <a:endParaRPr lang="en-US" sz="3200" dirty="0"/>
          </a:p>
          <a:p>
            <a:r>
              <a:rPr lang="en-US" sz="3200" dirty="0"/>
              <a:t>The potential good news…</a:t>
            </a:r>
          </a:p>
          <a:p>
            <a:pPr lvl="1"/>
            <a:r>
              <a:rPr lang="en-US" sz="2800" dirty="0"/>
              <a:t>Aging does not reduce the capacity of neurons to respond to spatial information. The information is still there.</a:t>
            </a:r>
          </a:p>
        </p:txBody>
      </p:sp>
    </p:spTree>
    <p:extLst>
      <p:ext uri="{BB962C8B-B14F-4D97-AF65-F5344CB8AC3E}">
        <p14:creationId xmlns:p14="http://schemas.microsoft.com/office/powerpoint/2010/main" val="3996664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4E0F4E-4D2D-83E0-2A4C-6A32CB597C65}"/>
              </a:ext>
            </a:extLst>
          </p:cNvPr>
          <p:cNvSpPr>
            <a:spLocks noGrp="1"/>
          </p:cNvSpPr>
          <p:nvPr>
            <p:ph type="title"/>
          </p:nvPr>
        </p:nvSpPr>
        <p:spPr>
          <a:xfrm>
            <a:off x="6485860" y="545076"/>
            <a:ext cx="4391024" cy="1323439"/>
          </a:xfrm>
        </p:spPr>
        <p:txBody>
          <a:bodyPr anchor="t">
            <a:normAutofit/>
          </a:bodyPr>
          <a:lstStyle/>
          <a:p>
            <a:r>
              <a:rPr lang="en-US" sz="7200" dirty="0">
                <a:solidFill>
                  <a:schemeClr val="bg1"/>
                </a:solidFill>
              </a:rPr>
              <a:t>Roadmap</a:t>
            </a:r>
          </a:p>
        </p:txBody>
      </p:sp>
      <p:pic>
        <p:nvPicPr>
          <p:cNvPr id="4" name="Picture 3">
            <a:extLst>
              <a:ext uri="{FF2B5EF4-FFF2-40B4-BE49-F238E27FC236}">
                <a16:creationId xmlns:a16="http://schemas.microsoft.com/office/drawing/2014/main" id="{AB79E385-4E15-E211-2A82-872C0C2267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1" name="Group 10">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2" name="Freeform: Shape 11">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extLst>
                  <a:ext uri="{28A0092B-C50C-407E-A947-70E740481C1C}">
                    <a14:useLocalDpi xmlns:a14="http://schemas.microsoft.com/office/drawing/2010/main" val="0"/>
                  </a:ext>
                </a:extLst>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Content Placeholder 2">
            <a:extLst>
              <a:ext uri="{FF2B5EF4-FFF2-40B4-BE49-F238E27FC236}">
                <a16:creationId xmlns:a16="http://schemas.microsoft.com/office/drawing/2014/main" id="{614CC845-1426-3E84-1F70-370DE14A6921}"/>
              </a:ext>
            </a:extLst>
          </p:cNvPr>
          <p:cNvSpPr>
            <a:spLocks noGrp="1"/>
          </p:cNvSpPr>
          <p:nvPr>
            <p:ph idx="1"/>
          </p:nvPr>
        </p:nvSpPr>
        <p:spPr>
          <a:xfrm>
            <a:off x="6485860" y="2413591"/>
            <a:ext cx="5592726" cy="4443865"/>
          </a:xfrm>
        </p:spPr>
        <p:txBody>
          <a:bodyPr>
            <a:normAutofit fontScale="92500" lnSpcReduction="20000"/>
          </a:bodyPr>
          <a:lstStyle/>
          <a:p>
            <a:r>
              <a:rPr lang="en-US" sz="3200" dirty="0">
                <a:solidFill>
                  <a:schemeClr val="bg2">
                    <a:lumMod val="50000"/>
                    <a:alpha val="80000"/>
                  </a:schemeClr>
                </a:solidFill>
              </a:rPr>
              <a:t>What is a cell assembly?</a:t>
            </a:r>
          </a:p>
          <a:p>
            <a:pPr lvl="1"/>
            <a:r>
              <a:rPr lang="en-US" sz="2800" dirty="0">
                <a:solidFill>
                  <a:schemeClr val="bg2">
                    <a:lumMod val="50000"/>
                    <a:alpha val="80000"/>
                  </a:schemeClr>
                </a:solidFill>
              </a:rPr>
              <a:t>From Cajal to Hebb, and modern views</a:t>
            </a:r>
          </a:p>
          <a:p>
            <a:pPr lvl="1"/>
            <a:r>
              <a:rPr lang="en-US" sz="2800" dirty="0">
                <a:solidFill>
                  <a:schemeClr val="bg2">
                    <a:lumMod val="50000"/>
                    <a:alpha val="80000"/>
                  </a:schemeClr>
                </a:solidFill>
              </a:rPr>
              <a:t>Single-unit activity in the hippocampus, episodic memory, and spatial memory.</a:t>
            </a:r>
          </a:p>
          <a:p>
            <a:pPr lvl="1"/>
            <a:r>
              <a:rPr lang="en-US" sz="2800" dirty="0">
                <a:solidFill>
                  <a:schemeClr val="bg2">
                    <a:lumMod val="50000"/>
                    <a:alpha val="80000"/>
                  </a:schemeClr>
                </a:solidFill>
              </a:rPr>
              <a:t>Age-associated changes in coding for space.</a:t>
            </a:r>
          </a:p>
          <a:p>
            <a:r>
              <a:rPr lang="en-US" sz="3200" dirty="0">
                <a:solidFill>
                  <a:schemeClr val="bg1">
                    <a:alpha val="80000"/>
                  </a:schemeClr>
                </a:solidFill>
              </a:rPr>
              <a:t>What is (and isn’t) an oscillation?</a:t>
            </a:r>
          </a:p>
          <a:p>
            <a:pPr lvl="1"/>
            <a:r>
              <a:rPr lang="en-US" sz="2800" dirty="0">
                <a:solidFill>
                  <a:schemeClr val="bg1">
                    <a:alpha val="80000"/>
                  </a:schemeClr>
                </a:solidFill>
              </a:rPr>
              <a:t>Fourier</a:t>
            </a:r>
          </a:p>
          <a:p>
            <a:pPr lvl="1"/>
            <a:r>
              <a:rPr lang="en-US" sz="2800" dirty="0">
                <a:solidFill>
                  <a:schemeClr val="bg1">
                    <a:alpha val="80000"/>
                  </a:schemeClr>
                </a:solidFill>
              </a:rPr>
              <a:t>Theta</a:t>
            </a:r>
          </a:p>
          <a:p>
            <a:pPr lvl="1"/>
            <a:r>
              <a:rPr lang="en-US" sz="2800" dirty="0">
                <a:solidFill>
                  <a:schemeClr val="bg1">
                    <a:alpha val="80000"/>
                  </a:schemeClr>
                </a:solidFill>
              </a:rPr>
              <a:t>Gamma</a:t>
            </a:r>
          </a:p>
          <a:p>
            <a:pPr lvl="1"/>
            <a:r>
              <a:rPr lang="en-US" sz="2800" dirty="0">
                <a:solidFill>
                  <a:schemeClr val="bg1">
                    <a:alpha val="80000"/>
                  </a:schemeClr>
                </a:solidFill>
              </a:rPr>
              <a:t>Spike-field interactions</a:t>
            </a:r>
          </a:p>
        </p:txBody>
      </p:sp>
    </p:spTree>
    <p:extLst>
      <p:ext uri="{BB962C8B-B14F-4D97-AF65-F5344CB8AC3E}">
        <p14:creationId xmlns:p14="http://schemas.microsoft.com/office/powerpoint/2010/main" val="343108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4756"/>
            <a:ext cx="10149840" cy="1325563"/>
          </a:xfrm>
        </p:spPr>
        <p:txBody>
          <a:bodyPr>
            <a:normAutofit/>
          </a:bodyPr>
          <a:lstStyle/>
          <a:p>
            <a:r>
              <a:rPr lang="en-US" dirty="0"/>
              <a:t>What is a local-field potential?</a:t>
            </a:r>
            <a:br>
              <a:rPr lang="en-US" dirty="0"/>
            </a:br>
            <a:r>
              <a:rPr lang="en-US" sz="2800" dirty="0"/>
              <a:t>(Why is this a bad choice of words?)</a:t>
            </a:r>
            <a:endParaRPr lang="en-US" dirty="0"/>
          </a:p>
        </p:txBody>
      </p:sp>
      <p:sp>
        <p:nvSpPr>
          <p:cNvPr id="3" name="Content Placeholder 2"/>
          <p:cNvSpPr>
            <a:spLocks noGrp="1"/>
          </p:cNvSpPr>
          <p:nvPr>
            <p:ph idx="1"/>
          </p:nvPr>
        </p:nvSpPr>
        <p:spPr>
          <a:xfrm>
            <a:off x="0" y="3931920"/>
            <a:ext cx="7912718" cy="2926080"/>
          </a:xfrm>
        </p:spPr>
        <p:txBody>
          <a:bodyPr>
            <a:normAutofit/>
          </a:bodyPr>
          <a:lstStyle/>
          <a:p>
            <a:r>
              <a:rPr lang="en-US" dirty="0"/>
              <a:t>For low frequencies (&lt; 50Hz roughly) it </a:t>
            </a:r>
            <a:r>
              <a:rPr lang="en-US" b="1" dirty="0"/>
              <a:t>mostly</a:t>
            </a:r>
            <a:r>
              <a:rPr lang="en-US" dirty="0"/>
              <a:t> represents the coordinated synaptic INPUT </a:t>
            </a:r>
          </a:p>
          <a:p>
            <a:r>
              <a:rPr lang="en-US" dirty="0"/>
              <a:t>For high frequencies (&gt;50 Hz roughly) it </a:t>
            </a:r>
            <a:r>
              <a:rPr lang="en-US" b="1" dirty="0"/>
              <a:t>may be</a:t>
            </a:r>
            <a:r>
              <a:rPr lang="en-US" dirty="0"/>
              <a:t> a mix of action potentials and synaptic input</a:t>
            </a:r>
          </a:p>
          <a:p>
            <a:r>
              <a:rPr lang="en-US" dirty="0"/>
              <a:t>For very high frequencies (&gt; 600Hz) it is thought to be </a:t>
            </a:r>
            <a:r>
              <a:rPr lang="en-US" b="1" dirty="0"/>
              <a:t>exclusively</a:t>
            </a:r>
            <a:r>
              <a:rPr lang="en-US" dirty="0"/>
              <a:t> action potentials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964" y="461962"/>
            <a:ext cx="3495675" cy="5934075"/>
          </a:xfrm>
          <a:prstGeom prst="rect">
            <a:avLst/>
          </a:prstGeom>
        </p:spPr>
      </p:pic>
      <p:pic>
        <p:nvPicPr>
          <p:cNvPr id="9218" name="Picture 2" descr="Image result for local field potent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00" y="1082702"/>
            <a:ext cx="6796032" cy="2727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74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E027-4A58-1F61-C011-9CC97B9231C7}"/>
              </a:ext>
            </a:extLst>
          </p:cNvPr>
          <p:cNvSpPr>
            <a:spLocks noGrp="1"/>
          </p:cNvSpPr>
          <p:nvPr>
            <p:ph type="title"/>
          </p:nvPr>
        </p:nvSpPr>
        <p:spPr/>
        <p:txBody>
          <a:bodyPr/>
          <a:lstStyle/>
          <a:p>
            <a:r>
              <a:rPr lang="en-US" dirty="0"/>
              <a:t>How do we identify and quantify oscillations embedded within the local field potential?</a:t>
            </a:r>
          </a:p>
        </p:txBody>
      </p:sp>
    </p:spTree>
    <p:extLst>
      <p:ext uri="{BB962C8B-B14F-4D97-AF65-F5344CB8AC3E}">
        <p14:creationId xmlns:p14="http://schemas.microsoft.com/office/powerpoint/2010/main" val="2685617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B363FF-6C1E-023C-B823-12AA316C7611}"/>
              </a:ext>
            </a:extLst>
          </p:cNvPr>
          <p:cNvSpPr>
            <a:spLocks noGrp="1"/>
          </p:cNvSpPr>
          <p:nvPr>
            <p:ph type="title"/>
          </p:nvPr>
        </p:nvSpPr>
        <p:spPr>
          <a:xfrm>
            <a:off x="3442996" y="609600"/>
            <a:ext cx="5053304" cy="1351472"/>
          </a:xfrm>
        </p:spPr>
        <p:txBody>
          <a:bodyPr>
            <a:normAutofit/>
          </a:bodyPr>
          <a:lstStyle/>
          <a:p>
            <a:pPr algn="ctr"/>
            <a:r>
              <a:rPr lang="en-US" dirty="0">
                <a:solidFill>
                  <a:schemeClr val="tx1">
                    <a:lumMod val="85000"/>
                    <a:lumOff val="15000"/>
                  </a:schemeClr>
                </a:solidFill>
              </a:rPr>
              <a:t>Martha’s lesson for neurophysiologists…</a:t>
            </a:r>
          </a:p>
        </p:txBody>
      </p:sp>
      <p:pic>
        <p:nvPicPr>
          <p:cNvPr id="3076" name="Picture 4">
            <a:extLst>
              <a:ext uri="{FF2B5EF4-FFF2-40B4-BE49-F238E27FC236}">
                <a16:creationId xmlns:a16="http://schemas.microsoft.com/office/drawing/2014/main" id="{9BDA0D21-F11D-C615-CC54-72F72C7F5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45A9384-55FF-0DD7-7483-BDE8B56657B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C64B2796-5BDC-FA77-8FFC-8B6279EC6777}"/>
              </a:ext>
            </a:extLst>
          </p:cNvPr>
          <p:cNvSpPr/>
          <p:nvPr/>
        </p:nvSpPr>
        <p:spPr>
          <a:xfrm>
            <a:off x="10618236" y="3722016"/>
            <a:ext cx="699796" cy="41987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10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Equation.">
            <a:extLst>
              <a:ext uri="{FF2B5EF4-FFF2-40B4-BE49-F238E27FC236}">
                <a16:creationId xmlns:a16="http://schemas.microsoft.com/office/drawing/2014/main" id="{7C6F9416-949B-4F43-AE76-F47E9ACA7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83" y="3534900"/>
            <a:ext cx="5755025" cy="8609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12464C-15F2-4059-B3EA-EF1E2A3380E0}"/>
              </a:ext>
            </a:extLst>
          </p:cNvPr>
          <p:cNvSpPr>
            <a:spLocks noGrp="1"/>
          </p:cNvSpPr>
          <p:nvPr>
            <p:ph type="title"/>
          </p:nvPr>
        </p:nvSpPr>
        <p:spPr>
          <a:xfrm>
            <a:off x="81258" y="215232"/>
            <a:ext cx="6664126" cy="1325563"/>
          </a:xfrm>
        </p:spPr>
        <p:txBody>
          <a:bodyPr/>
          <a:lstStyle/>
          <a:p>
            <a:r>
              <a:rPr lang="en-US" dirty="0"/>
              <a:t>Fourier and his glorious transform</a:t>
            </a:r>
          </a:p>
        </p:txBody>
      </p:sp>
      <p:sp>
        <p:nvSpPr>
          <p:cNvPr id="3" name="Content Placeholder 2">
            <a:extLst>
              <a:ext uri="{FF2B5EF4-FFF2-40B4-BE49-F238E27FC236}">
                <a16:creationId xmlns:a16="http://schemas.microsoft.com/office/drawing/2014/main" id="{E8EE261C-5526-4A7C-8B01-061FB255458F}"/>
              </a:ext>
            </a:extLst>
          </p:cNvPr>
          <p:cNvSpPr>
            <a:spLocks noGrp="1"/>
          </p:cNvSpPr>
          <p:nvPr>
            <p:ph idx="1"/>
          </p:nvPr>
        </p:nvSpPr>
        <p:spPr>
          <a:xfrm>
            <a:off x="142754" y="1807694"/>
            <a:ext cx="5794094" cy="5030867"/>
          </a:xfrm>
        </p:spPr>
        <p:txBody>
          <a:bodyPr>
            <a:normAutofit/>
          </a:bodyPr>
          <a:lstStyle/>
          <a:p>
            <a:r>
              <a:rPr lang="en-US" dirty="0">
                <a:solidFill>
                  <a:srgbClr val="FF0000"/>
                </a:solidFill>
              </a:rPr>
              <a:t>Any signal can be represented as a </a:t>
            </a:r>
            <a:r>
              <a:rPr lang="en-US" b="1" u="sng" dirty="0">
                <a:solidFill>
                  <a:srgbClr val="FF0000"/>
                </a:solidFill>
              </a:rPr>
              <a:t>weighted series </a:t>
            </a:r>
            <a:r>
              <a:rPr lang="en-US" dirty="0">
                <a:solidFill>
                  <a:srgbClr val="FF0000"/>
                </a:solidFill>
              </a:rPr>
              <a:t>of sine waves of varying amplitude and phase. This is a very important concept.</a:t>
            </a:r>
          </a:p>
          <a:p>
            <a:endParaRPr lang="en-US" dirty="0">
              <a:solidFill>
                <a:srgbClr val="FF0000"/>
              </a:solidFill>
            </a:endParaRPr>
          </a:p>
          <a:p>
            <a:endParaRPr lang="en-US" dirty="0">
              <a:solidFill>
                <a:srgbClr val="FF0000"/>
              </a:solidFill>
            </a:endParaRPr>
          </a:p>
        </p:txBody>
      </p:sp>
      <p:pic>
        <p:nvPicPr>
          <p:cNvPr id="4" name="Picture 3">
            <a:extLst>
              <a:ext uri="{FF2B5EF4-FFF2-40B4-BE49-F238E27FC236}">
                <a16:creationId xmlns:a16="http://schemas.microsoft.com/office/drawing/2014/main" id="{9EAC3CA7-F5C6-4DC4-A739-177A6CCBB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692" y="267386"/>
            <a:ext cx="5002554" cy="6323228"/>
          </a:xfrm>
          <a:prstGeom prst="rect">
            <a:avLst/>
          </a:prstGeom>
        </p:spPr>
      </p:pic>
      <p:sp>
        <p:nvSpPr>
          <p:cNvPr id="5" name="Rectangle 4">
            <a:extLst>
              <a:ext uri="{FF2B5EF4-FFF2-40B4-BE49-F238E27FC236}">
                <a16:creationId xmlns:a16="http://schemas.microsoft.com/office/drawing/2014/main" id="{3CDF1E8A-643B-4AC8-B2DD-2B8185F2591A}"/>
              </a:ext>
            </a:extLst>
          </p:cNvPr>
          <p:cNvSpPr/>
          <p:nvPr/>
        </p:nvSpPr>
        <p:spPr>
          <a:xfrm>
            <a:off x="7082068" y="6221282"/>
            <a:ext cx="286527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Jean-Baptiste Joseph Fourier</a:t>
            </a:r>
          </a:p>
        </p:txBody>
      </p:sp>
      <p:sp>
        <p:nvSpPr>
          <p:cNvPr id="6" name="TextBox 5">
            <a:extLst>
              <a:ext uri="{FF2B5EF4-FFF2-40B4-BE49-F238E27FC236}">
                <a16:creationId xmlns:a16="http://schemas.microsoft.com/office/drawing/2014/main" id="{294670DD-A218-4768-8120-EA457DB56CB0}"/>
              </a:ext>
            </a:extLst>
          </p:cNvPr>
          <p:cNvSpPr txBox="1"/>
          <p:nvPr/>
        </p:nvSpPr>
        <p:spPr>
          <a:xfrm>
            <a:off x="266218" y="3264061"/>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7108" name="Picture 4" descr="Image result for brain waves">
            <a:extLst>
              <a:ext uri="{FF2B5EF4-FFF2-40B4-BE49-F238E27FC236}">
                <a16:creationId xmlns:a16="http://schemas.microsoft.com/office/drawing/2014/main" id="{52418039-A5B0-4946-846E-9A9448CB444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5308" b="60693"/>
          <a:stretch/>
        </p:blipFill>
        <p:spPr bwMode="auto">
          <a:xfrm>
            <a:off x="1753352" y="4662787"/>
            <a:ext cx="2965485" cy="201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995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Image result for fourier transform">
            <a:extLst>
              <a:ext uri="{FF2B5EF4-FFF2-40B4-BE49-F238E27FC236}">
                <a16:creationId xmlns:a16="http://schemas.microsoft.com/office/drawing/2014/main" id="{B2F1FD87-8114-7656-A6A6-36BCE174D1E9}"/>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855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red line on a white background&#10;&#10;Description automatically generated">
            <a:extLst>
              <a:ext uri="{FF2B5EF4-FFF2-40B4-BE49-F238E27FC236}">
                <a16:creationId xmlns:a16="http://schemas.microsoft.com/office/drawing/2014/main" id="{59E3BF7A-9943-ECE7-3AC8-19E1BD6A49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304" y="75577"/>
            <a:ext cx="8478031" cy="6782424"/>
          </a:xfrm>
        </p:spPr>
      </p:pic>
      <p:sp>
        <p:nvSpPr>
          <p:cNvPr id="7" name="TextBox 6">
            <a:extLst>
              <a:ext uri="{FF2B5EF4-FFF2-40B4-BE49-F238E27FC236}">
                <a16:creationId xmlns:a16="http://schemas.microsoft.com/office/drawing/2014/main" id="{C1D8F9B3-28F6-A2F3-A318-60440B85A007}"/>
              </a:ext>
            </a:extLst>
          </p:cNvPr>
          <p:cNvSpPr txBox="1"/>
          <p:nvPr/>
        </p:nvSpPr>
        <p:spPr>
          <a:xfrm>
            <a:off x="157547" y="6413091"/>
            <a:ext cx="60977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https://t1.daumcdn.net/cfile/tistory/99CC0F395AFEE81309</a:t>
            </a:r>
          </a:p>
        </p:txBody>
      </p:sp>
    </p:spTree>
    <p:extLst>
      <p:ext uri="{BB962C8B-B14F-4D97-AF65-F5344CB8AC3E}">
        <p14:creationId xmlns:p14="http://schemas.microsoft.com/office/powerpoint/2010/main" val="4029974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82DA-916C-89B1-4BFF-9553DC108F86}"/>
              </a:ext>
            </a:extLst>
          </p:cNvPr>
          <p:cNvSpPr>
            <a:spLocks noGrp="1"/>
          </p:cNvSpPr>
          <p:nvPr>
            <p:ph type="title"/>
          </p:nvPr>
        </p:nvSpPr>
        <p:spPr/>
        <p:txBody>
          <a:bodyPr/>
          <a:lstStyle/>
          <a:p>
            <a:endParaRPr lang="en-US"/>
          </a:p>
        </p:txBody>
      </p:sp>
      <p:pic>
        <p:nvPicPr>
          <p:cNvPr id="7" name="Content Placeholder 6" descr="A screen shot of a graph&#10;&#10;Description automatically generated">
            <a:extLst>
              <a:ext uri="{FF2B5EF4-FFF2-40B4-BE49-F238E27FC236}">
                <a16:creationId xmlns:a16="http://schemas.microsoft.com/office/drawing/2014/main" id="{97299E60-D739-BC85-0937-080915F145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93" y="365125"/>
            <a:ext cx="11596814" cy="6060208"/>
          </a:xfrm>
        </p:spPr>
      </p:pic>
      <p:sp>
        <p:nvSpPr>
          <p:cNvPr id="4" name="AutoShape 2">
            <a:extLst>
              <a:ext uri="{FF2B5EF4-FFF2-40B4-BE49-F238E27FC236}">
                <a16:creationId xmlns:a16="http://schemas.microsoft.com/office/drawing/2014/main" id="{841BFB7D-A5E3-8F65-2BCD-8F9AC1A32F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AF72CAC-7096-67C4-75F1-99D2839F3455}"/>
              </a:ext>
            </a:extLst>
          </p:cNvPr>
          <p:cNvSpPr txBox="1"/>
          <p:nvPr/>
        </p:nvSpPr>
        <p:spPr>
          <a:xfrm>
            <a:off x="0" y="6492875"/>
            <a:ext cx="112200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https://contra.medium.com/drawing-anything-with-fourier-series-using-blender-and-python-c0881e1b738c</a:t>
            </a:r>
          </a:p>
        </p:txBody>
      </p:sp>
    </p:spTree>
    <p:extLst>
      <p:ext uri="{BB962C8B-B14F-4D97-AF65-F5344CB8AC3E}">
        <p14:creationId xmlns:p14="http://schemas.microsoft.com/office/powerpoint/2010/main" val="2013623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Williams Hippocampal Rhythm Laboratory | Douglas Institute - McGill University">
            <a:extLst>
              <a:ext uri="{FF2B5EF4-FFF2-40B4-BE49-F238E27FC236}">
                <a16:creationId xmlns:a16="http://schemas.microsoft.com/office/drawing/2014/main" id="{344B8092-80CA-5258-F7DB-B3FA7A4807D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5358" y="3168517"/>
            <a:ext cx="6210510" cy="36590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0EDBF57-1F13-B9B3-7DE1-8472B6CCEFBA}"/>
              </a:ext>
            </a:extLst>
          </p:cNvPr>
          <p:cNvGrpSpPr/>
          <p:nvPr/>
        </p:nvGrpSpPr>
        <p:grpSpPr>
          <a:xfrm>
            <a:off x="4494203" y="340242"/>
            <a:ext cx="7541671" cy="2257102"/>
            <a:chOff x="5441397" y="203605"/>
            <a:chExt cx="5704213" cy="1707180"/>
          </a:xfrm>
        </p:grpSpPr>
        <p:pic>
          <p:nvPicPr>
            <p:cNvPr id="6" name="Picture 5">
              <a:extLst>
                <a:ext uri="{FF2B5EF4-FFF2-40B4-BE49-F238E27FC236}">
                  <a16:creationId xmlns:a16="http://schemas.microsoft.com/office/drawing/2014/main" id="{95A0BCFB-4AEE-0B55-2177-6462DF31608C}"/>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36"/>
            <a:stretch/>
          </p:blipFill>
          <p:spPr>
            <a:xfrm>
              <a:off x="5540514" y="423983"/>
              <a:ext cx="5605096" cy="1486802"/>
            </a:xfrm>
            <a:prstGeom prst="rect">
              <a:avLst/>
            </a:prstGeom>
          </p:spPr>
        </p:pic>
        <p:sp>
          <p:nvSpPr>
            <p:cNvPr id="7" name="Rectangle 6">
              <a:extLst>
                <a:ext uri="{FF2B5EF4-FFF2-40B4-BE49-F238E27FC236}">
                  <a16:creationId xmlns:a16="http://schemas.microsoft.com/office/drawing/2014/main" id="{6E6EDC58-847F-D92B-7D38-0729DCE05D9C}"/>
                </a:ext>
              </a:extLst>
            </p:cNvPr>
            <p:cNvSpPr/>
            <p:nvPr/>
          </p:nvSpPr>
          <p:spPr>
            <a:xfrm>
              <a:off x="5441397" y="355653"/>
              <a:ext cx="251460" cy="23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16A7F0-6995-F5A3-E784-17F16925718A}"/>
                </a:ext>
              </a:extLst>
            </p:cNvPr>
            <p:cNvSpPr/>
            <p:nvPr/>
          </p:nvSpPr>
          <p:spPr>
            <a:xfrm>
              <a:off x="5982462" y="291725"/>
              <a:ext cx="1052322" cy="233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F71D48-E50E-F18D-0E18-C3AB196246F0}"/>
                </a:ext>
              </a:extLst>
            </p:cNvPr>
            <p:cNvSpPr/>
            <p:nvPr/>
          </p:nvSpPr>
          <p:spPr>
            <a:xfrm>
              <a:off x="7277100" y="245505"/>
              <a:ext cx="320204" cy="356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19468B-D33A-1877-5736-4DCB1D42DFEC}"/>
                </a:ext>
              </a:extLst>
            </p:cNvPr>
            <p:cNvSpPr/>
            <p:nvPr/>
          </p:nvSpPr>
          <p:spPr>
            <a:xfrm>
              <a:off x="7839620" y="217031"/>
              <a:ext cx="320204" cy="356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2DCA-BC0A-F4C9-7203-9C8F780B625C}"/>
                </a:ext>
              </a:extLst>
            </p:cNvPr>
            <p:cNvSpPr/>
            <p:nvPr/>
          </p:nvSpPr>
          <p:spPr>
            <a:xfrm>
              <a:off x="8458925" y="232271"/>
              <a:ext cx="320204" cy="356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B16495-3F0B-5237-CA49-4B81358D706D}"/>
                </a:ext>
              </a:extLst>
            </p:cNvPr>
            <p:cNvSpPr/>
            <p:nvPr/>
          </p:nvSpPr>
          <p:spPr>
            <a:xfrm>
              <a:off x="9181547" y="203605"/>
              <a:ext cx="320204" cy="356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descr="Watch these hamsters and mice have fun on a turntable">
            <a:extLst>
              <a:ext uri="{FF2B5EF4-FFF2-40B4-BE49-F238E27FC236}">
                <a16:creationId xmlns:a16="http://schemas.microsoft.com/office/drawing/2014/main" id="{30CB7B45-CA97-BDA5-8E9E-63249E613AF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98817" y="2947720"/>
            <a:ext cx="4527847" cy="20503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FC82312-ACA2-EE55-88C4-C6586A262017}"/>
              </a:ext>
            </a:extLst>
          </p:cNvPr>
          <p:cNvSpPr txBox="1"/>
          <p:nvPr/>
        </p:nvSpPr>
        <p:spPr>
          <a:xfrm>
            <a:off x="124159" y="0"/>
            <a:ext cx="4784651" cy="1938992"/>
          </a:xfrm>
          <a:prstGeom prst="rect">
            <a:avLst/>
          </a:prstGeom>
          <a:noFill/>
        </p:spPr>
        <p:txBody>
          <a:bodyPr wrap="square" rtlCol="0">
            <a:spAutoFit/>
          </a:bodyPr>
          <a:lstStyle/>
          <a:p>
            <a:r>
              <a:rPr lang="en-US" sz="4000" dirty="0"/>
              <a:t>Back to the brain: Hippocampal </a:t>
            </a:r>
            <a:br>
              <a:rPr lang="en-US" sz="4000" dirty="0"/>
            </a:br>
            <a:r>
              <a:rPr lang="en-US" sz="4000" dirty="0"/>
              <a:t>Theta Oscillations</a:t>
            </a:r>
          </a:p>
        </p:txBody>
      </p:sp>
    </p:spTree>
    <p:extLst>
      <p:ext uri="{BB962C8B-B14F-4D97-AF65-F5344CB8AC3E}">
        <p14:creationId xmlns:p14="http://schemas.microsoft.com/office/powerpoint/2010/main" val="182670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C4D0F5-934E-9CD4-6E86-55F692CCC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071" y="0"/>
            <a:ext cx="7347857" cy="6858000"/>
          </a:xfrm>
          <a:prstGeom prst="rect">
            <a:avLst/>
          </a:prstGeom>
        </p:spPr>
      </p:pic>
      <p:sp>
        <p:nvSpPr>
          <p:cNvPr id="5" name="TextBox 4">
            <a:extLst>
              <a:ext uri="{FF2B5EF4-FFF2-40B4-BE49-F238E27FC236}">
                <a16:creationId xmlns:a16="http://schemas.microsoft.com/office/drawing/2014/main" id="{733572E0-8A7D-550B-B14E-811551B751CD}"/>
              </a:ext>
            </a:extLst>
          </p:cNvPr>
          <p:cNvSpPr txBox="1"/>
          <p:nvPr/>
        </p:nvSpPr>
        <p:spPr>
          <a:xfrm>
            <a:off x="3246326" y="373434"/>
            <a:ext cx="1951560" cy="584775"/>
          </a:xfrm>
          <a:prstGeom prst="rect">
            <a:avLst/>
          </a:prstGeom>
          <a:noFill/>
        </p:spPr>
        <p:txBody>
          <a:bodyPr wrap="none" rtlCol="0">
            <a:spAutoFit/>
          </a:bodyPr>
          <a:lstStyle/>
          <a:p>
            <a:pPr algn="ctr"/>
            <a:r>
              <a:rPr lang="en-US" sz="3200" dirty="0"/>
              <a:t>me (again)</a:t>
            </a:r>
          </a:p>
        </p:txBody>
      </p:sp>
      <p:sp>
        <p:nvSpPr>
          <p:cNvPr id="6" name="TextBox 5">
            <a:extLst>
              <a:ext uri="{FF2B5EF4-FFF2-40B4-BE49-F238E27FC236}">
                <a16:creationId xmlns:a16="http://schemas.microsoft.com/office/drawing/2014/main" id="{6DDC9707-5287-A8B3-2ED0-50D919988EC8}"/>
              </a:ext>
            </a:extLst>
          </p:cNvPr>
          <p:cNvSpPr txBox="1"/>
          <p:nvPr/>
        </p:nvSpPr>
        <p:spPr>
          <a:xfrm>
            <a:off x="7431460" y="478086"/>
            <a:ext cx="1132874" cy="584775"/>
          </a:xfrm>
          <a:prstGeom prst="rect">
            <a:avLst/>
          </a:prstGeom>
          <a:noFill/>
        </p:spPr>
        <p:txBody>
          <a:bodyPr wrap="none" rtlCol="0">
            <a:spAutoFit/>
          </a:bodyPr>
          <a:lstStyle/>
          <a:p>
            <a:pPr algn="ctr"/>
            <a:r>
              <a:rPr lang="en-US" sz="3200" dirty="0"/>
              <a:t>Theta</a:t>
            </a:r>
          </a:p>
        </p:txBody>
      </p:sp>
    </p:spTree>
    <p:extLst>
      <p:ext uri="{BB962C8B-B14F-4D97-AF65-F5344CB8AC3E}">
        <p14:creationId xmlns:p14="http://schemas.microsoft.com/office/powerpoint/2010/main" val="542564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8" name="Group 2037">
            <a:extLst>
              <a:ext uri="{FF2B5EF4-FFF2-40B4-BE49-F238E27FC236}">
                <a16:creationId xmlns:a16="http://schemas.microsoft.com/office/drawing/2014/main" id="{75453101-E39B-F29C-AA9D-5E1DDFA3B8F2}"/>
              </a:ext>
            </a:extLst>
          </p:cNvPr>
          <p:cNvGrpSpPr/>
          <p:nvPr/>
        </p:nvGrpSpPr>
        <p:grpSpPr>
          <a:xfrm>
            <a:off x="1687873" y="3619667"/>
            <a:ext cx="9204152" cy="3121231"/>
            <a:chOff x="3022831" y="4325775"/>
            <a:chExt cx="6141318" cy="2082590"/>
          </a:xfrm>
        </p:grpSpPr>
        <p:grpSp>
          <p:nvGrpSpPr>
            <p:cNvPr id="5" name="Group 4">
              <a:extLst>
                <a:ext uri="{FF2B5EF4-FFF2-40B4-BE49-F238E27FC236}">
                  <a16:creationId xmlns:a16="http://schemas.microsoft.com/office/drawing/2014/main" id="{6A98223A-1091-B770-A478-3647713A7306}"/>
                </a:ext>
              </a:extLst>
            </p:cNvPr>
            <p:cNvGrpSpPr/>
            <p:nvPr/>
          </p:nvGrpSpPr>
          <p:grpSpPr>
            <a:xfrm>
              <a:off x="7525460" y="6015364"/>
              <a:ext cx="1571886" cy="80874"/>
              <a:chOff x="13779217" y="5804432"/>
              <a:chExt cx="2993328" cy="106748"/>
            </a:xfrm>
          </p:grpSpPr>
          <p:sp>
            <p:nvSpPr>
              <p:cNvPr id="2007" name="Rectangle 2006">
                <a:extLst>
                  <a:ext uri="{FF2B5EF4-FFF2-40B4-BE49-F238E27FC236}">
                    <a16:creationId xmlns:a16="http://schemas.microsoft.com/office/drawing/2014/main" id="{DFD53282-D0F8-BFD2-164F-C4E4C79E5906}"/>
                  </a:ext>
                </a:extLst>
              </p:cNvPr>
              <p:cNvSpPr/>
              <p:nvPr/>
            </p:nvSpPr>
            <p:spPr>
              <a:xfrm>
                <a:off x="14020637" y="5804623"/>
                <a:ext cx="473131" cy="106557"/>
              </a:xfrm>
              <a:prstGeom prst="rect">
                <a:avLst/>
              </a:prstGeom>
              <a:solidFill>
                <a:srgbClr val="F1B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8" name="Rectangle 2007">
                <a:extLst>
                  <a:ext uri="{FF2B5EF4-FFF2-40B4-BE49-F238E27FC236}">
                    <a16:creationId xmlns:a16="http://schemas.microsoft.com/office/drawing/2014/main" id="{15BAD336-E8DB-B85C-DD4C-A9C29FC359CA}"/>
                  </a:ext>
                </a:extLst>
              </p:cNvPr>
              <p:cNvSpPr/>
              <p:nvPr/>
            </p:nvSpPr>
            <p:spPr>
              <a:xfrm>
                <a:off x="14487848" y="5804622"/>
                <a:ext cx="408107" cy="1065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9" name="Rectangle 2008">
                <a:extLst>
                  <a:ext uri="{FF2B5EF4-FFF2-40B4-BE49-F238E27FC236}">
                    <a16:creationId xmlns:a16="http://schemas.microsoft.com/office/drawing/2014/main" id="{BDC8F754-36B8-043B-F71E-98F13069F144}"/>
                  </a:ext>
                </a:extLst>
              </p:cNvPr>
              <p:cNvSpPr/>
              <p:nvPr/>
            </p:nvSpPr>
            <p:spPr>
              <a:xfrm>
                <a:off x="14887724" y="5804623"/>
                <a:ext cx="209401" cy="106557"/>
              </a:xfrm>
              <a:prstGeom prst="rect">
                <a:avLst/>
              </a:prstGeom>
              <a:solidFill>
                <a:srgbClr val="D95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0" name="Rectangle 2009">
                <a:extLst>
                  <a:ext uri="{FF2B5EF4-FFF2-40B4-BE49-F238E27FC236}">
                    <a16:creationId xmlns:a16="http://schemas.microsoft.com/office/drawing/2014/main" id="{81EA9E9C-3EFB-853A-C2AB-92CCC648212B}"/>
                  </a:ext>
                </a:extLst>
              </p:cNvPr>
              <p:cNvSpPr/>
              <p:nvPr/>
            </p:nvSpPr>
            <p:spPr>
              <a:xfrm>
                <a:off x="15097124" y="5804622"/>
                <a:ext cx="862965" cy="106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1" name="Rectangle 2010">
                <a:extLst>
                  <a:ext uri="{FF2B5EF4-FFF2-40B4-BE49-F238E27FC236}">
                    <a16:creationId xmlns:a16="http://schemas.microsoft.com/office/drawing/2014/main" id="{075CD4EC-CAD7-89F1-539E-05A671872BA7}"/>
                  </a:ext>
                </a:extLst>
              </p:cNvPr>
              <p:cNvSpPr/>
              <p:nvPr/>
            </p:nvSpPr>
            <p:spPr>
              <a:xfrm>
                <a:off x="15954702" y="5804623"/>
                <a:ext cx="817843" cy="106557"/>
              </a:xfrm>
              <a:prstGeom prst="rect">
                <a:avLst/>
              </a:prstGeom>
              <a:solidFill>
                <a:srgbClr val="76A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2" name="Rectangle 2011">
                <a:extLst>
                  <a:ext uri="{FF2B5EF4-FFF2-40B4-BE49-F238E27FC236}">
                    <a16:creationId xmlns:a16="http://schemas.microsoft.com/office/drawing/2014/main" id="{7B1ACC87-6101-9931-A4E2-9BF5A4D60E5B}"/>
                  </a:ext>
                </a:extLst>
              </p:cNvPr>
              <p:cNvSpPr/>
              <p:nvPr/>
            </p:nvSpPr>
            <p:spPr>
              <a:xfrm>
                <a:off x="13779217" y="5804432"/>
                <a:ext cx="241420" cy="106557"/>
              </a:xfrm>
              <a:prstGeom prst="rect">
                <a:avLst/>
              </a:prstGeom>
              <a:solidFill>
                <a:srgbClr val="76A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Line 34">
              <a:extLst>
                <a:ext uri="{FF2B5EF4-FFF2-40B4-BE49-F238E27FC236}">
                  <a16:creationId xmlns:a16="http://schemas.microsoft.com/office/drawing/2014/main" id="{15BA6619-E8D8-CFD7-CB08-4A8AF5451CE8}"/>
                </a:ext>
              </a:extLst>
            </p:cNvPr>
            <p:cNvSpPr>
              <a:spLocks noChangeShapeType="1"/>
            </p:cNvSpPr>
            <p:nvPr/>
          </p:nvSpPr>
          <p:spPr bwMode="auto">
            <a:xfrm>
              <a:off x="7532593" y="6099555"/>
              <a:ext cx="1560699"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Line 35">
              <a:extLst>
                <a:ext uri="{FF2B5EF4-FFF2-40B4-BE49-F238E27FC236}">
                  <a16:creationId xmlns:a16="http://schemas.microsoft.com/office/drawing/2014/main" id="{790EE758-11E9-5C7F-84B0-69CE1B4B01F2}"/>
                </a:ext>
              </a:extLst>
            </p:cNvPr>
            <p:cNvSpPr>
              <a:spLocks noChangeShapeType="1"/>
            </p:cNvSpPr>
            <p:nvPr/>
          </p:nvSpPr>
          <p:spPr bwMode="auto">
            <a:xfrm>
              <a:off x="7725262" y="6099555"/>
              <a:ext cx="0" cy="20971"/>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Line 36">
              <a:extLst>
                <a:ext uri="{FF2B5EF4-FFF2-40B4-BE49-F238E27FC236}">
                  <a16:creationId xmlns:a16="http://schemas.microsoft.com/office/drawing/2014/main" id="{D546740C-4C27-C4B6-60C9-8002D4B2FCB0}"/>
                </a:ext>
              </a:extLst>
            </p:cNvPr>
            <p:cNvSpPr>
              <a:spLocks noChangeShapeType="1"/>
            </p:cNvSpPr>
            <p:nvPr/>
          </p:nvSpPr>
          <p:spPr bwMode="auto">
            <a:xfrm>
              <a:off x="7951204" y="6099555"/>
              <a:ext cx="0" cy="20971"/>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37">
              <a:extLst>
                <a:ext uri="{FF2B5EF4-FFF2-40B4-BE49-F238E27FC236}">
                  <a16:creationId xmlns:a16="http://schemas.microsoft.com/office/drawing/2014/main" id="{B9D6DD16-4684-88A2-48E8-9CDB24486E8D}"/>
                </a:ext>
              </a:extLst>
            </p:cNvPr>
            <p:cNvSpPr>
              <a:spLocks noChangeShapeType="1"/>
            </p:cNvSpPr>
            <p:nvPr/>
          </p:nvSpPr>
          <p:spPr bwMode="auto">
            <a:xfrm>
              <a:off x="8177146" y="6099555"/>
              <a:ext cx="0" cy="20971"/>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ine 38">
              <a:extLst>
                <a:ext uri="{FF2B5EF4-FFF2-40B4-BE49-F238E27FC236}">
                  <a16:creationId xmlns:a16="http://schemas.microsoft.com/office/drawing/2014/main" id="{80388F7F-9248-128C-FB8D-F11764C46B40}"/>
                </a:ext>
              </a:extLst>
            </p:cNvPr>
            <p:cNvSpPr>
              <a:spLocks noChangeShapeType="1"/>
            </p:cNvSpPr>
            <p:nvPr/>
          </p:nvSpPr>
          <p:spPr bwMode="auto">
            <a:xfrm>
              <a:off x="8403861" y="6099555"/>
              <a:ext cx="0" cy="20971"/>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39">
              <a:extLst>
                <a:ext uri="{FF2B5EF4-FFF2-40B4-BE49-F238E27FC236}">
                  <a16:creationId xmlns:a16="http://schemas.microsoft.com/office/drawing/2014/main" id="{FEB20FE3-1E14-1A3E-EBCD-0F9F4CCE08C5}"/>
                </a:ext>
              </a:extLst>
            </p:cNvPr>
            <p:cNvSpPr>
              <a:spLocks noChangeShapeType="1"/>
            </p:cNvSpPr>
            <p:nvPr/>
          </p:nvSpPr>
          <p:spPr bwMode="auto">
            <a:xfrm>
              <a:off x="8629803" y="6099555"/>
              <a:ext cx="0" cy="20971"/>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40">
              <a:extLst>
                <a:ext uri="{FF2B5EF4-FFF2-40B4-BE49-F238E27FC236}">
                  <a16:creationId xmlns:a16="http://schemas.microsoft.com/office/drawing/2014/main" id="{2E8D31AB-0331-0672-2E45-B38653441B98}"/>
                </a:ext>
              </a:extLst>
            </p:cNvPr>
            <p:cNvSpPr>
              <a:spLocks noChangeShapeType="1"/>
            </p:cNvSpPr>
            <p:nvPr/>
          </p:nvSpPr>
          <p:spPr bwMode="auto">
            <a:xfrm>
              <a:off x="8856518" y="6099555"/>
              <a:ext cx="0" cy="20971"/>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41">
              <a:extLst>
                <a:ext uri="{FF2B5EF4-FFF2-40B4-BE49-F238E27FC236}">
                  <a16:creationId xmlns:a16="http://schemas.microsoft.com/office/drawing/2014/main" id="{936E2C38-8E60-9435-CA3A-6D22146801DC}"/>
                </a:ext>
              </a:extLst>
            </p:cNvPr>
            <p:cNvSpPr>
              <a:spLocks noChangeShapeType="1"/>
            </p:cNvSpPr>
            <p:nvPr/>
          </p:nvSpPr>
          <p:spPr bwMode="auto">
            <a:xfrm>
              <a:off x="9082460" y="6099555"/>
              <a:ext cx="0" cy="20971"/>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42">
              <a:extLst>
                <a:ext uri="{FF2B5EF4-FFF2-40B4-BE49-F238E27FC236}">
                  <a16:creationId xmlns:a16="http://schemas.microsoft.com/office/drawing/2014/main" id="{65E4A1B1-1971-9589-AB99-22EC92AECFC9}"/>
                </a:ext>
              </a:extLst>
            </p:cNvPr>
            <p:cNvSpPr>
              <a:spLocks noChangeArrowheads="1"/>
            </p:cNvSpPr>
            <p:nvPr/>
          </p:nvSpPr>
          <p:spPr bwMode="auto">
            <a:xfrm>
              <a:off x="7660103" y="6109733"/>
              <a:ext cx="113375"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50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6" name="Rectangle 43">
              <a:extLst>
                <a:ext uri="{FF2B5EF4-FFF2-40B4-BE49-F238E27FC236}">
                  <a16:creationId xmlns:a16="http://schemas.microsoft.com/office/drawing/2014/main" id="{AE0184C8-D384-8C25-751B-25F8C2AD654D}"/>
                </a:ext>
              </a:extLst>
            </p:cNvPr>
            <p:cNvSpPr>
              <a:spLocks noChangeArrowheads="1"/>
            </p:cNvSpPr>
            <p:nvPr/>
          </p:nvSpPr>
          <p:spPr bwMode="auto">
            <a:xfrm>
              <a:off x="7864379" y="6109733"/>
              <a:ext cx="170063"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100</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 name="Rectangle 44">
              <a:extLst>
                <a:ext uri="{FF2B5EF4-FFF2-40B4-BE49-F238E27FC236}">
                  <a16:creationId xmlns:a16="http://schemas.microsoft.com/office/drawing/2014/main" id="{21F1E371-8490-9DC1-EFBA-0FD8074C9D5B}"/>
                </a:ext>
              </a:extLst>
            </p:cNvPr>
            <p:cNvSpPr>
              <a:spLocks noChangeArrowheads="1"/>
            </p:cNvSpPr>
            <p:nvPr/>
          </p:nvSpPr>
          <p:spPr bwMode="auto">
            <a:xfrm>
              <a:off x="8087226" y="6109733"/>
              <a:ext cx="170063"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150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 name="Rectangle 45">
              <a:extLst>
                <a:ext uri="{FF2B5EF4-FFF2-40B4-BE49-F238E27FC236}">
                  <a16:creationId xmlns:a16="http://schemas.microsoft.com/office/drawing/2014/main" id="{315E9CE9-5E2F-048B-DF93-EEE8521601D6}"/>
                </a:ext>
              </a:extLst>
            </p:cNvPr>
            <p:cNvSpPr>
              <a:spLocks noChangeArrowheads="1"/>
            </p:cNvSpPr>
            <p:nvPr/>
          </p:nvSpPr>
          <p:spPr bwMode="auto">
            <a:xfrm>
              <a:off x="8313942" y="6109733"/>
              <a:ext cx="170063"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200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Rectangle 46">
              <a:extLst>
                <a:ext uri="{FF2B5EF4-FFF2-40B4-BE49-F238E27FC236}">
                  <a16:creationId xmlns:a16="http://schemas.microsoft.com/office/drawing/2014/main" id="{008AF620-2AE3-49D7-C213-B716D7993707}"/>
                </a:ext>
              </a:extLst>
            </p:cNvPr>
            <p:cNvSpPr>
              <a:spLocks noChangeArrowheads="1"/>
            </p:cNvSpPr>
            <p:nvPr/>
          </p:nvSpPr>
          <p:spPr bwMode="auto">
            <a:xfrm>
              <a:off x="8540656" y="6109733"/>
              <a:ext cx="170063"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250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Rectangle 47">
              <a:extLst>
                <a:ext uri="{FF2B5EF4-FFF2-40B4-BE49-F238E27FC236}">
                  <a16:creationId xmlns:a16="http://schemas.microsoft.com/office/drawing/2014/main" id="{306CADEB-EB9B-1FEA-4F38-9725429B3AA4}"/>
                </a:ext>
              </a:extLst>
            </p:cNvPr>
            <p:cNvSpPr>
              <a:spLocks noChangeArrowheads="1"/>
            </p:cNvSpPr>
            <p:nvPr/>
          </p:nvSpPr>
          <p:spPr bwMode="auto">
            <a:xfrm>
              <a:off x="8767371" y="6109733"/>
              <a:ext cx="170063"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300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1" name="Rectangle 48">
              <a:extLst>
                <a:ext uri="{FF2B5EF4-FFF2-40B4-BE49-F238E27FC236}">
                  <a16:creationId xmlns:a16="http://schemas.microsoft.com/office/drawing/2014/main" id="{2884205D-BAC5-E31F-9DBF-ED22ED1F5944}"/>
                </a:ext>
              </a:extLst>
            </p:cNvPr>
            <p:cNvSpPr>
              <a:spLocks noChangeArrowheads="1"/>
            </p:cNvSpPr>
            <p:nvPr/>
          </p:nvSpPr>
          <p:spPr bwMode="auto">
            <a:xfrm>
              <a:off x="8994086" y="6109733"/>
              <a:ext cx="170063"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350</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Rectangle 49">
              <a:extLst>
                <a:ext uri="{FF2B5EF4-FFF2-40B4-BE49-F238E27FC236}">
                  <a16:creationId xmlns:a16="http://schemas.microsoft.com/office/drawing/2014/main" id="{3A646776-CC51-C34A-DA0D-8B58640D9EFE}"/>
                </a:ext>
              </a:extLst>
            </p:cNvPr>
            <p:cNvSpPr>
              <a:spLocks noChangeArrowheads="1"/>
            </p:cNvSpPr>
            <p:nvPr/>
          </p:nvSpPr>
          <p:spPr bwMode="auto">
            <a:xfrm>
              <a:off x="8072216" y="6285146"/>
              <a:ext cx="557250"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Phase (deg)</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Line 50">
              <a:extLst>
                <a:ext uri="{FF2B5EF4-FFF2-40B4-BE49-F238E27FC236}">
                  <a16:creationId xmlns:a16="http://schemas.microsoft.com/office/drawing/2014/main" id="{38159B5A-804A-E3A6-5F5B-1D0BD6A000C4}"/>
                </a:ext>
              </a:extLst>
            </p:cNvPr>
            <p:cNvSpPr>
              <a:spLocks noChangeShapeType="1"/>
            </p:cNvSpPr>
            <p:nvPr/>
          </p:nvSpPr>
          <p:spPr bwMode="auto">
            <a:xfrm flipV="1">
              <a:off x="7532593" y="4643139"/>
              <a:ext cx="0" cy="1456416"/>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51">
              <a:extLst>
                <a:ext uri="{FF2B5EF4-FFF2-40B4-BE49-F238E27FC236}">
                  <a16:creationId xmlns:a16="http://schemas.microsoft.com/office/drawing/2014/main" id="{368A1FCA-F88C-7627-590D-0E5C8322AAE1}"/>
                </a:ext>
              </a:extLst>
            </p:cNvPr>
            <p:cNvSpPr>
              <a:spLocks noChangeShapeType="1"/>
            </p:cNvSpPr>
            <p:nvPr/>
          </p:nvSpPr>
          <p:spPr bwMode="auto">
            <a:xfrm flipH="1">
              <a:off x="7517118" y="5972682"/>
              <a:ext cx="1547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52">
              <a:extLst>
                <a:ext uri="{FF2B5EF4-FFF2-40B4-BE49-F238E27FC236}">
                  <a16:creationId xmlns:a16="http://schemas.microsoft.com/office/drawing/2014/main" id="{4798308B-BF7E-CAA2-0F9B-3BD3A3295A76}"/>
                </a:ext>
              </a:extLst>
            </p:cNvPr>
            <p:cNvSpPr>
              <a:spLocks noChangeShapeType="1"/>
            </p:cNvSpPr>
            <p:nvPr/>
          </p:nvSpPr>
          <p:spPr bwMode="auto">
            <a:xfrm flipH="1">
              <a:off x="7517118" y="5728374"/>
              <a:ext cx="1547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53">
              <a:extLst>
                <a:ext uri="{FF2B5EF4-FFF2-40B4-BE49-F238E27FC236}">
                  <a16:creationId xmlns:a16="http://schemas.microsoft.com/office/drawing/2014/main" id="{59FBA85B-CA37-D2F8-B4D6-69EBF5BAF51C}"/>
                </a:ext>
              </a:extLst>
            </p:cNvPr>
            <p:cNvSpPr>
              <a:spLocks noChangeShapeType="1"/>
            </p:cNvSpPr>
            <p:nvPr/>
          </p:nvSpPr>
          <p:spPr bwMode="auto">
            <a:xfrm flipH="1">
              <a:off x="7517118" y="5484064"/>
              <a:ext cx="1547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54">
              <a:extLst>
                <a:ext uri="{FF2B5EF4-FFF2-40B4-BE49-F238E27FC236}">
                  <a16:creationId xmlns:a16="http://schemas.microsoft.com/office/drawing/2014/main" id="{70F1BD7F-54C2-A3D8-30EA-0648AB87C7E9}"/>
                </a:ext>
              </a:extLst>
            </p:cNvPr>
            <p:cNvSpPr>
              <a:spLocks noChangeShapeType="1"/>
            </p:cNvSpPr>
            <p:nvPr/>
          </p:nvSpPr>
          <p:spPr bwMode="auto">
            <a:xfrm flipH="1">
              <a:off x="7517118" y="5239756"/>
              <a:ext cx="1547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55">
              <a:extLst>
                <a:ext uri="{FF2B5EF4-FFF2-40B4-BE49-F238E27FC236}">
                  <a16:creationId xmlns:a16="http://schemas.microsoft.com/office/drawing/2014/main" id="{324632F8-87E7-B7C4-2CB0-D3E71F7D95AF}"/>
                </a:ext>
              </a:extLst>
            </p:cNvPr>
            <p:cNvSpPr>
              <a:spLocks noChangeShapeType="1"/>
            </p:cNvSpPr>
            <p:nvPr/>
          </p:nvSpPr>
          <p:spPr bwMode="auto">
            <a:xfrm flipH="1">
              <a:off x="7517118" y="4995446"/>
              <a:ext cx="1547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56">
              <a:extLst>
                <a:ext uri="{FF2B5EF4-FFF2-40B4-BE49-F238E27FC236}">
                  <a16:creationId xmlns:a16="http://schemas.microsoft.com/office/drawing/2014/main" id="{91D3ECF4-B6EB-D70E-815C-98F483A372FF}"/>
                </a:ext>
              </a:extLst>
            </p:cNvPr>
            <p:cNvSpPr>
              <a:spLocks noChangeShapeType="1"/>
            </p:cNvSpPr>
            <p:nvPr/>
          </p:nvSpPr>
          <p:spPr bwMode="auto">
            <a:xfrm flipH="1">
              <a:off x="7517118" y="4751138"/>
              <a:ext cx="1547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A8615013-0BBD-B589-3F26-73AC022F6052}"/>
                </a:ext>
              </a:extLst>
            </p:cNvPr>
            <p:cNvGrpSpPr/>
            <p:nvPr/>
          </p:nvGrpSpPr>
          <p:grpSpPr>
            <a:xfrm>
              <a:off x="7294552" y="4681001"/>
              <a:ext cx="176481" cy="1346857"/>
              <a:chOff x="10315728" y="5255165"/>
              <a:chExt cx="215824" cy="1647120"/>
            </a:xfrm>
          </p:grpSpPr>
          <p:sp>
            <p:nvSpPr>
              <p:cNvPr id="241" name="Rectangle 57">
                <a:extLst>
                  <a:ext uri="{FF2B5EF4-FFF2-40B4-BE49-F238E27FC236}">
                    <a16:creationId xmlns:a16="http://schemas.microsoft.com/office/drawing/2014/main" id="{708D39F7-04A0-34A7-6A46-5E31747BF3FD}"/>
                  </a:ext>
                </a:extLst>
              </p:cNvPr>
              <p:cNvSpPr>
                <a:spLocks noChangeArrowheads="1"/>
              </p:cNvSpPr>
              <p:nvPr/>
            </p:nvSpPr>
            <p:spPr bwMode="auto">
              <a:xfrm>
                <a:off x="10388591" y="6751601"/>
                <a:ext cx="111182" cy="15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-1</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2" name="Rectangle 58">
                <a:extLst>
                  <a:ext uri="{FF2B5EF4-FFF2-40B4-BE49-F238E27FC236}">
                    <a16:creationId xmlns:a16="http://schemas.microsoft.com/office/drawing/2014/main" id="{891DCD0F-36BA-7F81-B345-B5250D521A1C}"/>
                  </a:ext>
                </a:extLst>
              </p:cNvPr>
              <p:cNvSpPr>
                <a:spLocks noChangeArrowheads="1"/>
              </p:cNvSpPr>
              <p:nvPr/>
            </p:nvSpPr>
            <p:spPr bwMode="auto">
              <a:xfrm>
                <a:off x="10315728" y="6450262"/>
                <a:ext cx="215824"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-0.5</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3" name="Rectangle 59">
                <a:extLst>
                  <a:ext uri="{FF2B5EF4-FFF2-40B4-BE49-F238E27FC236}">
                    <a16:creationId xmlns:a16="http://schemas.microsoft.com/office/drawing/2014/main" id="{EAFEDE6E-6F61-8128-88EC-D835D1DD70CA}"/>
                  </a:ext>
                </a:extLst>
              </p:cNvPr>
              <p:cNvSpPr>
                <a:spLocks noChangeArrowheads="1"/>
              </p:cNvSpPr>
              <p:nvPr/>
            </p:nvSpPr>
            <p:spPr bwMode="auto">
              <a:xfrm>
                <a:off x="10420765" y="6154053"/>
                <a:ext cx="69326"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4" name="Rectangle 60">
                <a:extLst>
                  <a:ext uri="{FF2B5EF4-FFF2-40B4-BE49-F238E27FC236}">
                    <a16:creationId xmlns:a16="http://schemas.microsoft.com/office/drawing/2014/main" id="{32793DA2-32C7-ED70-D7B2-497CA69135ED}"/>
                  </a:ext>
                </a:extLst>
              </p:cNvPr>
              <p:cNvSpPr>
                <a:spLocks noChangeArrowheads="1"/>
              </p:cNvSpPr>
              <p:nvPr/>
            </p:nvSpPr>
            <p:spPr bwMode="auto">
              <a:xfrm>
                <a:off x="10343170" y="5852714"/>
                <a:ext cx="173967"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0.5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5" name="Rectangle 61">
                <a:extLst>
                  <a:ext uri="{FF2B5EF4-FFF2-40B4-BE49-F238E27FC236}">
                    <a16:creationId xmlns:a16="http://schemas.microsoft.com/office/drawing/2014/main" id="{B65EE5E6-F7FD-6198-280A-EB101AF641DA}"/>
                  </a:ext>
                </a:extLst>
              </p:cNvPr>
              <p:cNvSpPr>
                <a:spLocks noChangeArrowheads="1"/>
              </p:cNvSpPr>
              <p:nvPr/>
            </p:nvSpPr>
            <p:spPr bwMode="auto">
              <a:xfrm>
                <a:off x="10420765" y="5556504"/>
                <a:ext cx="69326"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6" name="Rectangle 62">
                <a:extLst>
                  <a:ext uri="{FF2B5EF4-FFF2-40B4-BE49-F238E27FC236}">
                    <a16:creationId xmlns:a16="http://schemas.microsoft.com/office/drawing/2014/main" id="{692E73C0-BD35-74BA-2BD4-6FC8D720D2DC}"/>
                  </a:ext>
                </a:extLst>
              </p:cNvPr>
              <p:cNvSpPr>
                <a:spLocks noChangeArrowheads="1"/>
              </p:cNvSpPr>
              <p:nvPr/>
            </p:nvSpPr>
            <p:spPr bwMode="auto">
              <a:xfrm>
                <a:off x="10343170" y="5255165"/>
                <a:ext cx="173967"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1.5</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31" name="Freeform 71">
              <a:extLst>
                <a:ext uri="{FF2B5EF4-FFF2-40B4-BE49-F238E27FC236}">
                  <a16:creationId xmlns:a16="http://schemas.microsoft.com/office/drawing/2014/main" id="{4DB4F1CF-66FB-1E3B-2C78-F6FA581D25CD}"/>
                </a:ext>
              </a:extLst>
            </p:cNvPr>
            <p:cNvSpPr>
              <a:spLocks/>
            </p:cNvSpPr>
            <p:nvPr/>
          </p:nvSpPr>
          <p:spPr bwMode="auto">
            <a:xfrm>
              <a:off x="7532593" y="4828729"/>
              <a:ext cx="1560699" cy="1096769"/>
            </a:xfrm>
            <a:custGeom>
              <a:avLst/>
              <a:gdLst>
                <a:gd name="T0" fmla="*/ 0 w 2017"/>
                <a:gd name="T1" fmla="*/ 915 h 1046"/>
                <a:gd name="T2" fmla="*/ 88 w 2017"/>
                <a:gd name="T3" fmla="*/ 640 h 1046"/>
                <a:gd name="T4" fmla="*/ 176 w 2017"/>
                <a:gd name="T5" fmla="*/ 709 h 1046"/>
                <a:gd name="T6" fmla="*/ 263 w 2017"/>
                <a:gd name="T7" fmla="*/ 850 h 1046"/>
                <a:gd name="T8" fmla="*/ 351 w 2017"/>
                <a:gd name="T9" fmla="*/ 867 h 1046"/>
                <a:gd name="T10" fmla="*/ 439 w 2017"/>
                <a:gd name="T11" fmla="*/ 837 h 1046"/>
                <a:gd name="T12" fmla="*/ 527 w 2017"/>
                <a:gd name="T13" fmla="*/ 1007 h 1046"/>
                <a:gd name="T14" fmla="*/ 614 w 2017"/>
                <a:gd name="T15" fmla="*/ 1046 h 1046"/>
                <a:gd name="T16" fmla="*/ 702 w 2017"/>
                <a:gd name="T17" fmla="*/ 821 h 1046"/>
                <a:gd name="T18" fmla="*/ 790 w 2017"/>
                <a:gd name="T19" fmla="*/ 725 h 1046"/>
                <a:gd name="T20" fmla="*/ 877 w 2017"/>
                <a:gd name="T21" fmla="*/ 588 h 1046"/>
                <a:gd name="T22" fmla="*/ 965 w 2017"/>
                <a:gd name="T23" fmla="*/ 522 h 1046"/>
                <a:gd name="T24" fmla="*/ 1053 w 2017"/>
                <a:gd name="T25" fmla="*/ 0 h 1046"/>
                <a:gd name="T26" fmla="*/ 1141 w 2017"/>
                <a:gd name="T27" fmla="*/ 241 h 1046"/>
                <a:gd name="T28" fmla="*/ 1228 w 2017"/>
                <a:gd name="T29" fmla="*/ 199 h 1046"/>
                <a:gd name="T30" fmla="*/ 1316 w 2017"/>
                <a:gd name="T31" fmla="*/ 363 h 1046"/>
                <a:gd name="T32" fmla="*/ 1404 w 2017"/>
                <a:gd name="T33" fmla="*/ 420 h 1046"/>
                <a:gd name="T34" fmla="*/ 1491 w 2017"/>
                <a:gd name="T35" fmla="*/ 580 h 1046"/>
                <a:gd name="T36" fmla="*/ 1579 w 2017"/>
                <a:gd name="T37" fmla="*/ 355 h 1046"/>
                <a:gd name="T38" fmla="*/ 1667 w 2017"/>
                <a:gd name="T39" fmla="*/ 377 h 1046"/>
                <a:gd name="T40" fmla="*/ 1754 w 2017"/>
                <a:gd name="T41" fmla="*/ 495 h 1046"/>
                <a:gd name="T42" fmla="*/ 1842 w 2017"/>
                <a:gd name="T43" fmla="*/ 813 h 1046"/>
                <a:gd name="T44" fmla="*/ 1930 w 2017"/>
                <a:gd name="T45" fmla="*/ 790 h 1046"/>
                <a:gd name="T46" fmla="*/ 2017 w 2017"/>
                <a:gd name="T47" fmla="*/ 84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7" h="1046">
                  <a:moveTo>
                    <a:pt x="0" y="915"/>
                  </a:moveTo>
                  <a:lnTo>
                    <a:pt x="88" y="640"/>
                  </a:lnTo>
                  <a:lnTo>
                    <a:pt x="176" y="709"/>
                  </a:lnTo>
                  <a:lnTo>
                    <a:pt x="263" y="850"/>
                  </a:lnTo>
                  <a:lnTo>
                    <a:pt x="351" y="867"/>
                  </a:lnTo>
                  <a:lnTo>
                    <a:pt x="439" y="837"/>
                  </a:lnTo>
                  <a:lnTo>
                    <a:pt x="527" y="1007"/>
                  </a:lnTo>
                  <a:lnTo>
                    <a:pt x="614" y="1046"/>
                  </a:lnTo>
                  <a:lnTo>
                    <a:pt x="702" y="821"/>
                  </a:lnTo>
                  <a:lnTo>
                    <a:pt x="790" y="725"/>
                  </a:lnTo>
                  <a:lnTo>
                    <a:pt x="877" y="588"/>
                  </a:lnTo>
                  <a:lnTo>
                    <a:pt x="965" y="522"/>
                  </a:lnTo>
                  <a:lnTo>
                    <a:pt x="1053" y="0"/>
                  </a:lnTo>
                  <a:lnTo>
                    <a:pt x="1141" y="241"/>
                  </a:lnTo>
                  <a:lnTo>
                    <a:pt x="1228" y="199"/>
                  </a:lnTo>
                  <a:lnTo>
                    <a:pt x="1316" y="363"/>
                  </a:lnTo>
                  <a:lnTo>
                    <a:pt x="1404" y="420"/>
                  </a:lnTo>
                  <a:lnTo>
                    <a:pt x="1491" y="580"/>
                  </a:lnTo>
                  <a:lnTo>
                    <a:pt x="1579" y="355"/>
                  </a:lnTo>
                  <a:lnTo>
                    <a:pt x="1667" y="377"/>
                  </a:lnTo>
                  <a:lnTo>
                    <a:pt x="1754" y="495"/>
                  </a:lnTo>
                  <a:lnTo>
                    <a:pt x="1842" y="813"/>
                  </a:lnTo>
                  <a:lnTo>
                    <a:pt x="1930" y="790"/>
                  </a:lnTo>
                  <a:lnTo>
                    <a:pt x="2017" y="840"/>
                  </a:lnTo>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72">
              <a:extLst>
                <a:ext uri="{FF2B5EF4-FFF2-40B4-BE49-F238E27FC236}">
                  <a16:creationId xmlns:a16="http://schemas.microsoft.com/office/drawing/2014/main" id="{B80736C2-7013-F743-A975-527B194C37E4}"/>
                </a:ext>
              </a:extLst>
            </p:cNvPr>
            <p:cNvSpPr>
              <a:spLocks/>
            </p:cNvSpPr>
            <p:nvPr/>
          </p:nvSpPr>
          <p:spPr bwMode="auto">
            <a:xfrm>
              <a:off x="7532593" y="4643139"/>
              <a:ext cx="1560699" cy="1146050"/>
            </a:xfrm>
            <a:custGeom>
              <a:avLst/>
              <a:gdLst>
                <a:gd name="T0" fmla="*/ 0 w 2017"/>
                <a:gd name="T1" fmla="*/ 870 h 1093"/>
                <a:gd name="T2" fmla="*/ 88 w 2017"/>
                <a:gd name="T3" fmla="*/ 615 h 1093"/>
                <a:gd name="T4" fmla="*/ 176 w 2017"/>
                <a:gd name="T5" fmla="*/ 683 h 1093"/>
                <a:gd name="T6" fmla="*/ 263 w 2017"/>
                <a:gd name="T7" fmla="*/ 901 h 1093"/>
                <a:gd name="T8" fmla="*/ 351 w 2017"/>
                <a:gd name="T9" fmla="*/ 951 h 1093"/>
                <a:gd name="T10" fmla="*/ 439 w 2017"/>
                <a:gd name="T11" fmla="*/ 857 h 1093"/>
                <a:gd name="T12" fmla="*/ 527 w 2017"/>
                <a:gd name="T13" fmla="*/ 1093 h 1093"/>
                <a:gd name="T14" fmla="*/ 614 w 2017"/>
                <a:gd name="T15" fmla="*/ 1057 h 1093"/>
                <a:gd name="T16" fmla="*/ 702 w 2017"/>
                <a:gd name="T17" fmla="*/ 840 h 1093"/>
                <a:gd name="T18" fmla="*/ 790 w 2017"/>
                <a:gd name="T19" fmla="*/ 719 h 1093"/>
                <a:gd name="T20" fmla="*/ 877 w 2017"/>
                <a:gd name="T21" fmla="*/ 589 h 1093"/>
                <a:gd name="T22" fmla="*/ 965 w 2017"/>
                <a:gd name="T23" fmla="*/ 570 h 1093"/>
                <a:gd name="T24" fmla="*/ 1053 w 2017"/>
                <a:gd name="T25" fmla="*/ 0 h 1093"/>
                <a:gd name="T26" fmla="*/ 1141 w 2017"/>
                <a:gd name="T27" fmla="*/ 334 h 1093"/>
                <a:gd name="T28" fmla="*/ 1228 w 2017"/>
                <a:gd name="T29" fmla="*/ 216 h 1093"/>
                <a:gd name="T30" fmla="*/ 1316 w 2017"/>
                <a:gd name="T31" fmla="*/ 363 h 1093"/>
                <a:gd name="T32" fmla="*/ 1404 w 2017"/>
                <a:gd name="T33" fmla="*/ 385 h 1093"/>
                <a:gd name="T34" fmla="*/ 1491 w 2017"/>
                <a:gd name="T35" fmla="*/ 582 h 1093"/>
                <a:gd name="T36" fmla="*/ 1579 w 2017"/>
                <a:gd name="T37" fmla="*/ 439 h 1093"/>
                <a:gd name="T38" fmla="*/ 1667 w 2017"/>
                <a:gd name="T39" fmla="*/ 362 h 1093"/>
                <a:gd name="T40" fmla="*/ 1754 w 2017"/>
                <a:gd name="T41" fmla="*/ 510 h 1093"/>
                <a:gd name="T42" fmla="*/ 1842 w 2017"/>
                <a:gd name="T43" fmla="*/ 863 h 1093"/>
                <a:gd name="T44" fmla="*/ 1930 w 2017"/>
                <a:gd name="T45" fmla="*/ 800 h 1093"/>
                <a:gd name="T46" fmla="*/ 2017 w 2017"/>
                <a:gd name="T47" fmla="*/ 806 h 1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7" h="1093">
                  <a:moveTo>
                    <a:pt x="0" y="870"/>
                  </a:moveTo>
                  <a:lnTo>
                    <a:pt x="88" y="615"/>
                  </a:lnTo>
                  <a:lnTo>
                    <a:pt x="176" y="683"/>
                  </a:lnTo>
                  <a:lnTo>
                    <a:pt x="263" y="901"/>
                  </a:lnTo>
                  <a:lnTo>
                    <a:pt x="351" y="951"/>
                  </a:lnTo>
                  <a:lnTo>
                    <a:pt x="439" y="857"/>
                  </a:lnTo>
                  <a:lnTo>
                    <a:pt x="527" y="1093"/>
                  </a:lnTo>
                  <a:lnTo>
                    <a:pt x="614" y="1057"/>
                  </a:lnTo>
                  <a:lnTo>
                    <a:pt x="702" y="840"/>
                  </a:lnTo>
                  <a:lnTo>
                    <a:pt x="790" y="719"/>
                  </a:lnTo>
                  <a:lnTo>
                    <a:pt x="877" y="589"/>
                  </a:lnTo>
                  <a:lnTo>
                    <a:pt x="965" y="570"/>
                  </a:lnTo>
                  <a:lnTo>
                    <a:pt x="1053" y="0"/>
                  </a:lnTo>
                  <a:lnTo>
                    <a:pt x="1141" y="334"/>
                  </a:lnTo>
                  <a:lnTo>
                    <a:pt x="1228" y="216"/>
                  </a:lnTo>
                  <a:lnTo>
                    <a:pt x="1316" y="363"/>
                  </a:lnTo>
                  <a:lnTo>
                    <a:pt x="1404" y="385"/>
                  </a:lnTo>
                  <a:lnTo>
                    <a:pt x="1491" y="582"/>
                  </a:lnTo>
                  <a:lnTo>
                    <a:pt x="1579" y="439"/>
                  </a:lnTo>
                  <a:lnTo>
                    <a:pt x="1667" y="362"/>
                  </a:lnTo>
                  <a:lnTo>
                    <a:pt x="1754" y="510"/>
                  </a:lnTo>
                  <a:lnTo>
                    <a:pt x="1842" y="863"/>
                  </a:lnTo>
                  <a:lnTo>
                    <a:pt x="1930" y="800"/>
                  </a:lnTo>
                  <a:lnTo>
                    <a:pt x="2017" y="806"/>
                  </a:lnTo>
                </a:path>
              </a:pathLst>
            </a:cu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73">
              <a:extLst>
                <a:ext uri="{FF2B5EF4-FFF2-40B4-BE49-F238E27FC236}">
                  <a16:creationId xmlns:a16="http://schemas.microsoft.com/office/drawing/2014/main" id="{8466974F-96FC-7653-0736-614A015C296E}"/>
                </a:ext>
              </a:extLst>
            </p:cNvPr>
            <p:cNvSpPr>
              <a:spLocks/>
            </p:cNvSpPr>
            <p:nvPr/>
          </p:nvSpPr>
          <p:spPr bwMode="auto">
            <a:xfrm>
              <a:off x="7532593" y="5015369"/>
              <a:ext cx="1560699" cy="1084186"/>
            </a:xfrm>
            <a:custGeom>
              <a:avLst/>
              <a:gdLst>
                <a:gd name="T0" fmla="*/ 0 w 2017"/>
                <a:gd name="T1" fmla="*/ 958 h 1034"/>
                <a:gd name="T2" fmla="*/ 88 w 2017"/>
                <a:gd name="T3" fmla="*/ 664 h 1034"/>
                <a:gd name="T4" fmla="*/ 176 w 2017"/>
                <a:gd name="T5" fmla="*/ 735 h 1034"/>
                <a:gd name="T6" fmla="*/ 263 w 2017"/>
                <a:gd name="T7" fmla="*/ 798 h 1034"/>
                <a:gd name="T8" fmla="*/ 351 w 2017"/>
                <a:gd name="T9" fmla="*/ 782 h 1034"/>
                <a:gd name="T10" fmla="*/ 439 w 2017"/>
                <a:gd name="T11" fmla="*/ 815 h 1034"/>
                <a:gd name="T12" fmla="*/ 527 w 2017"/>
                <a:gd name="T13" fmla="*/ 919 h 1034"/>
                <a:gd name="T14" fmla="*/ 614 w 2017"/>
                <a:gd name="T15" fmla="*/ 1034 h 1034"/>
                <a:gd name="T16" fmla="*/ 702 w 2017"/>
                <a:gd name="T17" fmla="*/ 800 h 1034"/>
                <a:gd name="T18" fmla="*/ 790 w 2017"/>
                <a:gd name="T19" fmla="*/ 729 h 1034"/>
                <a:gd name="T20" fmla="*/ 877 w 2017"/>
                <a:gd name="T21" fmla="*/ 587 h 1034"/>
                <a:gd name="T22" fmla="*/ 965 w 2017"/>
                <a:gd name="T23" fmla="*/ 474 h 1034"/>
                <a:gd name="T24" fmla="*/ 1053 w 2017"/>
                <a:gd name="T25" fmla="*/ 0 h 1034"/>
                <a:gd name="T26" fmla="*/ 1141 w 2017"/>
                <a:gd name="T27" fmla="*/ 148 h 1034"/>
                <a:gd name="T28" fmla="*/ 1228 w 2017"/>
                <a:gd name="T29" fmla="*/ 180 h 1034"/>
                <a:gd name="T30" fmla="*/ 1316 w 2017"/>
                <a:gd name="T31" fmla="*/ 363 h 1034"/>
                <a:gd name="T32" fmla="*/ 1404 w 2017"/>
                <a:gd name="T33" fmla="*/ 454 h 1034"/>
                <a:gd name="T34" fmla="*/ 1491 w 2017"/>
                <a:gd name="T35" fmla="*/ 577 h 1034"/>
                <a:gd name="T36" fmla="*/ 1579 w 2017"/>
                <a:gd name="T37" fmla="*/ 271 h 1034"/>
                <a:gd name="T38" fmla="*/ 1667 w 2017"/>
                <a:gd name="T39" fmla="*/ 392 h 1034"/>
                <a:gd name="T40" fmla="*/ 1754 w 2017"/>
                <a:gd name="T41" fmla="*/ 479 h 1034"/>
                <a:gd name="T42" fmla="*/ 1842 w 2017"/>
                <a:gd name="T43" fmla="*/ 762 h 1034"/>
                <a:gd name="T44" fmla="*/ 1930 w 2017"/>
                <a:gd name="T45" fmla="*/ 779 h 1034"/>
                <a:gd name="T46" fmla="*/ 2017 w 2017"/>
                <a:gd name="T47" fmla="*/ 8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7" h="1034">
                  <a:moveTo>
                    <a:pt x="0" y="958"/>
                  </a:moveTo>
                  <a:lnTo>
                    <a:pt x="88" y="664"/>
                  </a:lnTo>
                  <a:lnTo>
                    <a:pt x="176" y="735"/>
                  </a:lnTo>
                  <a:lnTo>
                    <a:pt x="263" y="798"/>
                  </a:lnTo>
                  <a:lnTo>
                    <a:pt x="351" y="782"/>
                  </a:lnTo>
                  <a:lnTo>
                    <a:pt x="439" y="815"/>
                  </a:lnTo>
                  <a:lnTo>
                    <a:pt x="527" y="919"/>
                  </a:lnTo>
                  <a:lnTo>
                    <a:pt x="614" y="1034"/>
                  </a:lnTo>
                  <a:lnTo>
                    <a:pt x="702" y="800"/>
                  </a:lnTo>
                  <a:lnTo>
                    <a:pt x="790" y="729"/>
                  </a:lnTo>
                  <a:lnTo>
                    <a:pt x="877" y="587"/>
                  </a:lnTo>
                  <a:lnTo>
                    <a:pt x="965" y="474"/>
                  </a:lnTo>
                  <a:lnTo>
                    <a:pt x="1053" y="0"/>
                  </a:lnTo>
                  <a:lnTo>
                    <a:pt x="1141" y="148"/>
                  </a:lnTo>
                  <a:lnTo>
                    <a:pt x="1228" y="180"/>
                  </a:lnTo>
                  <a:lnTo>
                    <a:pt x="1316" y="363"/>
                  </a:lnTo>
                  <a:lnTo>
                    <a:pt x="1404" y="454"/>
                  </a:lnTo>
                  <a:lnTo>
                    <a:pt x="1491" y="577"/>
                  </a:lnTo>
                  <a:lnTo>
                    <a:pt x="1579" y="271"/>
                  </a:lnTo>
                  <a:lnTo>
                    <a:pt x="1667" y="392"/>
                  </a:lnTo>
                  <a:lnTo>
                    <a:pt x="1754" y="479"/>
                  </a:lnTo>
                  <a:lnTo>
                    <a:pt x="1842" y="762"/>
                  </a:lnTo>
                  <a:lnTo>
                    <a:pt x="1930" y="779"/>
                  </a:lnTo>
                  <a:lnTo>
                    <a:pt x="2017" y="873"/>
                  </a:lnTo>
                </a:path>
              </a:pathLst>
            </a:cu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74">
              <a:extLst>
                <a:ext uri="{FF2B5EF4-FFF2-40B4-BE49-F238E27FC236}">
                  <a16:creationId xmlns:a16="http://schemas.microsoft.com/office/drawing/2014/main" id="{AB533194-8E69-C338-8C80-0EE5A143FC7C}"/>
                </a:ext>
              </a:extLst>
            </p:cNvPr>
            <p:cNvSpPr>
              <a:spLocks noChangeArrowheads="1"/>
            </p:cNvSpPr>
            <p:nvPr/>
          </p:nvSpPr>
          <p:spPr bwMode="auto">
            <a:xfrm>
              <a:off x="7532593" y="5474628"/>
              <a:ext cx="1557604" cy="19923"/>
            </a:xfrm>
            <a:prstGeom prst="rect">
              <a:avLst/>
            </a:prstGeom>
            <a:solidFill>
              <a:srgbClr val="66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75">
              <a:extLst>
                <a:ext uri="{FF2B5EF4-FFF2-40B4-BE49-F238E27FC236}">
                  <a16:creationId xmlns:a16="http://schemas.microsoft.com/office/drawing/2014/main" id="{818405F3-E21A-B863-B433-F2EC20ED4C20}"/>
                </a:ext>
              </a:extLst>
            </p:cNvPr>
            <p:cNvSpPr>
              <a:spLocks noEditPoints="1"/>
            </p:cNvSpPr>
            <p:nvPr/>
          </p:nvSpPr>
          <p:spPr bwMode="auto">
            <a:xfrm>
              <a:off x="7532593" y="5478822"/>
              <a:ext cx="1553736" cy="10485"/>
            </a:xfrm>
            <a:custGeom>
              <a:avLst/>
              <a:gdLst>
                <a:gd name="T0" fmla="*/ 38 w 2008"/>
                <a:gd name="T1" fmla="*/ 0 h 10"/>
                <a:gd name="T2" fmla="*/ 86 w 2008"/>
                <a:gd name="T3" fmla="*/ 0 h 10"/>
                <a:gd name="T4" fmla="*/ 125 w 2008"/>
                <a:gd name="T5" fmla="*/ 10 h 10"/>
                <a:gd name="T6" fmla="*/ 154 w 2008"/>
                <a:gd name="T7" fmla="*/ 10 h 10"/>
                <a:gd name="T8" fmla="*/ 173 w 2008"/>
                <a:gd name="T9" fmla="*/ 10 h 10"/>
                <a:gd name="T10" fmla="*/ 211 w 2008"/>
                <a:gd name="T11" fmla="*/ 0 h 10"/>
                <a:gd name="T12" fmla="*/ 259 w 2008"/>
                <a:gd name="T13" fmla="*/ 0 h 10"/>
                <a:gd name="T14" fmla="*/ 298 w 2008"/>
                <a:gd name="T15" fmla="*/ 10 h 10"/>
                <a:gd name="T16" fmla="*/ 327 w 2008"/>
                <a:gd name="T17" fmla="*/ 10 h 10"/>
                <a:gd name="T18" fmla="*/ 346 w 2008"/>
                <a:gd name="T19" fmla="*/ 10 h 10"/>
                <a:gd name="T20" fmla="*/ 384 w 2008"/>
                <a:gd name="T21" fmla="*/ 0 h 10"/>
                <a:gd name="T22" fmla="*/ 432 w 2008"/>
                <a:gd name="T23" fmla="*/ 0 h 10"/>
                <a:gd name="T24" fmla="*/ 471 w 2008"/>
                <a:gd name="T25" fmla="*/ 10 h 10"/>
                <a:gd name="T26" fmla="*/ 500 w 2008"/>
                <a:gd name="T27" fmla="*/ 10 h 10"/>
                <a:gd name="T28" fmla="*/ 519 w 2008"/>
                <a:gd name="T29" fmla="*/ 10 h 10"/>
                <a:gd name="T30" fmla="*/ 557 w 2008"/>
                <a:gd name="T31" fmla="*/ 0 h 10"/>
                <a:gd name="T32" fmla="*/ 605 w 2008"/>
                <a:gd name="T33" fmla="*/ 0 h 10"/>
                <a:gd name="T34" fmla="*/ 644 w 2008"/>
                <a:gd name="T35" fmla="*/ 10 h 10"/>
                <a:gd name="T36" fmla="*/ 672 w 2008"/>
                <a:gd name="T37" fmla="*/ 10 h 10"/>
                <a:gd name="T38" fmla="*/ 692 w 2008"/>
                <a:gd name="T39" fmla="*/ 10 h 10"/>
                <a:gd name="T40" fmla="*/ 730 w 2008"/>
                <a:gd name="T41" fmla="*/ 0 h 10"/>
                <a:gd name="T42" fmla="*/ 778 w 2008"/>
                <a:gd name="T43" fmla="*/ 0 h 10"/>
                <a:gd name="T44" fmla="*/ 817 w 2008"/>
                <a:gd name="T45" fmla="*/ 10 h 10"/>
                <a:gd name="T46" fmla="*/ 845 w 2008"/>
                <a:gd name="T47" fmla="*/ 10 h 10"/>
                <a:gd name="T48" fmla="*/ 865 w 2008"/>
                <a:gd name="T49" fmla="*/ 10 h 10"/>
                <a:gd name="T50" fmla="*/ 903 w 2008"/>
                <a:gd name="T51" fmla="*/ 0 h 10"/>
                <a:gd name="T52" fmla="*/ 951 w 2008"/>
                <a:gd name="T53" fmla="*/ 0 h 10"/>
                <a:gd name="T54" fmla="*/ 990 w 2008"/>
                <a:gd name="T55" fmla="*/ 10 h 10"/>
                <a:gd name="T56" fmla="*/ 1018 w 2008"/>
                <a:gd name="T57" fmla="*/ 10 h 10"/>
                <a:gd name="T58" fmla="*/ 1038 w 2008"/>
                <a:gd name="T59" fmla="*/ 10 h 10"/>
                <a:gd name="T60" fmla="*/ 1076 w 2008"/>
                <a:gd name="T61" fmla="*/ 0 h 10"/>
                <a:gd name="T62" fmla="*/ 1124 w 2008"/>
                <a:gd name="T63" fmla="*/ 0 h 10"/>
                <a:gd name="T64" fmla="*/ 1162 w 2008"/>
                <a:gd name="T65" fmla="*/ 10 h 10"/>
                <a:gd name="T66" fmla="*/ 1191 w 2008"/>
                <a:gd name="T67" fmla="*/ 10 h 10"/>
                <a:gd name="T68" fmla="*/ 1210 w 2008"/>
                <a:gd name="T69" fmla="*/ 10 h 10"/>
                <a:gd name="T70" fmla="*/ 1249 w 2008"/>
                <a:gd name="T71" fmla="*/ 0 h 10"/>
                <a:gd name="T72" fmla="*/ 1297 w 2008"/>
                <a:gd name="T73" fmla="*/ 0 h 10"/>
                <a:gd name="T74" fmla="*/ 1335 w 2008"/>
                <a:gd name="T75" fmla="*/ 10 h 10"/>
                <a:gd name="T76" fmla="*/ 1364 w 2008"/>
                <a:gd name="T77" fmla="*/ 10 h 10"/>
                <a:gd name="T78" fmla="*/ 1383 w 2008"/>
                <a:gd name="T79" fmla="*/ 10 h 10"/>
                <a:gd name="T80" fmla="*/ 1422 w 2008"/>
                <a:gd name="T81" fmla="*/ 0 h 10"/>
                <a:gd name="T82" fmla="*/ 1470 w 2008"/>
                <a:gd name="T83" fmla="*/ 0 h 10"/>
                <a:gd name="T84" fmla="*/ 1508 w 2008"/>
                <a:gd name="T85" fmla="*/ 10 h 10"/>
                <a:gd name="T86" fmla="*/ 1537 w 2008"/>
                <a:gd name="T87" fmla="*/ 10 h 10"/>
                <a:gd name="T88" fmla="*/ 1556 w 2008"/>
                <a:gd name="T89" fmla="*/ 10 h 10"/>
                <a:gd name="T90" fmla="*/ 1595 w 2008"/>
                <a:gd name="T91" fmla="*/ 0 h 10"/>
                <a:gd name="T92" fmla="*/ 1643 w 2008"/>
                <a:gd name="T93" fmla="*/ 0 h 10"/>
                <a:gd name="T94" fmla="*/ 1681 w 2008"/>
                <a:gd name="T95" fmla="*/ 10 h 10"/>
                <a:gd name="T96" fmla="*/ 1710 w 2008"/>
                <a:gd name="T97" fmla="*/ 10 h 10"/>
                <a:gd name="T98" fmla="*/ 1729 w 2008"/>
                <a:gd name="T99" fmla="*/ 10 h 10"/>
                <a:gd name="T100" fmla="*/ 1768 w 2008"/>
                <a:gd name="T101" fmla="*/ 0 h 10"/>
                <a:gd name="T102" fmla="*/ 1816 w 2008"/>
                <a:gd name="T103" fmla="*/ 0 h 10"/>
                <a:gd name="T104" fmla="*/ 1854 w 2008"/>
                <a:gd name="T105" fmla="*/ 10 h 10"/>
                <a:gd name="T106" fmla="*/ 1883 w 2008"/>
                <a:gd name="T107" fmla="*/ 10 h 10"/>
                <a:gd name="T108" fmla="*/ 1902 w 2008"/>
                <a:gd name="T109" fmla="*/ 10 h 10"/>
                <a:gd name="T110" fmla="*/ 1941 w 2008"/>
                <a:gd name="T111" fmla="*/ 0 h 10"/>
                <a:gd name="T112" fmla="*/ 1989 w 2008"/>
                <a:gd name="T113" fmla="*/ 0 h 10"/>
                <a:gd name="T114" fmla="*/ 10 w 2008"/>
                <a:gd name="T11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8" h="10">
                  <a:moveTo>
                    <a:pt x="19" y="10"/>
                  </a:moveTo>
                  <a:lnTo>
                    <a:pt x="29" y="10"/>
                  </a:lnTo>
                  <a:lnTo>
                    <a:pt x="29" y="0"/>
                  </a:lnTo>
                  <a:lnTo>
                    <a:pt x="19" y="0"/>
                  </a:lnTo>
                  <a:lnTo>
                    <a:pt x="19" y="10"/>
                  </a:lnTo>
                  <a:close/>
                  <a:moveTo>
                    <a:pt x="38" y="10"/>
                  </a:moveTo>
                  <a:lnTo>
                    <a:pt x="48" y="10"/>
                  </a:lnTo>
                  <a:lnTo>
                    <a:pt x="48" y="0"/>
                  </a:lnTo>
                  <a:lnTo>
                    <a:pt x="38" y="0"/>
                  </a:lnTo>
                  <a:lnTo>
                    <a:pt x="38" y="10"/>
                  </a:lnTo>
                  <a:close/>
                  <a:moveTo>
                    <a:pt x="58" y="10"/>
                  </a:moveTo>
                  <a:lnTo>
                    <a:pt x="67" y="10"/>
                  </a:lnTo>
                  <a:lnTo>
                    <a:pt x="67" y="0"/>
                  </a:lnTo>
                  <a:lnTo>
                    <a:pt x="58" y="0"/>
                  </a:lnTo>
                  <a:lnTo>
                    <a:pt x="58" y="10"/>
                  </a:lnTo>
                  <a:close/>
                  <a:moveTo>
                    <a:pt x="77" y="10"/>
                  </a:moveTo>
                  <a:lnTo>
                    <a:pt x="86" y="10"/>
                  </a:lnTo>
                  <a:lnTo>
                    <a:pt x="86" y="0"/>
                  </a:lnTo>
                  <a:lnTo>
                    <a:pt x="77" y="0"/>
                  </a:lnTo>
                  <a:lnTo>
                    <a:pt x="77" y="10"/>
                  </a:lnTo>
                  <a:close/>
                  <a:moveTo>
                    <a:pt x="96" y="10"/>
                  </a:moveTo>
                  <a:lnTo>
                    <a:pt x="106" y="10"/>
                  </a:lnTo>
                  <a:lnTo>
                    <a:pt x="106" y="0"/>
                  </a:lnTo>
                  <a:lnTo>
                    <a:pt x="96" y="0"/>
                  </a:lnTo>
                  <a:lnTo>
                    <a:pt x="96" y="10"/>
                  </a:lnTo>
                  <a:close/>
                  <a:moveTo>
                    <a:pt x="115" y="10"/>
                  </a:moveTo>
                  <a:lnTo>
                    <a:pt x="125" y="10"/>
                  </a:lnTo>
                  <a:lnTo>
                    <a:pt x="125" y="0"/>
                  </a:lnTo>
                  <a:lnTo>
                    <a:pt x="115" y="0"/>
                  </a:lnTo>
                  <a:lnTo>
                    <a:pt x="115" y="10"/>
                  </a:lnTo>
                  <a:close/>
                  <a:moveTo>
                    <a:pt x="135" y="10"/>
                  </a:moveTo>
                  <a:lnTo>
                    <a:pt x="144" y="10"/>
                  </a:lnTo>
                  <a:lnTo>
                    <a:pt x="144" y="0"/>
                  </a:lnTo>
                  <a:lnTo>
                    <a:pt x="135" y="0"/>
                  </a:lnTo>
                  <a:lnTo>
                    <a:pt x="135" y="10"/>
                  </a:lnTo>
                  <a:close/>
                  <a:moveTo>
                    <a:pt x="154" y="10"/>
                  </a:moveTo>
                  <a:lnTo>
                    <a:pt x="163" y="10"/>
                  </a:lnTo>
                  <a:lnTo>
                    <a:pt x="163" y="0"/>
                  </a:lnTo>
                  <a:lnTo>
                    <a:pt x="154" y="0"/>
                  </a:lnTo>
                  <a:lnTo>
                    <a:pt x="154" y="10"/>
                  </a:lnTo>
                  <a:close/>
                  <a:moveTo>
                    <a:pt x="173" y="10"/>
                  </a:moveTo>
                  <a:lnTo>
                    <a:pt x="183" y="10"/>
                  </a:lnTo>
                  <a:lnTo>
                    <a:pt x="183" y="0"/>
                  </a:lnTo>
                  <a:lnTo>
                    <a:pt x="173" y="0"/>
                  </a:lnTo>
                  <a:lnTo>
                    <a:pt x="173" y="10"/>
                  </a:lnTo>
                  <a:close/>
                  <a:moveTo>
                    <a:pt x="192" y="10"/>
                  </a:moveTo>
                  <a:lnTo>
                    <a:pt x="202" y="10"/>
                  </a:lnTo>
                  <a:lnTo>
                    <a:pt x="202" y="0"/>
                  </a:lnTo>
                  <a:lnTo>
                    <a:pt x="192" y="0"/>
                  </a:lnTo>
                  <a:lnTo>
                    <a:pt x="192" y="10"/>
                  </a:lnTo>
                  <a:close/>
                  <a:moveTo>
                    <a:pt x="211" y="10"/>
                  </a:moveTo>
                  <a:lnTo>
                    <a:pt x="221" y="10"/>
                  </a:lnTo>
                  <a:lnTo>
                    <a:pt x="221" y="0"/>
                  </a:lnTo>
                  <a:lnTo>
                    <a:pt x="211" y="0"/>
                  </a:lnTo>
                  <a:lnTo>
                    <a:pt x="211" y="10"/>
                  </a:lnTo>
                  <a:close/>
                  <a:moveTo>
                    <a:pt x="231" y="10"/>
                  </a:moveTo>
                  <a:lnTo>
                    <a:pt x="240" y="10"/>
                  </a:lnTo>
                  <a:lnTo>
                    <a:pt x="240" y="0"/>
                  </a:lnTo>
                  <a:lnTo>
                    <a:pt x="231" y="0"/>
                  </a:lnTo>
                  <a:lnTo>
                    <a:pt x="231" y="10"/>
                  </a:lnTo>
                  <a:close/>
                  <a:moveTo>
                    <a:pt x="250" y="10"/>
                  </a:moveTo>
                  <a:lnTo>
                    <a:pt x="259" y="10"/>
                  </a:lnTo>
                  <a:lnTo>
                    <a:pt x="259" y="0"/>
                  </a:lnTo>
                  <a:lnTo>
                    <a:pt x="250" y="0"/>
                  </a:lnTo>
                  <a:lnTo>
                    <a:pt x="250" y="10"/>
                  </a:lnTo>
                  <a:close/>
                  <a:moveTo>
                    <a:pt x="269" y="10"/>
                  </a:moveTo>
                  <a:lnTo>
                    <a:pt x="279" y="10"/>
                  </a:lnTo>
                  <a:lnTo>
                    <a:pt x="279" y="0"/>
                  </a:lnTo>
                  <a:lnTo>
                    <a:pt x="269" y="0"/>
                  </a:lnTo>
                  <a:lnTo>
                    <a:pt x="269" y="10"/>
                  </a:lnTo>
                  <a:close/>
                  <a:moveTo>
                    <a:pt x="288" y="10"/>
                  </a:moveTo>
                  <a:lnTo>
                    <a:pt x="298" y="10"/>
                  </a:lnTo>
                  <a:lnTo>
                    <a:pt x="298" y="0"/>
                  </a:lnTo>
                  <a:lnTo>
                    <a:pt x="288" y="0"/>
                  </a:lnTo>
                  <a:lnTo>
                    <a:pt x="288" y="10"/>
                  </a:lnTo>
                  <a:close/>
                  <a:moveTo>
                    <a:pt x="307" y="10"/>
                  </a:moveTo>
                  <a:lnTo>
                    <a:pt x="317" y="10"/>
                  </a:lnTo>
                  <a:lnTo>
                    <a:pt x="317" y="0"/>
                  </a:lnTo>
                  <a:lnTo>
                    <a:pt x="307" y="0"/>
                  </a:lnTo>
                  <a:lnTo>
                    <a:pt x="307" y="10"/>
                  </a:lnTo>
                  <a:close/>
                  <a:moveTo>
                    <a:pt x="327" y="10"/>
                  </a:moveTo>
                  <a:lnTo>
                    <a:pt x="336" y="10"/>
                  </a:lnTo>
                  <a:lnTo>
                    <a:pt x="336" y="0"/>
                  </a:lnTo>
                  <a:lnTo>
                    <a:pt x="327" y="0"/>
                  </a:lnTo>
                  <a:lnTo>
                    <a:pt x="327" y="10"/>
                  </a:lnTo>
                  <a:close/>
                  <a:moveTo>
                    <a:pt x="346" y="10"/>
                  </a:moveTo>
                  <a:lnTo>
                    <a:pt x="355" y="10"/>
                  </a:lnTo>
                  <a:lnTo>
                    <a:pt x="355" y="0"/>
                  </a:lnTo>
                  <a:lnTo>
                    <a:pt x="346" y="0"/>
                  </a:lnTo>
                  <a:lnTo>
                    <a:pt x="346" y="10"/>
                  </a:lnTo>
                  <a:close/>
                  <a:moveTo>
                    <a:pt x="365" y="10"/>
                  </a:moveTo>
                  <a:lnTo>
                    <a:pt x="375" y="10"/>
                  </a:lnTo>
                  <a:lnTo>
                    <a:pt x="375" y="0"/>
                  </a:lnTo>
                  <a:lnTo>
                    <a:pt x="365" y="0"/>
                  </a:lnTo>
                  <a:lnTo>
                    <a:pt x="365" y="10"/>
                  </a:lnTo>
                  <a:close/>
                  <a:moveTo>
                    <a:pt x="384" y="10"/>
                  </a:moveTo>
                  <a:lnTo>
                    <a:pt x="394" y="10"/>
                  </a:lnTo>
                  <a:lnTo>
                    <a:pt x="394" y="0"/>
                  </a:lnTo>
                  <a:lnTo>
                    <a:pt x="384" y="0"/>
                  </a:lnTo>
                  <a:lnTo>
                    <a:pt x="384" y="10"/>
                  </a:lnTo>
                  <a:close/>
                  <a:moveTo>
                    <a:pt x="403" y="10"/>
                  </a:moveTo>
                  <a:lnTo>
                    <a:pt x="413" y="10"/>
                  </a:lnTo>
                  <a:lnTo>
                    <a:pt x="413" y="0"/>
                  </a:lnTo>
                  <a:lnTo>
                    <a:pt x="403" y="0"/>
                  </a:lnTo>
                  <a:lnTo>
                    <a:pt x="403" y="10"/>
                  </a:lnTo>
                  <a:close/>
                  <a:moveTo>
                    <a:pt x="423" y="10"/>
                  </a:moveTo>
                  <a:lnTo>
                    <a:pt x="432" y="10"/>
                  </a:lnTo>
                  <a:lnTo>
                    <a:pt x="432" y="0"/>
                  </a:lnTo>
                  <a:lnTo>
                    <a:pt x="423" y="0"/>
                  </a:lnTo>
                  <a:lnTo>
                    <a:pt x="423" y="10"/>
                  </a:lnTo>
                  <a:close/>
                  <a:moveTo>
                    <a:pt x="442" y="10"/>
                  </a:moveTo>
                  <a:lnTo>
                    <a:pt x="452" y="10"/>
                  </a:lnTo>
                  <a:lnTo>
                    <a:pt x="452" y="0"/>
                  </a:lnTo>
                  <a:lnTo>
                    <a:pt x="442" y="0"/>
                  </a:lnTo>
                  <a:lnTo>
                    <a:pt x="442" y="10"/>
                  </a:lnTo>
                  <a:close/>
                  <a:moveTo>
                    <a:pt x="461" y="10"/>
                  </a:moveTo>
                  <a:lnTo>
                    <a:pt x="471" y="10"/>
                  </a:lnTo>
                  <a:lnTo>
                    <a:pt x="471" y="0"/>
                  </a:lnTo>
                  <a:lnTo>
                    <a:pt x="461" y="0"/>
                  </a:lnTo>
                  <a:lnTo>
                    <a:pt x="461" y="10"/>
                  </a:lnTo>
                  <a:close/>
                  <a:moveTo>
                    <a:pt x="480" y="10"/>
                  </a:moveTo>
                  <a:lnTo>
                    <a:pt x="490" y="10"/>
                  </a:lnTo>
                  <a:lnTo>
                    <a:pt x="490" y="0"/>
                  </a:lnTo>
                  <a:lnTo>
                    <a:pt x="480" y="0"/>
                  </a:lnTo>
                  <a:lnTo>
                    <a:pt x="480" y="10"/>
                  </a:lnTo>
                  <a:close/>
                  <a:moveTo>
                    <a:pt x="500" y="10"/>
                  </a:moveTo>
                  <a:lnTo>
                    <a:pt x="509" y="10"/>
                  </a:lnTo>
                  <a:lnTo>
                    <a:pt x="509" y="0"/>
                  </a:lnTo>
                  <a:lnTo>
                    <a:pt x="500" y="0"/>
                  </a:lnTo>
                  <a:lnTo>
                    <a:pt x="500" y="10"/>
                  </a:lnTo>
                  <a:close/>
                  <a:moveTo>
                    <a:pt x="519" y="10"/>
                  </a:moveTo>
                  <a:lnTo>
                    <a:pt x="528" y="10"/>
                  </a:lnTo>
                  <a:lnTo>
                    <a:pt x="528" y="0"/>
                  </a:lnTo>
                  <a:lnTo>
                    <a:pt x="519" y="0"/>
                  </a:lnTo>
                  <a:lnTo>
                    <a:pt x="519" y="10"/>
                  </a:lnTo>
                  <a:close/>
                  <a:moveTo>
                    <a:pt x="538" y="10"/>
                  </a:moveTo>
                  <a:lnTo>
                    <a:pt x="548" y="10"/>
                  </a:lnTo>
                  <a:lnTo>
                    <a:pt x="548" y="0"/>
                  </a:lnTo>
                  <a:lnTo>
                    <a:pt x="538" y="0"/>
                  </a:lnTo>
                  <a:lnTo>
                    <a:pt x="538" y="10"/>
                  </a:lnTo>
                  <a:close/>
                  <a:moveTo>
                    <a:pt x="557" y="10"/>
                  </a:moveTo>
                  <a:lnTo>
                    <a:pt x="567" y="10"/>
                  </a:lnTo>
                  <a:lnTo>
                    <a:pt x="567" y="0"/>
                  </a:lnTo>
                  <a:lnTo>
                    <a:pt x="557" y="0"/>
                  </a:lnTo>
                  <a:lnTo>
                    <a:pt x="557" y="10"/>
                  </a:lnTo>
                  <a:close/>
                  <a:moveTo>
                    <a:pt x="576" y="10"/>
                  </a:moveTo>
                  <a:lnTo>
                    <a:pt x="586" y="10"/>
                  </a:lnTo>
                  <a:lnTo>
                    <a:pt x="586" y="0"/>
                  </a:lnTo>
                  <a:lnTo>
                    <a:pt x="576" y="0"/>
                  </a:lnTo>
                  <a:lnTo>
                    <a:pt x="576" y="10"/>
                  </a:lnTo>
                  <a:close/>
                  <a:moveTo>
                    <a:pt x="596" y="10"/>
                  </a:moveTo>
                  <a:lnTo>
                    <a:pt x="605" y="10"/>
                  </a:lnTo>
                  <a:lnTo>
                    <a:pt x="605" y="0"/>
                  </a:lnTo>
                  <a:lnTo>
                    <a:pt x="596" y="0"/>
                  </a:lnTo>
                  <a:lnTo>
                    <a:pt x="596" y="10"/>
                  </a:lnTo>
                  <a:close/>
                  <a:moveTo>
                    <a:pt x="615" y="10"/>
                  </a:moveTo>
                  <a:lnTo>
                    <a:pt x="624" y="10"/>
                  </a:lnTo>
                  <a:lnTo>
                    <a:pt x="624" y="0"/>
                  </a:lnTo>
                  <a:lnTo>
                    <a:pt x="615" y="0"/>
                  </a:lnTo>
                  <a:lnTo>
                    <a:pt x="615" y="10"/>
                  </a:lnTo>
                  <a:close/>
                  <a:moveTo>
                    <a:pt x="634" y="10"/>
                  </a:moveTo>
                  <a:lnTo>
                    <a:pt x="644" y="10"/>
                  </a:lnTo>
                  <a:lnTo>
                    <a:pt x="644" y="0"/>
                  </a:lnTo>
                  <a:lnTo>
                    <a:pt x="634" y="0"/>
                  </a:lnTo>
                  <a:lnTo>
                    <a:pt x="634" y="10"/>
                  </a:lnTo>
                  <a:close/>
                  <a:moveTo>
                    <a:pt x="653" y="10"/>
                  </a:moveTo>
                  <a:lnTo>
                    <a:pt x="663" y="10"/>
                  </a:lnTo>
                  <a:lnTo>
                    <a:pt x="663" y="0"/>
                  </a:lnTo>
                  <a:lnTo>
                    <a:pt x="653" y="0"/>
                  </a:lnTo>
                  <a:lnTo>
                    <a:pt x="653" y="10"/>
                  </a:lnTo>
                  <a:close/>
                  <a:moveTo>
                    <a:pt x="672" y="10"/>
                  </a:moveTo>
                  <a:lnTo>
                    <a:pt x="682" y="10"/>
                  </a:lnTo>
                  <a:lnTo>
                    <a:pt x="682" y="0"/>
                  </a:lnTo>
                  <a:lnTo>
                    <a:pt x="672" y="0"/>
                  </a:lnTo>
                  <a:lnTo>
                    <a:pt x="672" y="10"/>
                  </a:lnTo>
                  <a:close/>
                  <a:moveTo>
                    <a:pt x="692" y="10"/>
                  </a:moveTo>
                  <a:lnTo>
                    <a:pt x="701" y="10"/>
                  </a:lnTo>
                  <a:lnTo>
                    <a:pt x="701" y="0"/>
                  </a:lnTo>
                  <a:lnTo>
                    <a:pt x="692" y="0"/>
                  </a:lnTo>
                  <a:lnTo>
                    <a:pt x="692" y="10"/>
                  </a:lnTo>
                  <a:close/>
                  <a:moveTo>
                    <a:pt x="711" y="10"/>
                  </a:moveTo>
                  <a:lnTo>
                    <a:pt x="721" y="10"/>
                  </a:lnTo>
                  <a:lnTo>
                    <a:pt x="721" y="0"/>
                  </a:lnTo>
                  <a:lnTo>
                    <a:pt x="711" y="0"/>
                  </a:lnTo>
                  <a:lnTo>
                    <a:pt x="711" y="10"/>
                  </a:lnTo>
                  <a:close/>
                  <a:moveTo>
                    <a:pt x="730" y="10"/>
                  </a:moveTo>
                  <a:lnTo>
                    <a:pt x="740" y="10"/>
                  </a:lnTo>
                  <a:lnTo>
                    <a:pt x="740" y="0"/>
                  </a:lnTo>
                  <a:lnTo>
                    <a:pt x="730" y="0"/>
                  </a:lnTo>
                  <a:lnTo>
                    <a:pt x="730" y="10"/>
                  </a:lnTo>
                  <a:close/>
                  <a:moveTo>
                    <a:pt x="749" y="10"/>
                  </a:moveTo>
                  <a:lnTo>
                    <a:pt x="759" y="10"/>
                  </a:lnTo>
                  <a:lnTo>
                    <a:pt x="759" y="0"/>
                  </a:lnTo>
                  <a:lnTo>
                    <a:pt x="749" y="0"/>
                  </a:lnTo>
                  <a:lnTo>
                    <a:pt x="749" y="10"/>
                  </a:lnTo>
                  <a:close/>
                  <a:moveTo>
                    <a:pt x="769" y="10"/>
                  </a:moveTo>
                  <a:lnTo>
                    <a:pt x="778" y="10"/>
                  </a:lnTo>
                  <a:lnTo>
                    <a:pt x="778" y="0"/>
                  </a:lnTo>
                  <a:lnTo>
                    <a:pt x="769" y="0"/>
                  </a:lnTo>
                  <a:lnTo>
                    <a:pt x="769" y="10"/>
                  </a:lnTo>
                  <a:close/>
                  <a:moveTo>
                    <a:pt x="788" y="10"/>
                  </a:moveTo>
                  <a:lnTo>
                    <a:pt x="797" y="10"/>
                  </a:lnTo>
                  <a:lnTo>
                    <a:pt x="797" y="0"/>
                  </a:lnTo>
                  <a:lnTo>
                    <a:pt x="788" y="0"/>
                  </a:lnTo>
                  <a:lnTo>
                    <a:pt x="788" y="10"/>
                  </a:lnTo>
                  <a:close/>
                  <a:moveTo>
                    <a:pt x="807" y="10"/>
                  </a:moveTo>
                  <a:lnTo>
                    <a:pt x="817" y="10"/>
                  </a:lnTo>
                  <a:lnTo>
                    <a:pt x="817" y="0"/>
                  </a:lnTo>
                  <a:lnTo>
                    <a:pt x="807" y="0"/>
                  </a:lnTo>
                  <a:lnTo>
                    <a:pt x="807" y="10"/>
                  </a:lnTo>
                  <a:close/>
                  <a:moveTo>
                    <a:pt x="826" y="10"/>
                  </a:moveTo>
                  <a:lnTo>
                    <a:pt x="836" y="10"/>
                  </a:lnTo>
                  <a:lnTo>
                    <a:pt x="836" y="0"/>
                  </a:lnTo>
                  <a:lnTo>
                    <a:pt x="826" y="0"/>
                  </a:lnTo>
                  <a:lnTo>
                    <a:pt x="826" y="10"/>
                  </a:lnTo>
                  <a:close/>
                  <a:moveTo>
                    <a:pt x="845" y="10"/>
                  </a:moveTo>
                  <a:lnTo>
                    <a:pt x="855" y="10"/>
                  </a:lnTo>
                  <a:lnTo>
                    <a:pt x="855" y="0"/>
                  </a:lnTo>
                  <a:lnTo>
                    <a:pt x="845" y="0"/>
                  </a:lnTo>
                  <a:lnTo>
                    <a:pt x="845" y="10"/>
                  </a:lnTo>
                  <a:close/>
                  <a:moveTo>
                    <a:pt x="865" y="10"/>
                  </a:moveTo>
                  <a:lnTo>
                    <a:pt x="874" y="10"/>
                  </a:lnTo>
                  <a:lnTo>
                    <a:pt x="874" y="0"/>
                  </a:lnTo>
                  <a:lnTo>
                    <a:pt x="865" y="0"/>
                  </a:lnTo>
                  <a:lnTo>
                    <a:pt x="865" y="10"/>
                  </a:lnTo>
                  <a:close/>
                  <a:moveTo>
                    <a:pt x="884" y="10"/>
                  </a:moveTo>
                  <a:lnTo>
                    <a:pt x="893" y="10"/>
                  </a:lnTo>
                  <a:lnTo>
                    <a:pt x="893" y="0"/>
                  </a:lnTo>
                  <a:lnTo>
                    <a:pt x="884" y="0"/>
                  </a:lnTo>
                  <a:lnTo>
                    <a:pt x="884" y="10"/>
                  </a:lnTo>
                  <a:close/>
                  <a:moveTo>
                    <a:pt x="903" y="10"/>
                  </a:moveTo>
                  <a:lnTo>
                    <a:pt x="913" y="10"/>
                  </a:lnTo>
                  <a:lnTo>
                    <a:pt x="913" y="0"/>
                  </a:lnTo>
                  <a:lnTo>
                    <a:pt x="903" y="0"/>
                  </a:lnTo>
                  <a:lnTo>
                    <a:pt x="903" y="10"/>
                  </a:lnTo>
                  <a:close/>
                  <a:moveTo>
                    <a:pt x="922" y="10"/>
                  </a:moveTo>
                  <a:lnTo>
                    <a:pt x="932" y="10"/>
                  </a:lnTo>
                  <a:lnTo>
                    <a:pt x="932" y="0"/>
                  </a:lnTo>
                  <a:lnTo>
                    <a:pt x="922" y="0"/>
                  </a:lnTo>
                  <a:lnTo>
                    <a:pt x="922" y="10"/>
                  </a:lnTo>
                  <a:close/>
                  <a:moveTo>
                    <a:pt x="941" y="10"/>
                  </a:moveTo>
                  <a:lnTo>
                    <a:pt x="951" y="10"/>
                  </a:lnTo>
                  <a:lnTo>
                    <a:pt x="951" y="0"/>
                  </a:lnTo>
                  <a:lnTo>
                    <a:pt x="941" y="0"/>
                  </a:lnTo>
                  <a:lnTo>
                    <a:pt x="941" y="10"/>
                  </a:lnTo>
                  <a:close/>
                  <a:moveTo>
                    <a:pt x="961" y="10"/>
                  </a:moveTo>
                  <a:lnTo>
                    <a:pt x="970" y="10"/>
                  </a:lnTo>
                  <a:lnTo>
                    <a:pt x="970" y="0"/>
                  </a:lnTo>
                  <a:lnTo>
                    <a:pt x="961" y="0"/>
                  </a:lnTo>
                  <a:lnTo>
                    <a:pt x="961" y="10"/>
                  </a:lnTo>
                  <a:close/>
                  <a:moveTo>
                    <a:pt x="980" y="10"/>
                  </a:moveTo>
                  <a:lnTo>
                    <a:pt x="990" y="10"/>
                  </a:lnTo>
                  <a:lnTo>
                    <a:pt x="990" y="0"/>
                  </a:lnTo>
                  <a:lnTo>
                    <a:pt x="980" y="0"/>
                  </a:lnTo>
                  <a:lnTo>
                    <a:pt x="980" y="10"/>
                  </a:lnTo>
                  <a:close/>
                  <a:moveTo>
                    <a:pt x="999" y="10"/>
                  </a:moveTo>
                  <a:lnTo>
                    <a:pt x="1009" y="10"/>
                  </a:lnTo>
                  <a:lnTo>
                    <a:pt x="1009" y="0"/>
                  </a:lnTo>
                  <a:lnTo>
                    <a:pt x="999" y="0"/>
                  </a:lnTo>
                  <a:lnTo>
                    <a:pt x="999" y="10"/>
                  </a:lnTo>
                  <a:close/>
                  <a:moveTo>
                    <a:pt x="1018" y="10"/>
                  </a:moveTo>
                  <a:lnTo>
                    <a:pt x="1028" y="10"/>
                  </a:lnTo>
                  <a:lnTo>
                    <a:pt x="1028" y="0"/>
                  </a:lnTo>
                  <a:lnTo>
                    <a:pt x="1018" y="0"/>
                  </a:lnTo>
                  <a:lnTo>
                    <a:pt x="1018" y="10"/>
                  </a:lnTo>
                  <a:close/>
                  <a:moveTo>
                    <a:pt x="1038" y="10"/>
                  </a:moveTo>
                  <a:lnTo>
                    <a:pt x="1047" y="10"/>
                  </a:lnTo>
                  <a:lnTo>
                    <a:pt x="1047" y="0"/>
                  </a:lnTo>
                  <a:lnTo>
                    <a:pt x="1038" y="0"/>
                  </a:lnTo>
                  <a:lnTo>
                    <a:pt x="1038" y="10"/>
                  </a:lnTo>
                  <a:close/>
                  <a:moveTo>
                    <a:pt x="1057" y="10"/>
                  </a:moveTo>
                  <a:lnTo>
                    <a:pt x="1066" y="10"/>
                  </a:lnTo>
                  <a:lnTo>
                    <a:pt x="1066" y="0"/>
                  </a:lnTo>
                  <a:lnTo>
                    <a:pt x="1057" y="0"/>
                  </a:lnTo>
                  <a:lnTo>
                    <a:pt x="1057" y="10"/>
                  </a:lnTo>
                  <a:close/>
                  <a:moveTo>
                    <a:pt x="1076" y="10"/>
                  </a:moveTo>
                  <a:lnTo>
                    <a:pt x="1086" y="10"/>
                  </a:lnTo>
                  <a:lnTo>
                    <a:pt x="1086" y="0"/>
                  </a:lnTo>
                  <a:lnTo>
                    <a:pt x="1076" y="0"/>
                  </a:lnTo>
                  <a:lnTo>
                    <a:pt x="1076" y="10"/>
                  </a:lnTo>
                  <a:close/>
                  <a:moveTo>
                    <a:pt x="1095" y="10"/>
                  </a:moveTo>
                  <a:lnTo>
                    <a:pt x="1105" y="10"/>
                  </a:lnTo>
                  <a:lnTo>
                    <a:pt x="1105" y="0"/>
                  </a:lnTo>
                  <a:lnTo>
                    <a:pt x="1095" y="0"/>
                  </a:lnTo>
                  <a:lnTo>
                    <a:pt x="1095" y="10"/>
                  </a:lnTo>
                  <a:close/>
                  <a:moveTo>
                    <a:pt x="1114" y="10"/>
                  </a:moveTo>
                  <a:lnTo>
                    <a:pt x="1124" y="10"/>
                  </a:lnTo>
                  <a:lnTo>
                    <a:pt x="1124" y="0"/>
                  </a:lnTo>
                  <a:lnTo>
                    <a:pt x="1114" y="0"/>
                  </a:lnTo>
                  <a:lnTo>
                    <a:pt x="1114" y="10"/>
                  </a:lnTo>
                  <a:close/>
                  <a:moveTo>
                    <a:pt x="1134" y="10"/>
                  </a:moveTo>
                  <a:lnTo>
                    <a:pt x="1143" y="10"/>
                  </a:lnTo>
                  <a:lnTo>
                    <a:pt x="1143" y="0"/>
                  </a:lnTo>
                  <a:lnTo>
                    <a:pt x="1134" y="0"/>
                  </a:lnTo>
                  <a:lnTo>
                    <a:pt x="1134" y="10"/>
                  </a:lnTo>
                  <a:close/>
                  <a:moveTo>
                    <a:pt x="1153" y="10"/>
                  </a:moveTo>
                  <a:lnTo>
                    <a:pt x="1162" y="10"/>
                  </a:lnTo>
                  <a:lnTo>
                    <a:pt x="1162" y="0"/>
                  </a:lnTo>
                  <a:lnTo>
                    <a:pt x="1153" y="0"/>
                  </a:lnTo>
                  <a:lnTo>
                    <a:pt x="1153" y="10"/>
                  </a:lnTo>
                  <a:close/>
                  <a:moveTo>
                    <a:pt x="1172" y="10"/>
                  </a:moveTo>
                  <a:lnTo>
                    <a:pt x="1182" y="10"/>
                  </a:lnTo>
                  <a:lnTo>
                    <a:pt x="1182" y="0"/>
                  </a:lnTo>
                  <a:lnTo>
                    <a:pt x="1172" y="0"/>
                  </a:lnTo>
                  <a:lnTo>
                    <a:pt x="1172" y="10"/>
                  </a:lnTo>
                  <a:close/>
                  <a:moveTo>
                    <a:pt x="1191" y="10"/>
                  </a:moveTo>
                  <a:lnTo>
                    <a:pt x="1201" y="10"/>
                  </a:lnTo>
                  <a:lnTo>
                    <a:pt x="1201" y="0"/>
                  </a:lnTo>
                  <a:lnTo>
                    <a:pt x="1191" y="0"/>
                  </a:lnTo>
                  <a:lnTo>
                    <a:pt x="1191" y="10"/>
                  </a:lnTo>
                  <a:close/>
                  <a:moveTo>
                    <a:pt x="1210" y="10"/>
                  </a:moveTo>
                  <a:lnTo>
                    <a:pt x="1220" y="10"/>
                  </a:lnTo>
                  <a:lnTo>
                    <a:pt x="1220" y="0"/>
                  </a:lnTo>
                  <a:lnTo>
                    <a:pt x="1210" y="0"/>
                  </a:lnTo>
                  <a:lnTo>
                    <a:pt x="1210" y="10"/>
                  </a:lnTo>
                  <a:close/>
                  <a:moveTo>
                    <a:pt x="1230" y="10"/>
                  </a:moveTo>
                  <a:lnTo>
                    <a:pt x="1239" y="10"/>
                  </a:lnTo>
                  <a:lnTo>
                    <a:pt x="1239" y="0"/>
                  </a:lnTo>
                  <a:lnTo>
                    <a:pt x="1230" y="0"/>
                  </a:lnTo>
                  <a:lnTo>
                    <a:pt x="1230" y="10"/>
                  </a:lnTo>
                  <a:close/>
                  <a:moveTo>
                    <a:pt x="1249" y="10"/>
                  </a:moveTo>
                  <a:lnTo>
                    <a:pt x="1259" y="10"/>
                  </a:lnTo>
                  <a:lnTo>
                    <a:pt x="1259" y="0"/>
                  </a:lnTo>
                  <a:lnTo>
                    <a:pt x="1249" y="0"/>
                  </a:lnTo>
                  <a:lnTo>
                    <a:pt x="1249" y="10"/>
                  </a:lnTo>
                  <a:close/>
                  <a:moveTo>
                    <a:pt x="1268" y="10"/>
                  </a:moveTo>
                  <a:lnTo>
                    <a:pt x="1278" y="10"/>
                  </a:lnTo>
                  <a:lnTo>
                    <a:pt x="1278" y="0"/>
                  </a:lnTo>
                  <a:lnTo>
                    <a:pt x="1268" y="0"/>
                  </a:lnTo>
                  <a:lnTo>
                    <a:pt x="1268" y="10"/>
                  </a:lnTo>
                  <a:close/>
                  <a:moveTo>
                    <a:pt x="1287" y="10"/>
                  </a:moveTo>
                  <a:lnTo>
                    <a:pt x="1297" y="10"/>
                  </a:lnTo>
                  <a:lnTo>
                    <a:pt x="1297" y="0"/>
                  </a:lnTo>
                  <a:lnTo>
                    <a:pt x="1287" y="0"/>
                  </a:lnTo>
                  <a:lnTo>
                    <a:pt x="1287" y="10"/>
                  </a:lnTo>
                  <a:close/>
                  <a:moveTo>
                    <a:pt x="1307" y="10"/>
                  </a:moveTo>
                  <a:lnTo>
                    <a:pt x="1316" y="10"/>
                  </a:lnTo>
                  <a:lnTo>
                    <a:pt x="1316" y="0"/>
                  </a:lnTo>
                  <a:lnTo>
                    <a:pt x="1307" y="0"/>
                  </a:lnTo>
                  <a:lnTo>
                    <a:pt x="1307" y="10"/>
                  </a:lnTo>
                  <a:close/>
                  <a:moveTo>
                    <a:pt x="1326" y="10"/>
                  </a:moveTo>
                  <a:lnTo>
                    <a:pt x="1335" y="10"/>
                  </a:lnTo>
                  <a:lnTo>
                    <a:pt x="1335" y="0"/>
                  </a:lnTo>
                  <a:lnTo>
                    <a:pt x="1326" y="0"/>
                  </a:lnTo>
                  <a:lnTo>
                    <a:pt x="1326" y="10"/>
                  </a:lnTo>
                  <a:close/>
                  <a:moveTo>
                    <a:pt x="1345" y="10"/>
                  </a:moveTo>
                  <a:lnTo>
                    <a:pt x="1355" y="10"/>
                  </a:lnTo>
                  <a:lnTo>
                    <a:pt x="1355" y="0"/>
                  </a:lnTo>
                  <a:lnTo>
                    <a:pt x="1345" y="0"/>
                  </a:lnTo>
                  <a:lnTo>
                    <a:pt x="1345" y="10"/>
                  </a:lnTo>
                  <a:close/>
                  <a:moveTo>
                    <a:pt x="1364" y="10"/>
                  </a:moveTo>
                  <a:lnTo>
                    <a:pt x="1374" y="10"/>
                  </a:lnTo>
                  <a:lnTo>
                    <a:pt x="1374" y="0"/>
                  </a:lnTo>
                  <a:lnTo>
                    <a:pt x="1364" y="0"/>
                  </a:lnTo>
                  <a:lnTo>
                    <a:pt x="1364" y="10"/>
                  </a:lnTo>
                  <a:close/>
                  <a:moveTo>
                    <a:pt x="1383" y="10"/>
                  </a:moveTo>
                  <a:lnTo>
                    <a:pt x="1393" y="10"/>
                  </a:lnTo>
                  <a:lnTo>
                    <a:pt x="1393" y="0"/>
                  </a:lnTo>
                  <a:lnTo>
                    <a:pt x="1383" y="0"/>
                  </a:lnTo>
                  <a:lnTo>
                    <a:pt x="1383" y="10"/>
                  </a:lnTo>
                  <a:close/>
                  <a:moveTo>
                    <a:pt x="1403" y="10"/>
                  </a:moveTo>
                  <a:lnTo>
                    <a:pt x="1412" y="10"/>
                  </a:lnTo>
                  <a:lnTo>
                    <a:pt x="1412" y="0"/>
                  </a:lnTo>
                  <a:lnTo>
                    <a:pt x="1403" y="0"/>
                  </a:lnTo>
                  <a:lnTo>
                    <a:pt x="1403" y="10"/>
                  </a:lnTo>
                  <a:close/>
                  <a:moveTo>
                    <a:pt x="1422" y="10"/>
                  </a:moveTo>
                  <a:lnTo>
                    <a:pt x="1431" y="10"/>
                  </a:lnTo>
                  <a:lnTo>
                    <a:pt x="1431" y="0"/>
                  </a:lnTo>
                  <a:lnTo>
                    <a:pt x="1422" y="0"/>
                  </a:lnTo>
                  <a:lnTo>
                    <a:pt x="1422" y="10"/>
                  </a:lnTo>
                  <a:close/>
                  <a:moveTo>
                    <a:pt x="1441" y="10"/>
                  </a:moveTo>
                  <a:lnTo>
                    <a:pt x="1451" y="10"/>
                  </a:lnTo>
                  <a:lnTo>
                    <a:pt x="1451" y="0"/>
                  </a:lnTo>
                  <a:lnTo>
                    <a:pt x="1441" y="0"/>
                  </a:lnTo>
                  <a:lnTo>
                    <a:pt x="1441" y="10"/>
                  </a:lnTo>
                  <a:close/>
                  <a:moveTo>
                    <a:pt x="1460" y="10"/>
                  </a:moveTo>
                  <a:lnTo>
                    <a:pt x="1470" y="10"/>
                  </a:lnTo>
                  <a:lnTo>
                    <a:pt x="1470" y="0"/>
                  </a:lnTo>
                  <a:lnTo>
                    <a:pt x="1460" y="0"/>
                  </a:lnTo>
                  <a:lnTo>
                    <a:pt x="1460" y="10"/>
                  </a:lnTo>
                  <a:close/>
                  <a:moveTo>
                    <a:pt x="1479" y="10"/>
                  </a:moveTo>
                  <a:lnTo>
                    <a:pt x="1489" y="10"/>
                  </a:lnTo>
                  <a:lnTo>
                    <a:pt x="1489" y="0"/>
                  </a:lnTo>
                  <a:lnTo>
                    <a:pt x="1479" y="0"/>
                  </a:lnTo>
                  <a:lnTo>
                    <a:pt x="1479" y="10"/>
                  </a:lnTo>
                  <a:close/>
                  <a:moveTo>
                    <a:pt x="1499" y="10"/>
                  </a:moveTo>
                  <a:lnTo>
                    <a:pt x="1508" y="10"/>
                  </a:lnTo>
                  <a:lnTo>
                    <a:pt x="1508" y="0"/>
                  </a:lnTo>
                  <a:lnTo>
                    <a:pt x="1499" y="0"/>
                  </a:lnTo>
                  <a:lnTo>
                    <a:pt x="1499" y="10"/>
                  </a:lnTo>
                  <a:close/>
                  <a:moveTo>
                    <a:pt x="1518" y="10"/>
                  </a:moveTo>
                  <a:lnTo>
                    <a:pt x="1528" y="10"/>
                  </a:lnTo>
                  <a:lnTo>
                    <a:pt x="1528" y="0"/>
                  </a:lnTo>
                  <a:lnTo>
                    <a:pt x="1518" y="0"/>
                  </a:lnTo>
                  <a:lnTo>
                    <a:pt x="1518" y="10"/>
                  </a:lnTo>
                  <a:close/>
                  <a:moveTo>
                    <a:pt x="1537" y="10"/>
                  </a:moveTo>
                  <a:lnTo>
                    <a:pt x="1547" y="10"/>
                  </a:lnTo>
                  <a:lnTo>
                    <a:pt x="1547" y="0"/>
                  </a:lnTo>
                  <a:lnTo>
                    <a:pt x="1537" y="0"/>
                  </a:lnTo>
                  <a:lnTo>
                    <a:pt x="1537" y="10"/>
                  </a:lnTo>
                  <a:close/>
                  <a:moveTo>
                    <a:pt x="1556" y="10"/>
                  </a:moveTo>
                  <a:lnTo>
                    <a:pt x="1566" y="10"/>
                  </a:lnTo>
                  <a:lnTo>
                    <a:pt x="1566" y="0"/>
                  </a:lnTo>
                  <a:lnTo>
                    <a:pt x="1556" y="0"/>
                  </a:lnTo>
                  <a:lnTo>
                    <a:pt x="1556" y="10"/>
                  </a:lnTo>
                  <a:close/>
                  <a:moveTo>
                    <a:pt x="1576" y="10"/>
                  </a:moveTo>
                  <a:lnTo>
                    <a:pt x="1585" y="10"/>
                  </a:lnTo>
                  <a:lnTo>
                    <a:pt x="1585" y="0"/>
                  </a:lnTo>
                  <a:lnTo>
                    <a:pt x="1576" y="0"/>
                  </a:lnTo>
                  <a:lnTo>
                    <a:pt x="1576" y="10"/>
                  </a:lnTo>
                  <a:close/>
                  <a:moveTo>
                    <a:pt x="1595" y="10"/>
                  </a:moveTo>
                  <a:lnTo>
                    <a:pt x="1604" y="10"/>
                  </a:lnTo>
                  <a:lnTo>
                    <a:pt x="1604" y="0"/>
                  </a:lnTo>
                  <a:lnTo>
                    <a:pt x="1595" y="0"/>
                  </a:lnTo>
                  <a:lnTo>
                    <a:pt x="1595" y="10"/>
                  </a:lnTo>
                  <a:close/>
                  <a:moveTo>
                    <a:pt x="1614" y="10"/>
                  </a:moveTo>
                  <a:lnTo>
                    <a:pt x="1624" y="10"/>
                  </a:lnTo>
                  <a:lnTo>
                    <a:pt x="1624" y="0"/>
                  </a:lnTo>
                  <a:lnTo>
                    <a:pt x="1614" y="0"/>
                  </a:lnTo>
                  <a:lnTo>
                    <a:pt x="1614" y="10"/>
                  </a:lnTo>
                  <a:close/>
                  <a:moveTo>
                    <a:pt x="1633" y="10"/>
                  </a:moveTo>
                  <a:lnTo>
                    <a:pt x="1643" y="10"/>
                  </a:lnTo>
                  <a:lnTo>
                    <a:pt x="1643" y="0"/>
                  </a:lnTo>
                  <a:lnTo>
                    <a:pt x="1633" y="0"/>
                  </a:lnTo>
                  <a:lnTo>
                    <a:pt x="1633" y="10"/>
                  </a:lnTo>
                  <a:close/>
                  <a:moveTo>
                    <a:pt x="1652" y="10"/>
                  </a:moveTo>
                  <a:lnTo>
                    <a:pt x="1662" y="10"/>
                  </a:lnTo>
                  <a:lnTo>
                    <a:pt x="1662" y="0"/>
                  </a:lnTo>
                  <a:lnTo>
                    <a:pt x="1652" y="0"/>
                  </a:lnTo>
                  <a:lnTo>
                    <a:pt x="1652" y="10"/>
                  </a:lnTo>
                  <a:close/>
                  <a:moveTo>
                    <a:pt x="1672" y="10"/>
                  </a:moveTo>
                  <a:lnTo>
                    <a:pt x="1681" y="10"/>
                  </a:lnTo>
                  <a:lnTo>
                    <a:pt x="1681" y="0"/>
                  </a:lnTo>
                  <a:lnTo>
                    <a:pt x="1672" y="0"/>
                  </a:lnTo>
                  <a:lnTo>
                    <a:pt x="1672" y="10"/>
                  </a:lnTo>
                  <a:close/>
                  <a:moveTo>
                    <a:pt x="1691" y="10"/>
                  </a:moveTo>
                  <a:lnTo>
                    <a:pt x="1700" y="10"/>
                  </a:lnTo>
                  <a:lnTo>
                    <a:pt x="1700" y="0"/>
                  </a:lnTo>
                  <a:lnTo>
                    <a:pt x="1691" y="0"/>
                  </a:lnTo>
                  <a:lnTo>
                    <a:pt x="1691" y="10"/>
                  </a:lnTo>
                  <a:close/>
                  <a:moveTo>
                    <a:pt x="1710" y="10"/>
                  </a:moveTo>
                  <a:lnTo>
                    <a:pt x="1720" y="10"/>
                  </a:lnTo>
                  <a:lnTo>
                    <a:pt x="1720" y="0"/>
                  </a:lnTo>
                  <a:lnTo>
                    <a:pt x="1710" y="0"/>
                  </a:lnTo>
                  <a:lnTo>
                    <a:pt x="1710" y="10"/>
                  </a:lnTo>
                  <a:close/>
                  <a:moveTo>
                    <a:pt x="1729" y="10"/>
                  </a:moveTo>
                  <a:lnTo>
                    <a:pt x="1739" y="10"/>
                  </a:lnTo>
                  <a:lnTo>
                    <a:pt x="1739" y="0"/>
                  </a:lnTo>
                  <a:lnTo>
                    <a:pt x="1729" y="0"/>
                  </a:lnTo>
                  <a:lnTo>
                    <a:pt x="1729" y="10"/>
                  </a:lnTo>
                  <a:close/>
                  <a:moveTo>
                    <a:pt x="1748" y="10"/>
                  </a:moveTo>
                  <a:lnTo>
                    <a:pt x="1758" y="10"/>
                  </a:lnTo>
                  <a:lnTo>
                    <a:pt x="1758" y="0"/>
                  </a:lnTo>
                  <a:lnTo>
                    <a:pt x="1748" y="0"/>
                  </a:lnTo>
                  <a:lnTo>
                    <a:pt x="1748" y="10"/>
                  </a:lnTo>
                  <a:close/>
                  <a:moveTo>
                    <a:pt x="1768" y="10"/>
                  </a:moveTo>
                  <a:lnTo>
                    <a:pt x="1777" y="10"/>
                  </a:lnTo>
                  <a:lnTo>
                    <a:pt x="1777" y="0"/>
                  </a:lnTo>
                  <a:lnTo>
                    <a:pt x="1768" y="0"/>
                  </a:lnTo>
                  <a:lnTo>
                    <a:pt x="1768" y="10"/>
                  </a:lnTo>
                  <a:close/>
                  <a:moveTo>
                    <a:pt x="1787" y="10"/>
                  </a:moveTo>
                  <a:lnTo>
                    <a:pt x="1797" y="10"/>
                  </a:lnTo>
                  <a:lnTo>
                    <a:pt x="1797" y="0"/>
                  </a:lnTo>
                  <a:lnTo>
                    <a:pt x="1787" y="0"/>
                  </a:lnTo>
                  <a:lnTo>
                    <a:pt x="1787" y="10"/>
                  </a:lnTo>
                  <a:close/>
                  <a:moveTo>
                    <a:pt x="1806" y="10"/>
                  </a:moveTo>
                  <a:lnTo>
                    <a:pt x="1816" y="10"/>
                  </a:lnTo>
                  <a:lnTo>
                    <a:pt x="1816" y="0"/>
                  </a:lnTo>
                  <a:lnTo>
                    <a:pt x="1806" y="0"/>
                  </a:lnTo>
                  <a:lnTo>
                    <a:pt x="1806" y="10"/>
                  </a:lnTo>
                  <a:close/>
                  <a:moveTo>
                    <a:pt x="1825" y="10"/>
                  </a:moveTo>
                  <a:lnTo>
                    <a:pt x="1835" y="10"/>
                  </a:lnTo>
                  <a:lnTo>
                    <a:pt x="1835" y="0"/>
                  </a:lnTo>
                  <a:lnTo>
                    <a:pt x="1825" y="0"/>
                  </a:lnTo>
                  <a:lnTo>
                    <a:pt x="1825" y="10"/>
                  </a:lnTo>
                  <a:close/>
                  <a:moveTo>
                    <a:pt x="1845" y="10"/>
                  </a:moveTo>
                  <a:lnTo>
                    <a:pt x="1854" y="10"/>
                  </a:lnTo>
                  <a:lnTo>
                    <a:pt x="1854" y="0"/>
                  </a:lnTo>
                  <a:lnTo>
                    <a:pt x="1845" y="0"/>
                  </a:lnTo>
                  <a:lnTo>
                    <a:pt x="1845" y="10"/>
                  </a:lnTo>
                  <a:close/>
                  <a:moveTo>
                    <a:pt x="1864" y="10"/>
                  </a:moveTo>
                  <a:lnTo>
                    <a:pt x="1873" y="10"/>
                  </a:lnTo>
                  <a:lnTo>
                    <a:pt x="1873" y="0"/>
                  </a:lnTo>
                  <a:lnTo>
                    <a:pt x="1864" y="0"/>
                  </a:lnTo>
                  <a:lnTo>
                    <a:pt x="1864" y="10"/>
                  </a:lnTo>
                  <a:close/>
                  <a:moveTo>
                    <a:pt x="1883" y="10"/>
                  </a:moveTo>
                  <a:lnTo>
                    <a:pt x="1893" y="10"/>
                  </a:lnTo>
                  <a:lnTo>
                    <a:pt x="1893" y="0"/>
                  </a:lnTo>
                  <a:lnTo>
                    <a:pt x="1883" y="0"/>
                  </a:lnTo>
                  <a:lnTo>
                    <a:pt x="1883" y="10"/>
                  </a:lnTo>
                  <a:close/>
                  <a:moveTo>
                    <a:pt x="1902" y="10"/>
                  </a:moveTo>
                  <a:lnTo>
                    <a:pt x="1912" y="10"/>
                  </a:lnTo>
                  <a:lnTo>
                    <a:pt x="1912" y="0"/>
                  </a:lnTo>
                  <a:lnTo>
                    <a:pt x="1902" y="0"/>
                  </a:lnTo>
                  <a:lnTo>
                    <a:pt x="1902" y="10"/>
                  </a:lnTo>
                  <a:close/>
                  <a:moveTo>
                    <a:pt x="1921" y="10"/>
                  </a:moveTo>
                  <a:lnTo>
                    <a:pt x="1931" y="10"/>
                  </a:lnTo>
                  <a:lnTo>
                    <a:pt x="1931" y="0"/>
                  </a:lnTo>
                  <a:lnTo>
                    <a:pt x="1921" y="0"/>
                  </a:lnTo>
                  <a:lnTo>
                    <a:pt x="1921" y="10"/>
                  </a:lnTo>
                  <a:close/>
                  <a:moveTo>
                    <a:pt x="1941" y="10"/>
                  </a:moveTo>
                  <a:lnTo>
                    <a:pt x="1950" y="10"/>
                  </a:lnTo>
                  <a:lnTo>
                    <a:pt x="1950" y="0"/>
                  </a:lnTo>
                  <a:lnTo>
                    <a:pt x="1941" y="0"/>
                  </a:lnTo>
                  <a:lnTo>
                    <a:pt x="1941" y="10"/>
                  </a:lnTo>
                  <a:close/>
                  <a:moveTo>
                    <a:pt x="1960" y="10"/>
                  </a:moveTo>
                  <a:lnTo>
                    <a:pt x="1969" y="10"/>
                  </a:lnTo>
                  <a:lnTo>
                    <a:pt x="1969" y="0"/>
                  </a:lnTo>
                  <a:lnTo>
                    <a:pt x="1960" y="0"/>
                  </a:lnTo>
                  <a:lnTo>
                    <a:pt x="1960" y="10"/>
                  </a:lnTo>
                  <a:close/>
                  <a:moveTo>
                    <a:pt x="1979" y="10"/>
                  </a:moveTo>
                  <a:lnTo>
                    <a:pt x="1989" y="10"/>
                  </a:lnTo>
                  <a:lnTo>
                    <a:pt x="1989" y="0"/>
                  </a:lnTo>
                  <a:lnTo>
                    <a:pt x="1979" y="0"/>
                  </a:lnTo>
                  <a:lnTo>
                    <a:pt x="1979" y="10"/>
                  </a:lnTo>
                  <a:close/>
                  <a:moveTo>
                    <a:pt x="1998" y="10"/>
                  </a:moveTo>
                  <a:lnTo>
                    <a:pt x="2008" y="10"/>
                  </a:lnTo>
                  <a:lnTo>
                    <a:pt x="2008" y="0"/>
                  </a:lnTo>
                  <a:lnTo>
                    <a:pt x="1998" y="0"/>
                  </a:lnTo>
                  <a:lnTo>
                    <a:pt x="1998" y="10"/>
                  </a:lnTo>
                  <a:close/>
                  <a:moveTo>
                    <a:pt x="0" y="10"/>
                  </a:moveTo>
                  <a:lnTo>
                    <a:pt x="10" y="10"/>
                  </a:lnTo>
                  <a:lnTo>
                    <a:pt x="10" y="0"/>
                  </a:lnTo>
                  <a:lnTo>
                    <a:pt x="0" y="0"/>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76">
              <a:extLst>
                <a:ext uri="{FF2B5EF4-FFF2-40B4-BE49-F238E27FC236}">
                  <a16:creationId xmlns:a16="http://schemas.microsoft.com/office/drawing/2014/main" id="{7D1801CB-7211-0D7F-9147-624E4448CB9D}"/>
                </a:ext>
              </a:extLst>
            </p:cNvPr>
            <p:cNvSpPr>
              <a:spLocks noChangeArrowheads="1"/>
            </p:cNvSpPr>
            <p:nvPr/>
          </p:nvSpPr>
          <p:spPr bwMode="auto">
            <a:xfrm>
              <a:off x="7532593" y="5474628"/>
              <a:ext cx="1557604" cy="19923"/>
            </a:xfrm>
            <a:prstGeom prst="rect">
              <a:avLst/>
            </a:prstGeom>
            <a:solidFill>
              <a:srgbClr val="66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539">
              <a:extLst>
                <a:ext uri="{FF2B5EF4-FFF2-40B4-BE49-F238E27FC236}">
                  <a16:creationId xmlns:a16="http://schemas.microsoft.com/office/drawing/2014/main" id="{1BB452CC-2EC8-9E97-2D84-7BBD54C4A9F9}"/>
                </a:ext>
              </a:extLst>
            </p:cNvPr>
            <p:cNvSpPr>
              <a:spLocks noChangeArrowheads="1"/>
            </p:cNvSpPr>
            <p:nvPr/>
          </p:nvSpPr>
          <p:spPr bwMode="auto">
            <a:xfrm>
              <a:off x="7163894" y="4325775"/>
              <a:ext cx="159367"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sec</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0" name="Line 3223">
              <a:extLst>
                <a:ext uri="{FF2B5EF4-FFF2-40B4-BE49-F238E27FC236}">
                  <a16:creationId xmlns:a16="http://schemas.microsoft.com/office/drawing/2014/main" id="{F6FC9AC2-A648-6054-5CA8-DF1BD5EDCD8F}"/>
                </a:ext>
              </a:extLst>
            </p:cNvPr>
            <p:cNvSpPr>
              <a:spLocks noChangeShapeType="1"/>
            </p:cNvSpPr>
            <p:nvPr/>
          </p:nvSpPr>
          <p:spPr bwMode="auto">
            <a:xfrm>
              <a:off x="3379590" y="6099386"/>
              <a:ext cx="1491522"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3224">
              <a:extLst>
                <a:ext uri="{FF2B5EF4-FFF2-40B4-BE49-F238E27FC236}">
                  <a16:creationId xmlns:a16="http://schemas.microsoft.com/office/drawing/2014/main" id="{D5DB3F25-E2FB-1E82-B13A-4FBA246E9D9F}"/>
                </a:ext>
              </a:extLst>
            </p:cNvPr>
            <p:cNvSpPr>
              <a:spLocks noChangeShapeType="1"/>
            </p:cNvSpPr>
            <p:nvPr/>
          </p:nvSpPr>
          <p:spPr bwMode="auto">
            <a:xfrm>
              <a:off x="3379590" y="6099386"/>
              <a:ext cx="0" cy="19472"/>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3225">
              <a:extLst>
                <a:ext uri="{FF2B5EF4-FFF2-40B4-BE49-F238E27FC236}">
                  <a16:creationId xmlns:a16="http://schemas.microsoft.com/office/drawing/2014/main" id="{91381B1A-719A-0B83-4546-A1111A84BCEF}"/>
                </a:ext>
              </a:extLst>
            </p:cNvPr>
            <p:cNvSpPr>
              <a:spLocks noChangeShapeType="1"/>
            </p:cNvSpPr>
            <p:nvPr/>
          </p:nvSpPr>
          <p:spPr bwMode="auto">
            <a:xfrm>
              <a:off x="3595075" y="6099386"/>
              <a:ext cx="0" cy="19472"/>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3226">
              <a:extLst>
                <a:ext uri="{FF2B5EF4-FFF2-40B4-BE49-F238E27FC236}">
                  <a16:creationId xmlns:a16="http://schemas.microsoft.com/office/drawing/2014/main" id="{65EB5570-52B1-36B6-0BED-55B15E008419}"/>
                </a:ext>
              </a:extLst>
            </p:cNvPr>
            <p:cNvSpPr>
              <a:spLocks noChangeShapeType="1"/>
            </p:cNvSpPr>
            <p:nvPr/>
          </p:nvSpPr>
          <p:spPr bwMode="auto">
            <a:xfrm>
              <a:off x="3811859" y="6099386"/>
              <a:ext cx="0" cy="19472"/>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3227">
              <a:extLst>
                <a:ext uri="{FF2B5EF4-FFF2-40B4-BE49-F238E27FC236}">
                  <a16:creationId xmlns:a16="http://schemas.microsoft.com/office/drawing/2014/main" id="{E53E18A3-A877-0DDB-24EC-957CFBA9F9BB}"/>
                </a:ext>
              </a:extLst>
            </p:cNvPr>
            <p:cNvSpPr>
              <a:spLocks noChangeShapeType="1"/>
            </p:cNvSpPr>
            <p:nvPr/>
          </p:nvSpPr>
          <p:spPr bwMode="auto">
            <a:xfrm>
              <a:off x="4027344" y="6099386"/>
              <a:ext cx="0" cy="19472"/>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3228">
              <a:extLst>
                <a:ext uri="{FF2B5EF4-FFF2-40B4-BE49-F238E27FC236}">
                  <a16:creationId xmlns:a16="http://schemas.microsoft.com/office/drawing/2014/main" id="{F65AE350-5F3C-BD1B-EC32-B2FE46F3B543}"/>
                </a:ext>
              </a:extLst>
            </p:cNvPr>
            <p:cNvSpPr>
              <a:spLocks noChangeShapeType="1"/>
            </p:cNvSpPr>
            <p:nvPr/>
          </p:nvSpPr>
          <p:spPr bwMode="auto">
            <a:xfrm>
              <a:off x="4244127" y="6099386"/>
              <a:ext cx="0" cy="19472"/>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3229">
              <a:extLst>
                <a:ext uri="{FF2B5EF4-FFF2-40B4-BE49-F238E27FC236}">
                  <a16:creationId xmlns:a16="http://schemas.microsoft.com/office/drawing/2014/main" id="{CEB49E72-836A-3078-4E25-3B5096082B36}"/>
                </a:ext>
              </a:extLst>
            </p:cNvPr>
            <p:cNvSpPr>
              <a:spLocks noChangeShapeType="1"/>
            </p:cNvSpPr>
            <p:nvPr/>
          </p:nvSpPr>
          <p:spPr bwMode="auto">
            <a:xfrm>
              <a:off x="4460911" y="6099386"/>
              <a:ext cx="0" cy="19472"/>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Line 3230">
              <a:extLst>
                <a:ext uri="{FF2B5EF4-FFF2-40B4-BE49-F238E27FC236}">
                  <a16:creationId xmlns:a16="http://schemas.microsoft.com/office/drawing/2014/main" id="{2A38316F-858D-4A0B-B579-3E759C3ABB48}"/>
                </a:ext>
              </a:extLst>
            </p:cNvPr>
            <p:cNvSpPr>
              <a:spLocks noChangeShapeType="1"/>
            </p:cNvSpPr>
            <p:nvPr/>
          </p:nvSpPr>
          <p:spPr bwMode="auto">
            <a:xfrm>
              <a:off x="4676396" y="6099386"/>
              <a:ext cx="0" cy="19472"/>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Rectangle 3231">
              <a:extLst>
                <a:ext uri="{FF2B5EF4-FFF2-40B4-BE49-F238E27FC236}">
                  <a16:creationId xmlns:a16="http://schemas.microsoft.com/office/drawing/2014/main" id="{E2D1BAE7-C81C-60BF-5F62-DC0C59B67E28}"/>
                </a:ext>
              </a:extLst>
            </p:cNvPr>
            <p:cNvSpPr>
              <a:spLocks noChangeArrowheads="1"/>
            </p:cNvSpPr>
            <p:nvPr/>
          </p:nvSpPr>
          <p:spPr bwMode="auto">
            <a:xfrm>
              <a:off x="3341426" y="6127944"/>
              <a:ext cx="52410" cy="11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4</a:t>
              </a:r>
              <a:endParaRPr kumimoji="0" lang="en-US" altLang="en-US" sz="3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9" name="Rectangle 3232">
              <a:extLst>
                <a:ext uri="{FF2B5EF4-FFF2-40B4-BE49-F238E27FC236}">
                  <a16:creationId xmlns:a16="http://schemas.microsoft.com/office/drawing/2014/main" id="{86345862-BF91-8A5C-4603-6B2DCC001AA5}"/>
                </a:ext>
              </a:extLst>
            </p:cNvPr>
            <p:cNvSpPr>
              <a:spLocks noChangeArrowheads="1"/>
            </p:cNvSpPr>
            <p:nvPr/>
          </p:nvSpPr>
          <p:spPr bwMode="auto">
            <a:xfrm>
              <a:off x="3559507" y="6127944"/>
              <a:ext cx="52410" cy="11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6</a:t>
              </a:r>
              <a:endParaRPr kumimoji="0" lang="en-US" altLang="en-US" sz="3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0" name="Rectangle 3233">
              <a:extLst>
                <a:ext uri="{FF2B5EF4-FFF2-40B4-BE49-F238E27FC236}">
                  <a16:creationId xmlns:a16="http://schemas.microsoft.com/office/drawing/2014/main" id="{6EAD53AE-9675-9FF3-597D-E9CBC80E5496}"/>
                </a:ext>
              </a:extLst>
            </p:cNvPr>
            <p:cNvSpPr>
              <a:spLocks noChangeArrowheads="1"/>
            </p:cNvSpPr>
            <p:nvPr/>
          </p:nvSpPr>
          <p:spPr bwMode="auto">
            <a:xfrm>
              <a:off x="3773694" y="6127944"/>
              <a:ext cx="52410" cy="11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8</a:t>
              </a:r>
              <a:endParaRPr kumimoji="0" lang="en-US" altLang="en-US" sz="3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1" name="Rectangle 3234">
              <a:extLst>
                <a:ext uri="{FF2B5EF4-FFF2-40B4-BE49-F238E27FC236}">
                  <a16:creationId xmlns:a16="http://schemas.microsoft.com/office/drawing/2014/main" id="{703C019B-B962-EBDD-77B1-4F9E0A669DC0}"/>
                </a:ext>
              </a:extLst>
            </p:cNvPr>
            <p:cNvSpPr>
              <a:spLocks noChangeArrowheads="1"/>
            </p:cNvSpPr>
            <p:nvPr/>
          </p:nvSpPr>
          <p:spPr bwMode="auto">
            <a:xfrm>
              <a:off x="3976198" y="6127944"/>
              <a:ext cx="104818" cy="11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10</a:t>
              </a:r>
              <a:endParaRPr kumimoji="0" lang="en-US" altLang="en-US" sz="3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2" name="Rectangle 3235">
              <a:extLst>
                <a:ext uri="{FF2B5EF4-FFF2-40B4-BE49-F238E27FC236}">
                  <a16:creationId xmlns:a16="http://schemas.microsoft.com/office/drawing/2014/main" id="{62E67D79-5C78-EFF1-2737-D6BE565EBFB3}"/>
                </a:ext>
              </a:extLst>
            </p:cNvPr>
            <p:cNvSpPr>
              <a:spLocks noChangeArrowheads="1"/>
            </p:cNvSpPr>
            <p:nvPr/>
          </p:nvSpPr>
          <p:spPr bwMode="auto">
            <a:xfrm>
              <a:off x="4190386" y="6127944"/>
              <a:ext cx="104818" cy="11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12</a:t>
              </a:r>
              <a:endParaRPr kumimoji="0" lang="en-US" altLang="en-US" sz="3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3" name="Rectangle 3236">
              <a:extLst>
                <a:ext uri="{FF2B5EF4-FFF2-40B4-BE49-F238E27FC236}">
                  <a16:creationId xmlns:a16="http://schemas.microsoft.com/office/drawing/2014/main" id="{F382CD05-9EE3-5E6F-1FE3-A25CC3FACD7B}"/>
                </a:ext>
              </a:extLst>
            </p:cNvPr>
            <p:cNvSpPr>
              <a:spLocks noChangeArrowheads="1"/>
            </p:cNvSpPr>
            <p:nvPr/>
          </p:nvSpPr>
          <p:spPr bwMode="auto">
            <a:xfrm>
              <a:off x="4408468" y="6127944"/>
              <a:ext cx="104818" cy="11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14</a:t>
              </a:r>
              <a:endParaRPr kumimoji="0" lang="en-US" altLang="en-US" sz="3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4" name="Rectangle 3237">
              <a:extLst>
                <a:ext uri="{FF2B5EF4-FFF2-40B4-BE49-F238E27FC236}">
                  <a16:creationId xmlns:a16="http://schemas.microsoft.com/office/drawing/2014/main" id="{A97E61B3-492B-9C4D-5308-C4029E92367E}"/>
                </a:ext>
              </a:extLst>
            </p:cNvPr>
            <p:cNvSpPr>
              <a:spLocks noChangeArrowheads="1"/>
            </p:cNvSpPr>
            <p:nvPr/>
          </p:nvSpPr>
          <p:spPr bwMode="auto">
            <a:xfrm>
              <a:off x="4622655" y="6127944"/>
              <a:ext cx="104818" cy="11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16</a:t>
              </a:r>
              <a:endParaRPr kumimoji="0" lang="en-US" altLang="en-US" sz="3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5" name="Rectangle 3238">
              <a:extLst>
                <a:ext uri="{FF2B5EF4-FFF2-40B4-BE49-F238E27FC236}">
                  <a16:creationId xmlns:a16="http://schemas.microsoft.com/office/drawing/2014/main" id="{59C63319-F130-F9D4-781E-273475E26A05}"/>
                </a:ext>
              </a:extLst>
            </p:cNvPr>
            <p:cNvSpPr>
              <a:spLocks noChangeArrowheads="1"/>
            </p:cNvSpPr>
            <p:nvPr/>
          </p:nvSpPr>
          <p:spPr bwMode="auto">
            <a:xfrm>
              <a:off x="4033873" y="6285145"/>
              <a:ext cx="115514" cy="112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Hz</a:t>
              </a:r>
              <a:endParaRPr kumimoji="0" lang="en-US" alt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6" name="Line 3239">
              <a:extLst>
                <a:ext uri="{FF2B5EF4-FFF2-40B4-BE49-F238E27FC236}">
                  <a16:creationId xmlns:a16="http://schemas.microsoft.com/office/drawing/2014/main" id="{74F8E559-E767-46CB-17C3-5D4D5DBBC105}"/>
                </a:ext>
              </a:extLst>
            </p:cNvPr>
            <p:cNvSpPr>
              <a:spLocks noChangeShapeType="1"/>
            </p:cNvSpPr>
            <p:nvPr/>
          </p:nvSpPr>
          <p:spPr bwMode="auto">
            <a:xfrm flipV="1">
              <a:off x="3379590" y="4659789"/>
              <a:ext cx="0" cy="1439598"/>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Line 3240">
              <a:extLst>
                <a:ext uri="{FF2B5EF4-FFF2-40B4-BE49-F238E27FC236}">
                  <a16:creationId xmlns:a16="http://schemas.microsoft.com/office/drawing/2014/main" id="{BB2048D1-6CDA-8A9F-5BE8-3D94E6E65C29}"/>
                </a:ext>
              </a:extLst>
            </p:cNvPr>
            <p:cNvSpPr>
              <a:spLocks noChangeShapeType="1"/>
            </p:cNvSpPr>
            <p:nvPr/>
          </p:nvSpPr>
          <p:spPr bwMode="auto">
            <a:xfrm flipH="1">
              <a:off x="3364012" y="5976067"/>
              <a:ext cx="15577"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3241">
              <a:extLst>
                <a:ext uri="{FF2B5EF4-FFF2-40B4-BE49-F238E27FC236}">
                  <a16:creationId xmlns:a16="http://schemas.microsoft.com/office/drawing/2014/main" id="{989D634B-CFB0-DC43-126B-85BCB6BB1C77}"/>
                </a:ext>
              </a:extLst>
            </p:cNvPr>
            <p:cNvSpPr>
              <a:spLocks noChangeShapeType="1"/>
            </p:cNvSpPr>
            <p:nvPr/>
          </p:nvSpPr>
          <p:spPr bwMode="auto">
            <a:xfrm flipH="1">
              <a:off x="3364012" y="5822890"/>
              <a:ext cx="15577"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3242">
              <a:extLst>
                <a:ext uri="{FF2B5EF4-FFF2-40B4-BE49-F238E27FC236}">
                  <a16:creationId xmlns:a16="http://schemas.microsoft.com/office/drawing/2014/main" id="{DDA10949-4549-B6FF-6C00-2F115B92D1DF}"/>
                </a:ext>
              </a:extLst>
            </p:cNvPr>
            <p:cNvSpPr>
              <a:spLocks noChangeShapeType="1"/>
            </p:cNvSpPr>
            <p:nvPr/>
          </p:nvSpPr>
          <p:spPr bwMode="auto">
            <a:xfrm flipH="1">
              <a:off x="3364012" y="5668415"/>
              <a:ext cx="15577"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3243">
              <a:extLst>
                <a:ext uri="{FF2B5EF4-FFF2-40B4-BE49-F238E27FC236}">
                  <a16:creationId xmlns:a16="http://schemas.microsoft.com/office/drawing/2014/main" id="{46851C59-E278-1CCA-BB7B-B2570B7B0EB1}"/>
                </a:ext>
              </a:extLst>
            </p:cNvPr>
            <p:cNvSpPr>
              <a:spLocks noChangeShapeType="1"/>
            </p:cNvSpPr>
            <p:nvPr/>
          </p:nvSpPr>
          <p:spPr bwMode="auto">
            <a:xfrm flipH="1">
              <a:off x="3364012" y="5513941"/>
              <a:ext cx="15577"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Line 3244">
              <a:extLst>
                <a:ext uri="{FF2B5EF4-FFF2-40B4-BE49-F238E27FC236}">
                  <a16:creationId xmlns:a16="http://schemas.microsoft.com/office/drawing/2014/main" id="{4B543A04-5E7D-036C-375B-E67B13877B2F}"/>
                </a:ext>
              </a:extLst>
            </p:cNvPr>
            <p:cNvSpPr>
              <a:spLocks noChangeShapeType="1"/>
            </p:cNvSpPr>
            <p:nvPr/>
          </p:nvSpPr>
          <p:spPr bwMode="auto">
            <a:xfrm flipH="1">
              <a:off x="3364012" y="5360765"/>
              <a:ext cx="15577"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3245">
              <a:extLst>
                <a:ext uri="{FF2B5EF4-FFF2-40B4-BE49-F238E27FC236}">
                  <a16:creationId xmlns:a16="http://schemas.microsoft.com/office/drawing/2014/main" id="{7A76EF47-243F-319A-3B9A-013E65444C53}"/>
                </a:ext>
              </a:extLst>
            </p:cNvPr>
            <p:cNvSpPr>
              <a:spLocks noChangeShapeType="1"/>
            </p:cNvSpPr>
            <p:nvPr/>
          </p:nvSpPr>
          <p:spPr bwMode="auto">
            <a:xfrm flipH="1">
              <a:off x="3364012" y="5206290"/>
              <a:ext cx="15577"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Line 3246">
              <a:extLst>
                <a:ext uri="{FF2B5EF4-FFF2-40B4-BE49-F238E27FC236}">
                  <a16:creationId xmlns:a16="http://schemas.microsoft.com/office/drawing/2014/main" id="{D6F7F3FA-1CBD-CA2F-769C-BB584F714CC5}"/>
                </a:ext>
              </a:extLst>
            </p:cNvPr>
            <p:cNvSpPr>
              <a:spLocks noChangeShapeType="1"/>
            </p:cNvSpPr>
            <p:nvPr/>
          </p:nvSpPr>
          <p:spPr bwMode="auto">
            <a:xfrm flipH="1">
              <a:off x="3364012" y="5051816"/>
              <a:ext cx="15577"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Line 3247">
              <a:extLst>
                <a:ext uri="{FF2B5EF4-FFF2-40B4-BE49-F238E27FC236}">
                  <a16:creationId xmlns:a16="http://schemas.microsoft.com/office/drawing/2014/main" id="{F0C982CC-7935-EF7A-41C0-04D8C3EE51FC}"/>
                </a:ext>
              </a:extLst>
            </p:cNvPr>
            <p:cNvSpPr>
              <a:spLocks noChangeShapeType="1"/>
            </p:cNvSpPr>
            <p:nvPr/>
          </p:nvSpPr>
          <p:spPr bwMode="auto">
            <a:xfrm flipH="1">
              <a:off x="3364012" y="4898640"/>
              <a:ext cx="15577"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3248">
              <a:extLst>
                <a:ext uri="{FF2B5EF4-FFF2-40B4-BE49-F238E27FC236}">
                  <a16:creationId xmlns:a16="http://schemas.microsoft.com/office/drawing/2014/main" id="{58898ABB-56FB-A450-D12F-2E270894E245}"/>
                </a:ext>
              </a:extLst>
            </p:cNvPr>
            <p:cNvSpPr>
              <a:spLocks noChangeShapeType="1"/>
            </p:cNvSpPr>
            <p:nvPr/>
          </p:nvSpPr>
          <p:spPr bwMode="auto">
            <a:xfrm flipH="1">
              <a:off x="3364012" y="4744165"/>
              <a:ext cx="15577" cy="0"/>
            </a:xfrm>
            <a:prstGeom prst="line">
              <a:avLst/>
            </a:prstGeom>
            <a:noFill/>
            <a:ln w="95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Rectangle 3249">
              <a:extLst>
                <a:ext uri="{FF2B5EF4-FFF2-40B4-BE49-F238E27FC236}">
                  <a16:creationId xmlns:a16="http://schemas.microsoft.com/office/drawing/2014/main" id="{D225AEC9-0DE5-0FAD-76C0-DCA3F29A5354}"/>
                </a:ext>
              </a:extLst>
            </p:cNvPr>
            <p:cNvSpPr>
              <a:spLocks noChangeArrowheads="1"/>
            </p:cNvSpPr>
            <p:nvPr/>
          </p:nvSpPr>
          <p:spPr bwMode="auto">
            <a:xfrm>
              <a:off x="3167895" y="5910643"/>
              <a:ext cx="150811" cy="10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100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7" name="Rectangle 3251">
              <a:extLst>
                <a:ext uri="{FF2B5EF4-FFF2-40B4-BE49-F238E27FC236}">
                  <a16:creationId xmlns:a16="http://schemas.microsoft.com/office/drawing/2014/main" id="{61403AE7-B7F2-51F2-50DB-9ED733E0A9BF}"/>
                </a:ext>
              </a:extLst>
            </p:cNvPr>
            <p:cNvSpPr>
              <a:spLocks noChangeArrowheads="1"/>
            </p:cNvSpPr>
            <p:nvPr/>
          </p:nvSpPr>
          <p:spPr bwMode="auto">
            <a:xfrm>
              <a:off x="3167895" y="5605588"/>
              <a:ext cx="150811" cy="10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262626"/>
                  </a:solidFill>
                  <a:effectLst/>
                  <a:uLnTx/>
                  <a:uFillTx/>
                  <a:latin typeface="Arial" panose="020B0604020202020204" pitchFamily="34" charset="0"/>
                  <a:ea typeface="+mn-ea"/>
                  <a:cs typeface="+mn-cs"/>
                </a:rPr>
                <a:t>200</a:t>
              </a:r>
              <a:endParaRPr kumimoji="0" lang="en-US" altLang="en-US" sz="2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8" name="Rectangle 3253">
              <a:extLst>
                <a:ext uri="{FF2B5EF4-FFF2-40B4-BE49-F238E27FC236}">
                  <a16:creationId xmlns:a16="http://schemas.microsoft.com/office/drawing/2014/main" id="{B9D8752B-7665-CC9A-DB13-5DC180A81337}"/>
                </a:ext>
              </a:extLst>
            </p:cNvPr>
            <p:cNvSpPr>
              <a:spLocks noChangeArrowheads="1"/>
            </p:cNvSpPr>
            <p:nvPr/>
          </p:nvSpPr>
          <p:spPr bwMode="auto">
            <a:xfrm>
              <a:off x="3167895" y="5296638"/>
              <a:ext cx="150811" cy="10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262626"/>
                  </a:solidFill>
                  <a:effectLst/>
                  <a:uLnTx/>
                  <a:uFillTx/>
                  <a:latin typeface="Arial" panose="020B0604020202020204" pitchFamily="34" charset="0"/>
                  <a:ea typeface="+mn-ea"/>
                  <a:cs typeface="+mn-cs"/>
                </a:rPr>
                <a:t>300</a:t>
              </a:r>
              <a:endParaRPr kumimoji="0" lang="en-US" altLang="en-US" sz="2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9" name="Rectangle 3255">
              <a:extLst>
                <a:ext uri="{FF2B5EF4-FFF2-40B4-BE49-F238E27FC236}">
                  <a16:creationId xmlns:a16="http://schemas.microsoft.com/office/drawing/2014/main" id="{01883379-A3AB-6F0F-5076-F93547525429}"/>
                </a:ext>
              </a:extLst>
            </p:cNvPr>
            <p:cNvSpPr>
              <a:spLocks noChangeArrowheads="1"/>
            </p:cNvSpPr>
            <p:nvPr/>
          </p:nvSpPr>
          <p:spPr bwMode="auto">
            <a:xfrm>
              <a:off x="3167895" y="4987689"/>
              <a:ext cx="150811" cy="10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262626"/>
                  </a:solidFill>
                  <a:effectLst/>
                  <a:uLnTx/>
                  <a:uFillTx/>
                  <a:latin typeface="Arial" panose="020B0604020202020204" pitchFamily="34" charset="0"/>
                  <a:ea typeface="+mn-ea"/>
                  <a:cs typeface="+mn-cs"/>
                </a:rPr>
                <a:t>400</a:t>
              </a:r>
              <a:endParaRPr kumimoji="0" lang="en-US" altLang="en-US" sz="2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0" name="Rectangle 3257">
              <a:extLst>
                <a:ext uri="{FF2B5EF4-FFF2-40B4-BE49-F238E27FC236}">
                  <a16:creationId xmlns:a16="http://schemas.microsoft.com/office/drawing/2014/main" id="{6F9AC5E4-E933-9776-9820-2AF631E79C19}"/>
                </a:ext>
              </a:extLst>
            </p:cNvPr>
            <p:cNvSpPr>
              <a:spLocks noChangeArrowheads="1"/>
            </p:cNvSpPr>
            <p:nvPr/>
          </p:nvSpPr>
          <p:spPr bwMode="auto">
            <a:xfrm>
              <a:off x="3167895" y="4678741"/>
              <a:ext cx="150811" cy="10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500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51" name="Freeform 3277">
              <a:extLst>
                <a:ext uri="{FF2B5EF4-FFF2-40B4-BE49-F238E27FC236}">
                  <a16:creationId xmlns:a16="http://schemas.microsoft.com/office/drawing/2014/main" id="{531537C9-11A0-9EED-257F-E25593A52F33}"/>
                </a:ext>
              </a:extLst>
            </p:cNvPr>
            <p:cNvSpPr>
              <a:spLocks/>
            </p:cNvSpPr>
            <p:nvPr/>
          </p:nvSpPr>
          <p:spPr bwMode="auto">
            <a:xfrm>
              <a:off x="3379590" y="5057009"/>
              <a:ext cx="1491522" cy="959300"/>
            </a:xfrm>
            <a:custGeom>
              <a:avLst/>
              <a:gdLst>
                <a:gd name="T0" fmla="*/ 16 w 1149"/>
                <a:gd name="T1" fmla="*/ 600 h 739"/>
                <a:gd name="T2" fmla="*/ 50 w 1149"/>
                <a:gd name="T3" fmla="*/ 590 h 739"/>
                <a:gd name="T4" fmla="*/ 83 w 1149"/>
                <a:gd name="T5" fmla="*/ 587 h 739"/>
                <a:gd name="T6" fmla="*/ 116 w 1149"/>
                <a:gd name="T7" fmla="*/ 581 h 739"/>
                <a:gd name="T8" fmla="*/ 150 w 1149"/>
                <a:gd name="T9" fmla="*/ 566 h 739"/>
                <a:gd name="T10" fmla="*/ 183 w 1149"/>
                <a:gd name="T11" fmla="*/ 510 h 739"/>
                <a:gd name="T12" fmla="*/ 216 w 1149"/>
                <a:gd name="T13" fmla="*/ 354 h 739"/>
                <a:gd name="T14" fmla="*/ 250 w 1149"/>
                <a:gd name="T15" fmla="*/ 100 h 739"/>
                <a:gd name="T16" fmla="*/ 283 w 1149"/>
                <a:gd name="T17" fmla="*/ 0 h 739"/>
                <a:gd name="T18" fmla="*/ 316 w 1149"/>
                <a:gd name="T19" fmla="*/ 170 h 739"/>
                <a:gd name="T20" fmla="*/ 350 w 1149"/>
                <a:gd name="T21" fmla="*/ 390 h 739"/>
                <a:gd name="T22" fmla="*/ 383 w 1149"/>
                <a:gd name="T23" fmla="*/ 525 h 739"/>
                <a:gd name="T24" fmla="*/ 416 w 1149"/>
                <a:gd name="T25" fmla="*/ 596 h 739"/>
                <a:gd name="T26" fmla="*/ 450 w 1149"/>
                <a:gd name="T27" fmla="*/ 627 h 739"/>
                <a:gd name="T28" fmla="*/ 483 w 1149"/>
                <a:gd name="T29" fmla="*/ 646 h 739"/>
                <a:gd name="T30" fmla="*/ 516 w 1149"/>
                <a:gd name="T31" fmla="*/ 663 h 739"/>
                <a:gd name="T32" fmla="*/ 549 w 1149"/>
                <a:gd name="T33" fmla="*/ 681 h 739"/>
                <a:gd name="T34" fmla="*/ 583 w 1149"/>
                <a:gd name="T35" fmla="*/ 695 h 739"/>
                <a:gd name="T36" fmla="*/ 616 w 1149"/>
                <a:gd name="T37" fmla="*/ 705 h 739"/>
                <a:gd name="T38" fmla="*/ 649 w 1149"/>
                <a:gd name="T39" fmla="*/ 717 h 739"/>
                <a:gd name="T40" fmla="*/ 683 w 1149"/>
                <a:gd name="T41" fmla="*/ 718 h 739"/>
                <a:gd name="T42" fmla="*/ 716 w 1149"/>
                <a:gd name="T43" fmla="*/ 720 h 739"/>
                <a:gd name="T44" fmla="*/ 749 w 1149"/>
                <a:gd name="T45" fmla="*/ 717 h 739"/>
                <a:gd name="T46" fmla="*/ 783 w 1149"/>
                <a:gd name="T47" fmla="*/ 715 h 739"/>
                <a:gd name="T48" fmla="*/ 816 w 1149"/>
                <a:gd name="T49" fmla="*/ 709 h 739"/>
                <a:gd name="T50" fmla="*/ 849 w 1149"/>
                <a:gd name="T51" fmla="*/ 701 h 739"/>
                <a:gd name="T52" fmla="*/ 883 w 1149"/>
                <a:gd name="T53" fmla="*/ 698 h 739"/>
                <a:gd name="T54" fmla="*/ 916 w 1149"/>
                <a:gd name="T55" fmla="*/ 697 h 739"/>
                <a:gd name="T56" fmla="*/ 949 w 1149"/>
                <a:gd name="T57" fmla="*/ 699 h 739"/>
                <a:gd name="T58" fmla="*/ 983 w 1149"/>
                <a:gd name="T59" fmla="*/ 705 h 739"/>
                <a:gd name="T60" fmla="*/ 1016 w 1149"/>
                <a:gd name="T61" fmla="*/ 715 h 739"/>
                <a:gd name="T62" fmla="*/ 1049 w 1149"/>
                <a:gd name="T63" fmla="*/ 723 h 739"/>
                <a:gd name="T64" fmla="*/ 1083 w 1149"/>
                <a:gd name="T65" fmla="*/ 730 h 739"/>
                <a:gd name="T66" fmla="*/ 1116 w 1149"/>
                <a:gd name="T67" fmla="*/ 735 h 739"/>
                <a:gd name="T68" fmla="*/ 1149 w 1149"/>
                <a:gd name="T69"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9" h="739">
                  <a:moveTo>
                    <a:pt x="0" y="593"/>
                  </a:moveTo>
                  <a:lnTo>
                    <a:pt x="16" y="600"/>
                  </a:lnTo>
                  <a:lnTo>
                    <a:pt x="33" y="591"/>
                  </a:lnTo>
                  <a:lnTo>
                    <a:pt x="50" y="590"/>
                  </a:lnTo>
                  <a:lnTo>
                    <a:pt x="66" y="590"/>
                  </a:lnTo>
                  <a:lnTo>
                    <a:pt x="83" y="587"/>
                  </a:lnTo>
                  <a:lnTo>
                    <a:pt x="100" y="583"/>
                  </a:lnTo>
                  <a:lnTo>
                    <a:pt x="116" y="581"/>
                  </a:lnTo>
                  <a:lnTo>
                    <a:pt x="133" y="575"/>
                  </a:lnTo>
                  <a:lnTo>
                    <a:pt x="150" y="566"/>
                  </a:lnTo>
                  <a:lnTo>
                    <a:pt x="166" y="548"/>
                  </a:lnTo>
                  <a:lnTo>
                    <a:pt x="183" y="510"/>
                  </a:lnTo>
                  <a:lnTo>
                    <a:pt x="200" y="458"/>
                  </a:lnTo>
                  <a:lnTo>
                    <a:pt x="216" y="354"/>
                  </a:lnTo>
                  <a:lnTo>
                    <a:pt x="233" y="218"/>
                  </a:lnTo>
                  <a:lnTo>
                    <a:pt x="250" y="100"/>
                  </a:lnTo>
                  <a:lnTo>
                    <a:pt x="266" y="18"/>
                  </a:lnTo>
                  <a:lnTo>
                    <a:pt x="283" y="0"/>
                  </a:lnTo>
                  <a:lnTo>
                    <a:pt x="300" y="63"/>
                  </a:lnTo>
                  <a:lnTo>
                    <a:pt x="316" y="170"/>
                  </a:lnTo>
                  <a:lnTo>
                    <a:pt x="333" y="288"/>
                  </a:lnTo>
                  <a:lnTo>
                    <a:pt x="350" y="390"/>
                  </a:lnTo>
                  <a:lnTo>
                    <a:pt x="366" y="469"/>
                  </a:lnTo>
                  <a:lnTo>
                    <a:pt x="383" y="525"/>
                  </a:lnTo>
                  <a:lnTo>
                    <a:pt x="400" y="567"/>
                  </a:lnTo>
                  <a:lnTo>
                    <a:pt x="416" y="596"/>
                  </a:lnTo>
                  <a:lnTo>
                    <a:pt x="433" y="614"/>
                  </a:lnTo>
                  <a:lnTo>
                    <a:pt x="450" y="627"/>
                  </a:lnTo>
                  <a:lnTo>
                    <a:pt x="466" y="638"/>
                  </a:lnTo>
                  <a:lnTo>
                    <a:pt x="483" y="646"/>
                  </a:lnTo>
                  <a:lnTo>
                    <a:pt x="499" y="655"/>
                  </a:lnTo>
                  <a:lnTo>
                    <a:pt x="516" y="663"/>
                  </a:lnTo>
                  <a:lnTo>
                    <a:pt x="533" y="672"/>
                  </a:lnTo>
                  <a:lnTo>
                    <a:pt x="549" y="681"/>
                  </a:lnTo>
                  <a:lnTo>
                    <a:pt x="566" y="689"/>
                  </a:lnTo>
                  <a:lnTo>
                    <a:pt x="583" y="695"/>
                  </a:lnTo>
                  <a:lnTo>
                    <a:pt x="599" y="701"/>
                  </a:lnTo>
                  <a:lnTo>
                    <a:pt x="616" y="705"/>
                  </a:lnTo>
                  <a:lnTo>
                    <a:pt x="633" y="712"/>
                  </a:lnTo>
                  <a:lnTo>
                    <a:pt x="649" y="717"/>
                  </a:lnTo>
                  <a:lnTo>
                    <a:pt x="666" y="718"/>
                  </a:lnTo>
                  <a:lnTo>
                    <a:pt x="683" y="718"/>
                  </a:lnTo>
                  <a:lnTo>
                    <a:pt x="699" y="718"/>
                  </a:lnTo>
                  <a:lnTo>
                    <a:pt x="716" y="720"/>
                  </a:lnTo>
                  <a:lnTo>
                    <a:pt x="733" y="719"/>
                  </a:lnTo>
                  <a:lnTo>
                    <a:pt x="749" y="717"/>
                  </a:lnTo>
                  <a:lnTo>
                    <a:pt x="766" y="717"/>
                  </a:lnTo>
                  <a:lnTo>
                    <a:pt x="783" y="715"/>
                  </a:lnTo>
                  <a:lnTo>
                    <a:pt x="799" y="711"/>
                  </a:lnTo>
                  <a:lnTo>
                    <a:pt x="816" y="709"/>
                  </a:lnTo>
                  <a:lnTo>
                    <a:pt x="833" y="707"/>
                  </a:lnTo>
                  <a:lnTo>
                    <a:pt x="849" y="701"/>
                  </a:lnTo>
                  <a:lnTo>
                    <a:pt x="866" y="699"/>
                  </a:lnTo>
                  <a:lnTo>
                    <a:pt x="883" y="698"/>
                  </a:lnTo>
                  <a:lnTo>
                    <a:pt x="899" y="695"/>
                  </a:lnTo>
                  <a:lnTo>
                    <a:pt x="916" y="697"/>
                  </a:lnTo>
                  <a:lnTo>
                    <a:pt x="933" y="698"/>
                  </a:lnTo>
                  <a:lnTo>
                    <a:pt x="949" y="699"/>
                  </a:lnTo>
                  <a:lnTo>
                    <a:pt x="966" y="704"/>
                  </a:lnTo>
                  <a:lnTo>
                    <a:pt x="983" y="705"/>
                  </a:lnTo>
                  <a:lnTo>
                    <a:pt x="999" y="711"/>
                  </a:lnTo>
                  <a:lnTo>
                    <a:pt x="1016" y="715"/>
                  </a:lnTo>
                  <a:lnTo>
                    <a:pt x="1033" y="719"/>
                  </a:lnTo>
                  <a:lnTo>
                    <a:pt x="1049" y="723"/>
                  </a:lnTo>
                  <a:lnTo>
                    <a:pt x="1066" y="725"/>
                  </a:lnTo>
                  <a:lnTo>
                    <a:pt x="1083" y="730"/>
                  </a:lnTo>
                  <a:lnTo>
                    <a:pt x="1099" y="730"/>
                  </a:lnTo>
                  <a:lnTo>
                    <a:pt x="1116" y="735"/>
                  </a:lnTo>
                  <a:lnTo>
                    <a:pt x="1133" y="735"/>
                  </a:lnTo>
                  <a:lnTo>
                    <a:pt x="1149" y="739"/>
                  </a:lnTo>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3278">
              <a:extLst>
                <a:ext uri="{FF2B5EF4-FFF2-40B4-BE49-F238E27FC236}">
                  <a16:creationId xmlns:a16="http://schemas.microsoft.com/office/drawing/2014/main" id="{BAEC4AF6-4C89-3198-CB62-837D4D44255F}"/>
                </a:ext>
              </a:extLst>
            </p:cNvPr>
            <p:cNvSpPr>
              <a:spLocks/>
            </p:cNvSpPr>
            <p:nvPr/>
          </p:nvSpPr>
          <p:spPr bwMode="auto">
            <a:xfrm>
              <a:off x="3379590" y="4659789"/>
              <a:ext cx="1491522" cy="1272142"/>
            </a:xfrm>
            <a:custGeom>
              <a:avLst/>
              <a:gdLst>
                <a:gd name="T0" fmla="*/ 16 w 1149"/>
                <a:gd name="T1" fmla="*/ 796 h 980"/>
                <a:gd name="T2" fmla="*/ 50 w 1149"/>
                <a:gd name="T3" fmla="*/ 785 h 980"/>
                <a:gd name="T4" fmla="*/ 83 w 1149"/>
                <a:gd name="T5" fmla="*/ 785 h 980"/>
                <a:gd name="T6" fmla="*/ 116 w 1149"/>
                <a:gd name="T7" fmla="*/ 778 h 980"/>
                <a:gd name="T8" fmla="*/ 150 w 1149"/>
                <a:gd name="T9" fmla="*/ 758 h 980"/>
                <a:gd name="T10" fmla="*/ 183 w 1149"/>
                <a:gd name="T11" fmla="*/ 675 h 980"/>
                <a:gd name="T12" fmla="*/ 216 w 1149"/>
                <a:gd name="T13" fmla="*/ 462 h 980"/>
                <a:gd name="T14" fmla="*/ 250 w 1149"/>
                <a:gd name="T15" fmla="*/ 125 h 980"/>
                <a:gd name="T16" fmla="*/ 283 w 1149"/>
                <a:gd name="T17" fmla="*/ 0 h 980"/>
                <a:gd name="T18" fmla="*/ 316 w 1149"/>
                <a:gd name="T19" fmla="*/ 230 h 980"/>
                <a:gd name="T20" fmla="*/ 350 w 1149"/>
                <a:gd name="T21" fmla="*/ 522 h 980"/>
                <a:gd name="T22" fmla="*/ 383 w 1149"/>
                <a:gd name="T23" fmla="*/ 699 h 980"/>
                <a:gd name="T24" fmla="*/ 416 w 1149"/>
                <a:gd name="T25" fmla="*/ 793 h 980"/>
                <a:gd name="T26" fmla="*/ 450 w 1149"/>
                <a:gd name="T27" fmla="*/ 835 h 980"/>
                <a:gd name="T28" fmla="*/ 483 w 1149"/>
                <a:gd name="T29" fmla="*/ 861 h 980"/>
                <a:gd name="T30" fmla="*/ 516 w 1149"/>
                <a:gd name="T31" fmla="*/ 885 h 980"/>
                <a:gd name="T32" fmla="*/ 549 w 1149"/>
                <a:gd name="T33" fmla="*/ 909 h 980"/>
                <a:gd name="T34" fmla="*/ 583 w 1149"/>
                <a:gd name="T35" fmla="*/ 929 h 980"/>
                <a:gd name="T36" fmla="*/ 616 w 1149"/>
                <a:gd name="T37" fmla="*/ 942 h 980"/>
                <a:gd name="T38" fmla="*/ 649 w 1149"/>
                <a:gd name="T39" fmla="*/ 956 h 980"/>
                <a:gd name="T40" fmla="*/ 683 w 1149"/>
                <a:gd name="T41" fmla="*/ 956 h 980"/>
                <a:gd name="T42" fmla="*/ 716 w 1149"/>
                <a:gd name="T43" fmla="*/ 957 h 980"/>
                <a:gd name="T44" fmla="*/ 749 w 1149"/>
                <a:gd name="T45" fmla="*/ 952 h 980"/>
                <a:gd name="T46" fmla="*/ 783 w 1149"/>
                <a:gd name="T47" fmla="*/ 949 h 980"/>
                <a:gd name="T48" fmla="*/ 816 w 1149"/>
                <a:gd name="T49" fmla="*/ 939 h 980"/>
                <a:gd name="T50" fmla="*/ 849 w 1149"/>
                <a:gd name="T51" fmla="*/ 929 h 980"/>
                <a:gd name="T52" fmla="*/ 883 w 1149"/>
                <a:gd name="T53" fmla="*/ 924 h 980"/>
                <a:gd name="T54" fmla="*/ 916 w 1149"/>
                <a:gd name="T55" fmla="*/ 922 h 980"/>
                <a:gd name="T56" fmla="*/ 949 w 1149"/>
                <a:gd name="T57" fmla="*/ 925 h 980"/>
                <a:gd name="T58" fmla="*/ 983 w 1149"/>
                <a:gd name="T59" fmla="*/ 935 h 980"/>
                <a:gd name="T60" fmla="*/ 1016 w 1149"/>
                <a:gd name="T61" fmla="*/ 948 h 980"/>
                <a:gd name="T62" fmla="*/ 1049 w 1149"/>
                <a:gd name="T63" fmla="*/ 960 h 980"/>
                <a:gd name="T64" fmla="*/ 1083 w 1149"/>
                <a:gd name="T65" fmla="*/ 968 h 980"/>
                <a:gd name="T66" fmla="*/ 1116 w 1149"/>
                <a:gd name="T67" fmla="*/ 975 h 980"/>
                <a:gd name="T68" fmla="*/ 1149 w 1149"/>
                <a:gd name="T69" fmla="*/ 98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9" h="980">
                  <a:moveTo>
                    <a:pt x="0" y="785"/>
                  </a:moveTo>
                  <a:lnTo>
                    <a:pt x="16" y="796"/>
                  </a:lnTo>
                  <a:lnTo>
                    <a:pt x="33" y="784"/>
                  </a:lnTo>
                  <a:lnTo>
                    <a:pt x="50" y="785"/>
                  </a:lnTo>
                  <a:lnTo>
                    <a:pt x="66" y="787"/>
                  </a:lnTo>
                  <a:lnTo>
                    <a:pt x="83" y="785"/>
                  </a:lnTo>
                  <a:lnTo>
                    <a:pt x="100" y="780"/>
                  </a:lnTo>
                  <a:lnTo>
                    <a:pt x="116" y="778"/>
                  </a:lnTo>
                  <a:lnTo>
                    <a:pt x="133" y="772"/>
                  </a:lnTo>
                  <a:lnTo>
                    <a:pt x="150" y="758"/>
                  </a:lnTo>
                  <a:lnTo>
                    <a:pt x="166" y="730"/>
                  </a:lnTo>
                  <a:lnTo>
                    <a:pt x="183" y="675"/>
                  </a:lnTo>
                  <a:lnTo>
                    <a:pt x="200" y="603"/>
                  </a:lnTo>
                  <a:lnTo>
                    <a:pt x="216" y="462"/>
                  </a:lnTo>
                  <a:lnTo>
                    <a:pt x="233" y="280"/>
                  </a:lnTo>
                  <a:lnTo>
                    <a:pt x="250" y="125"/>
                  </a:lnTo>
                  <a:lnTo>
                    <a:pt x="266" y="21"/>
                  </a:lnTo>
                  <a:lnTo>
                    <a:pt x="283" y="0"/>
                  </a:lnTo>
                  <a:lnTo>
                    <a:pt x="300" y="87"/>
                  </a:lnTo>
                  <a:lnTo>
                    <a:pt x="316" y="230"/>
                  </a:lnTo>
                  <a:lnTo>
                    <a:pt x="333" y="387"/>
                  </a:lnTo>
                  <a:lnTo>
                    <a:pt x="350" y="522"/>
                  </a:lnTo>
                  <a:lnTo>
                    <a:pt x="366" y="624"/>
                  </a:lnTo>
                  <a:lnTo>
                    <a:pt x="383" y="699"/>
                  </a:lnTo>
                  <a:lnTo>
                    <a:pt x="400" y="754"/>
                  </a:lnTo>
                  <a:lnTo>
                    <a:pt x="416" y="793"/>
                  </a:lnTo>
                  <a:lnTo>
                    <a:pt x="433" y="818"/>
                  </a:lnTo>
                  <a:lnTo>
                    <a:pt x="450" y="835"/>
                  </a:lnTo>
                  <a:lnTo>
                    <a:pt x="466" y="850"/>
                  </a:lnTo>
                  <a:lnTo>
                    <a:pt x="483" y="861"/>
                  </a:lnTo>
                  <a:lnTo>
                    <a:pt x="499" y="873"/>
                  </a:lnTo>
                  <a:lnTo>
                    <a:pt x="516" y="885"/>
                  </a:lnTo>
                  <a:lnTo>
                    <a:pt x="533" y="897"/>
                  </a:lnTo>
                  <a:lnTo>
                    <a:pt x="549" y="909"/>
                  </a:lnTo>
                  <a:lnTo>
                    <a:pt x="566" y="921"/>
                  </a:lnTo>
                  <a:lnTo>
                    <a:pt x="583" y="929"/>
                  </a:lnTo>
                  <a:lnTo>
                    <a:pt x="599" y="936"/>
                  </a:lnTo>
                  <a:lnTo>
                    <a:pt x="616" y="942"/>
                  </a:lnTo>
                  <a:lnTo>
                    <a:pt x="633" y="951"/>
                  </a:lnTo>
                  <a:lnTo>
                    <a:pt x="649" y="956"/>
                  </a:lnTo>
                  <a:lnTo>
                    <a:pt x="666" y="958"/>
                  </a:lnTo>
                  <a:lnTo>
                    <a:pt x="683" y="956"/>
                  </a:lnTo>
                  <a:lnTo>
                    <a:pt x="699" y="956"/>
                  </a:lnTo>
                  <a:lnTo>
                    <a:pt x="716" y="957"/>
                  </a:lnTo>
                  <a:lnTo>
                    <a:pt x="733" y="956"/>
                  </a:lnTo>
                  <a:lnTo>
                    <a:pt x="749" y="952"/>
                  </a:lnTo>
                  <a:lnTo>
                    <a:pt x="766" y="951"/>
                  </a:lnTo>
                  <a:lnTo>
                    <a:pt x="783" y="949"/>
                  </a:lnTo>
                  <a:lnTo>
                    <a:pt x="799" y="943"/>
                  </a:lnTo>
                  <a:lnTo>
                    <a:pt x="816" y="939"/>
                  </a:lnTo>
                  <a:lnTo>
                    <a:pt x="833" y="936"/>
                  </a:lnTo>
                  <a:lnTo>
                    <a:pt x="849" y="929"/>
                  </a:lnTo>
                  <a:lnTo>
                    <a:pt x="866" y="925"/>
                  </a:lnTo>
                  <a:lnTo>
                    <a:pt x="883" y="924"/>
                  </a:lnTo>
                  <a:lnTo>
                    <a:pt x="899" y="919"/>
                  </a:lnTo>
                  <a:lnTo>
                    <a:pt x="916" y="922"/>
                  </a:lnTo>
                  <a:lnTo>
                    <a:pt x="933" y="923"/>
                  </a:lnTo>
                  <a:lnTo>
                    <a:pt x="949" y="925"/>
                  </a:lnTo>
                  <a:lnTo>
                    <a:pt x="966" y="932"/>
                  </a:lnTo>
                  <a:lnTo>
                    <a:pt x="983" y="935"/>
                  </a:lnTo>
                  <a:lnTo>
                    <a:pt x="999" y="943"/>
                  </a:lnTo>
                  <a:lnTo>
                    <a:pt x="1016" y="948"/>
                  </a:lnTo>
                  <a:lnTo>
                    <a:pt x="1033" y="954"/>
                  </a:lnTo>
                  <a:lnTo>
                    <a:pt x="1049" y="960"/>
                  </a:lnTo>
                  <a:lnTo>
                    <a:pt x="1066" y="963"/>
                  </a:lnTo>
                  <a:lnTo>
                    <a:pt x="1083" y="968"/>
                  </a:lnTo>
                  <a:lnTo>
                    <a:pt x="1099" y="969"/>
                  </a:lnTo>
                  <a:lnTo>
                    <a:pt x="1116" y="975"/>
                  </a:lnTo>
                  <a:lnTo>
                    <a:pt x="1133" y="975"/>
                  </a:lnTo>
                  <a:lnTo>
                    <a:pt x="1149" y="980"/>
                  </a:lnTo>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3279">
              <a:extLst>
                <a:ext uri="{FF2B5EF4-FFF2-40B4-BE49-F238E27FC236}">
                  <a16:creationId xmlns:a16="http://schemas.microsoft.com/office/drawing/2014/main" id="{E8F6E20E-4514-52D5-C9DA-99F906A6C739}"/>
                </a:ext>
              </a:extLst>
            </p:cNvPr>
            <p:cNvSpPr>
              <a:spLocks/>
            </p:cNvSpPr>
            <p:nvPr/>
          </p:nvSpPr>
          <p:spPr bwMode="auto">
            <a:xfrm>
              <a:off x="3379590" y="5452930"/>
              <a:ext cx="1491522" cy="646456"/>
            </a:xfrm>
            <a:custGeom>
              <a:avLst/>
              <a:gdLst>
                <a:gd name="T0" fmla="*/ 16 w 1149"/>
                <a:gd name="T1" fmla="*/ 406 h 498"/>
                <a:gd name="T2" fmla="*/ 50 w 1149"/>
                <a:gd name="T3" fmla="*/ 396 h 498"/>
                <a:gd name="T4" fmla="*/ 83 w 1149"/>
                <a:gd name="T5" fmla="*/ 391 h 498"/>
                <a:gd name="T6" fmla="*/ 116 w 1149"/>
                <a:gd name="T7" fmla="*/ 384 h 498"/>
                <a:gd name="T8" fmla="*/ 150 w 1149"/>
                <a:gd name="T9" fmla="*/ 375 h 498"/>
                <a:gd name="T10" fmla="*/ 183 w 1149"/>
                <a:gd name="T11" fmla="*/ 346 h 498"/>
                <a:gd name="T12" fmla="*/ 216 w 1149"/>
                <a:gd name="T13" fmla="*/ 246 h 498"/>
                <a:gd name="T14" fmla="*/ 250 w 1149"/>
                <a:gd name="T15" fmla="*/ 75 h 498"/>
                <a:gd name="T16" fmla="*/ 283 w 1149"/>
                <a:gd name="T17" fmla="*/ 0 h 498"/>
                <a:gd name="T18" fmla="*/ 316 w 1149"/>
                <a:gd name="T19" fmla="*/ 111 h 498"/>
                <a:gd name="T20" fmla="*/ 350 w 1149"/>
                <a:gd name="T21" fmla="*/ 260 h 498"/>
                <a:gd name="T22" fmla="*/ 383 w 1149"/>
                <a:gd name="T23" fmla="*/ 353 h 498"/>
                <a:gd name="T24" fmla="*/ 416 w 1149"/>
                <a:gd name="T25" fmla="*/ 399 h 498"/>
                <a:gd name="T26" fmla="*/ 450 w 1149"/>
                <a:gd name="T27" fmla="*/ 420 h 498"/>
                <a:gd name="T28" fmla="*/ 483 w 1149"/>
                <a:gd name="T29" fmla="*/ 432 h 498"/>
                <a:gd name="T30" fmla="*/ 516 w 1149"/>
                <a:gd name="T31" fmla="*/ 443 h 498"/>
                <a:gd name="T32" fmla="*/ 549 w 1149"/>
                <a:gd name="T33" fmla="*/ 453 h 498"/>
                <a:gd name="T34" fmla="*/ 583 w 1149"/>
                <a:gd name="T35" fmla="*/ 462 h 498"/>
                <a:gd name="T36" fmla="*/ 616 w 1149"/>
                <a:gd name="T37" fmla="*/ 469 h 498"/>
                <a:gd name="T38" fmla="*/ 649 w 1149"/>
                <a:gd name="T39" fmla="*/ 478 h 498"/>
                <a:gd name="T40" fmla="*/ 683 w 1149"/>
                <a:gd name="T41" fmla="*/ 480 h 498"/>
                <a:gd name="T42" fmla="*/ 716 w 1149"/>
                <a:gd name="T43" fmla="*/ 484 h 498"/>
                <a:gd name="T44" fmla="*/ 749 w 1149"/>
                <a:gd name="T45" fmla="*/ 482 h 498"/>
                <a:gd name="T46" fmla="*/ 783 w 1149"/>
                <a:gd name="T47" fmla="*/ 483 h 498"/>
                <a:gd name="T48" fmla="*/ 816 w 1149"/>
                <a:gd name="T49" fmla="*/ 479 h 498"/>
                <a:gd name="T50" fmla="*/ 849 w 1149"/>
                <a:gd name="T51" fmla="*/ 475 h 498"/>
                <a:gd name="T52" fmla="*/ 883 w 1149"/>
                <a:gd name="T53" fmla="*/ 474 h 498"/>
                <a:gd name="T54" fmla="*/ 916 w 1149"/>
                <a:gd name="T55" fmla="*/ 473 h 498"/>
                <a:gd name="T56" fmla="*/ 949 w 1149"/>
                <a:gd name="T57" fmla="*/ 473 h 498"/>
                <a:gd name="T58" fmla="*/ 983 w 1149"/>
                <a:gd name="T59" fmla="*/ 477 h 498"/>
                <a:gd name="T60" fmla="*/ 1016 w 1149"/>
                <a:gd name="T61" fmla="*/ 482 h 498"/>
                <a:gd name="T62" fmla="*/ 1049 w 1149"/>
                <a:gd name="T63" fmla="*/ 488 h 498"/>
                <a:gd name="T64" fmla="*/ 1083 w 1149"/>
                <a:gd name="T65" fmla="*/ 492 h 498"/>
                <a:gd name="T66" fmla="*/ 1116 w 1149"/>
                <a:gd name="T67" fmla="*/ 495 h 498"/>
                <a:gd name="T68" fmla="*/ 1149 w 1149"/>
                <a:gd name="T69"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9" h="498">
                  <a:moveTo>
                    <a:pt x="0" y="401"/>
                  </a:moveTo>
                  <a:lnTo>
                    <a:pt x="16" y="406"/>
                  </a:lnTo>
                  <a:lnTo>
                    <a:pt x="33" y="399"/>
                  </a:lnTo>
                  <a:lnTo>
                    <a:pt x="50" y="396"/>
                  </a:lnTo>
                  <a:lnTo>
                    <a:pt x="66" y="393"/>
                  </a:lnTo>
                  <a:lnTo>
                    <a:pt x="83" y="391"/>
                  </a:lnTo>
                  <a:lnTo>
                    <a:pt x="100" y="388"/>
                  </a:lnTo>
                  <a:lnTo>
                    <a:pt x="116" y="384"/>
                  </a:lnTo>
                  <a:lnTo>
                    <a:pt x="133" y="380"/>
                  </a:lnTo>
                  <a:lnTo>
                    <a:pt x="150" y="375"/>
                  </a:lnTo>
                  <a:lnTo>
                    <a:pt x="166" y="367"/>
                  </a:lnTo>
                  <a:lnTo>
                    <a:pt x="183" y="346"/>
                  </a:lnTo>
                  <a:lnTo>
                    <a:pt x="200" y="314"/>
                  </a:lnTo>
                  <a:lnTo>
                    <a:pt x="216" y="246"/>
                  </a:lnTo>
                  <a:lnTo>
                    <a:pt x="233" y="156"/>
                  </a:lnTo>
                  <a:lnTo>
                    <a:pt x="250" y="75"/>
                  </a:lnTo>
                  <a:lnTo>
                    <a:pt x="266" y="15"/>
                  </a:lnTo>
                  <a:lnTo>
                    <a:pt x="283" y="0"/>
                  </a:lnTo>
                  <a:lnTo>
                    <a:pt x="300" y="40"/>
                  </a:lnTo>
                  <a:lnTo>
                    <a:pt x="316" y="111"/>
                  </a:lnTo>
                  <a:lnTo>
                    <a:pt x="333" y="190"/>
                  </a:lnTo>
                  <a:lnTo>
                    <a:pt x="350" y="260"/>
                  </a:lnTo>
                  <a:lnTo>
                    <a:pt x="366" y="314"/>
                  </a:lnTo>
                  <a:lnTo>
                    <a:pt x="383" y="353"/>
                  </a:lnTo>
                  <a:lnTo>
                    <a:pt x="400" y="380"/>
                  </a:lnTo>
                  <a:lnTo>
                    <a:pt x="416" y="399"/>
                  </a:lnTo>
                  <a:lnTo>
                    <a:pt x="433" y="411"/>
                  </a:lnTo>
                  <a:lnTo>
                    <a:pt x="450" y="420"/>
                  </a:lnTo>
                  <a:lnTo>
                    <a:pt x="466" y="427"/>
                  </a:lnTo>
                  <a:lnTo>
                    <a:pt x="483" y="432"/>
                  </a:lnTo>
                  <a:lnTo>
                    <a:pt x="499" y="438"/>
                  </a:lnTo>
                  <a:lnTo>
                    <a:pt x="516" y="443"/>
                  </a:lnTo>
                  <a:lnTo>
                    <a:pt x="533" y="448"/>
                  </a:lnTo>
                  <a:lnTo>
                    <a:pt x="549" y="453"/>
                  </a:lnTo>
                  <a:lnTo>
                    <a:pt x="566" y="458"/>
                  </a:lnTo>
                  <a:lnTo>
                    <a:pt x="583" y="462"/>
                  </a:lnTo>
                  <a:lnTo>
                    <a:pt x="599" y="466"/>
                  </a:lnTo>
                  <a:lnTo>
                    <a:pt x="616" y="469"/>
                  </a:lnTo>
                  <a:lnTo>
                    <a:pt x="633" y="475"/>
                  </a:lnTo>
                  <a:lnTo>
                    <a:pt x="649" y="478"/>
                  </a:lnTo>
                  <a:lnTo>
                    <a:pt x="666" y="480"/>
                  </a:lnTo>
                  <a:lnTo>
                    <a:pt x="683" y="480"/>
                  </a:lnTo>
                  <a:lnTo>
                    <a:pt x="699" y="482"/>
                  </a:lnTo>
                  <a:lnTo>
                    <a:pt x="716" y="484"/>
                  </a:lnTo>
                  <a:lnTo>
                    <a:pt x="733" y="484"/>
                  </a:lnTo>
                  <a:lnTo>
                    <a:pt x="749" y="482"/>
                  </a:lnTo>
                  <a:lnTo>
                    <a:pt x="766" y="483"/>
                  </a:lnTo>
                  <a:lnTo>
                    <a:pt x="783" y="483"/>
                  </a:lnTo>
                  <a:lnTo>
                    <a:pt x="799" y="480"/>
                  </a:lnTo>
                  <a:lnTo>
                    <a:pt x="816" y="479"/>
                  </a:lnTo>
                  <a:lnTo>
                    <a:pt x="833" y="478"/>
                  </a:lnTo>
                  <a:lnTo>
                    <a:pt x="849" y="475"/>
                  </a:lnTo>
                  <a:lnTo>
                    <a:pt x="866" y="474"/>
                  </a:lnTo>
                  <a:lnTo>
                    <a:pt x="883" y="474"/>
                  </a:lnTo>
                  <a:lnTo>
                    <a:pt x="899" y="471"/>
                  </a:lnTo>
                  <a:lnTo>
                    <a:pt x="916" y="473"/>
                  </a:lnTo>
                  <a:lnTo>
                    <a:pt x="933" y="473"/>
                  </a:lnTo>
                  <a:lnTo>
                    <a:pt x="949" y="473"/>
                  </a:lnTo>
                  <a:lnTo>
                    <a:pt x="966" y="476"/>
                  </a:lnTo>
                  <a:lnTo>
                    <a:pt x="983" y="477"/>
                  </a:lnTo>
                  <a:lnTo>
                    <a:pt x="999" y="480"/>
                  </a:lnTo>
                  <a:lnTo>
                    <a:pt x="1016" y="482"/>
                  </a:lnTo>
                  <a:lnTo>
                    <a:pt x="1033" y="485"/>
                  </a:lnTo>
                  <a:lnTo>
                    <a:pt x="1049" y="488"/>
                  </a:lnTo>
                  <a:lnTo>
                    <a:pt x="1066" y="489"/>
                  </a:lnTo>
                  <a:lnTo>
                    <a:pt x="1083" y="492"/>
                  </a:lnTo>
                  <a:lnTo>
                    <a:pt x="1099" y="492"/>
                  </a:lnTo>
                  <a:lnTo>
                    <a:pt x="1116" y="495"/>
                  </a:lnTo>
                  <a:lnTo>
                    <a:pt x="1133" y="495"/>
                  </a:lnTo>
                  <a:lnTo>
                    <a:pt x="1149" y="498"/>
                  </a:lnTo>
                </a:path>
              </a:pathLst>
            </a:custGeom>
            <a:noFill/>
            <a:ln w="317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Rectangle 208">
              <a:extLst>
                <a:ext uri="{FF2B5EF4-FFF2-40B4-BE49-F238E27FC236}">
                  <a16:creationId xmlns:a16="http://schemas.microsoft.com/office/drawing/2014/main" id="{CE043CF3-353F-3C7B-BBC6-087BB1D1D5FE}"/>
                </a:ext>
              </a:extLst>
            </p:cNvPr>
            <p:cNvSpPr>
              <a:spLocks noChangeArrowheads="1"/>
            </p:cNvSpPr>
            <p:nvPr/>
          </p:nvSpPr>
          <p:spPr bwMode="auto">
            <a:xfrm rot="16200000">
              <a:off x="2630703" y="5291096"/>
              <a:ext cx="907472"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Wavelet Power (dB)</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155" name="Group 154">
              <a:extLst>
                <a:ext uri="{FF2B5EF4-FFF2-40B4-BE49-F238E27FC236}">
                  <a16:creationId xmlns:a16="http://schemas.microsoft.com/office/drawing/2014/main" id="{96DDB656-4DCC-1062-84B7-B4264D306078}"/>
                </a:ext>
              </a:extLst>
            </p:cNvPr>
            <p:cNvGrpSpPr/>
            <p:nvPr/>
          </p:nvGrpSpPr>
          <p:grpSpPr>
            <a:xfrm>
              <a:off x="4922672" y="4628729"/>
              <a:ext cx="2019860" cy="1779636"/>
              <a:chOff x="7477874" y="5191238"/>
              <a:chExt cx="2470162" cy="2176381"/>
            </a:xfrm>
          </p:grpSpPr>
          <p:grpSp>
            <p:nvGrpSpPr>
              <p:cNvPr id="167" name="Group 166">
                <a:extLst>
                  <a:ext uri="{FF2B5EF4-FFF2-40B4-BE49-F238E27FC236}">
                    <a16:creationId xmlns:a16="http://schemas.microsoft.com/office/drawing/2014/main" id="{32DE332A-B2AA-CACA-EB42-16261FFB3C3E}"/>
                  </a:ext>
                </a:extLst>
              </p:cNvPr>
              <p:cNvGrpSpPr/>
              <p:nvPr/>
            </p:nvGrpSpPr>
            <p:grpSpPr>
              <a:xfrm>
                <a:off x="7957988" y="6887008"/>
                <a:ext cx="1922317" cy="98791"/>
                <a:chOff x="13779217" y="5804432"/>
                <a:chExt cx="2993328" cy="106748"/>
              </a:xfrm>
            </p:grpSpPr>
            <p:sp>
              <p:nvSpPr>
                <p:cNvPr id="209" name="Rectangle 208">
                  <a:extLst>
                    <a:ext uri="{FF2B5EF4-FFF2-40B4-BE49-F238E27FC236}">
                      <a16:creationId xmlns:a16="http://schemas.microsoft.com/office/drawing/2014/main" id="{F66CDB8B-AFF0-4A56-A0E8-61B021B76F18}"/>
                    </a:ext>
                  </a:extLst>
                </p:cNvPr>
                <p:cNvSpPr/>
                <p:nvPr/>
              </p:nvSpPr>
              <p:spPr>
                <a:xfrm>
                  <a:off x="14020637" y="5804623"/>
                  <a:ext cx="473131" cy="106557"/>
                </a:xfrm>
                <a:prstGeom prst="rect">
                  <a:avLst/>
                </a:prstGeom>
                <a:solidFill>
                  <a:srgbClr val="F1B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795E7C3B-E276-2241-329F-400A6210EFC7}"/>
                    </a:ext>
                  </a:extLst>
                </p:cNvPr>
                <p:cNvSpPr/>
                <p:nvPr/>
              </p:nvSpPr>
              <p:spPr>
                <a:xfrm>
                  <a:off x="14487848" y="5804622"/>
                  <a:ext cx="408107" cy="1065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Rectangle 210">
                  <a:extLst>
                    <a:ext uri="{FF2B5EF4-FFF2-40B4-BE49-F238E27FC236}">
                      <a16:creationId xmlns:a16="http://schemas.microsoft.com/office/drawing/2014/main" id="{D4D793E3-3BD3-FA23-CD05-616E1D61EA09}"/>
                    </a:ext>
                  </a:extLst>
                </p:cNvPr>
                <p:cNvSpPr/>
                <p:nvPr/>
              </p:nvSpPr>
              <p:spPr>
                <a:xfrm>
                  <a:off x="14887724" y="5804623"/>
                  <a:ext cx="209401" cy="106557"/>
                </a:xfrm>
                <a:prstGeom prst="rect">
                  <a:avLst/>
                </a:prstGeom>
                <a:solidFill>
                  <a:srgbClr val="D95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7D8E188C-0F34-3B4E-FEC8-8F5C9347CB81}"/>
                    </a:ext>
                  </a:extLst>
                </p:cNvPr>
                <p:cNvSpPr/>
                <p:nvPr/>
              </p:nvSpPr>
              <p:spPr>
                <a:xfrm>
                  <a:off x="15097124" y="5804622"/>
                  <a:ext cx="862965" cy="10655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ABD87A4B-07BF-4E22-AE37-1D3505B7F7D8}"/>
                    </a:ext>
                  </a:extLst>
                </p:cNvPr>
                <p:cNvSpPr/>
                <p:nvPr/>
              </p:nvSpPr>
              <p:spPr>
                <a:xfrm>
                  <a:off x="15954702" y="5804623"/>
                  <a:ext cx="817843" cy="106557"/>
                </a:xfrm>
                <a:prstGeom prst="rect">
                  <a:avLst/>
                </a:prstGeom>
                <a:solidFill>
                  <a:srgbClr val="76A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DAAE4AE7-FF15-5754-94BB-B84BDD6A5C5A}"/>
                    </a:ext>
                  </a:extLst>
                </p:cNvPr>
                <p:cNvSpPr/>
                <p:nvPr/>
              </p:nvSpPr>
              <p:spPr>
                <a:xfrm>
                  <a:off x="13779217" y="5804432"/>
                  <a:ext cx="241420" cy="106557"/>
                </a:xfrm>
                <a:prstGeom prst="rect">
                  <a:avLst/>
                </a:prstGeom>
                <a:solidFill>
                  <a:srgbClr val="76A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8" name="Line 193">
                <a:extLst>
                  <a:ext uri="{FF2B5EF4-FFF2-40B4-BE49-F238E27FC236}">
                    <a16:creationId xmlns:a16="http://schemas.microsoft.com/office/drawing/2014/main" id="{179AE83C-D940-F33D-480C-CF5F8B5FC697}"/>
                  </a:ext>
                </a:extLst>
              </p:cNvPr>
              <p:cNvSpPr>
                <a:spLocks noChangeShapeType="1"/>
              </p:cNvSpPr>
              <p:nvPr/>
            </p:nvSpPr>
            <p:spPr bwMode="auto">
              <a:xfrm>
                <a:off x="7952745" y="6989969"/>
                <a:ext cx="1908638"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Line 194">
                <a:extLst>
                  <a:ext uri="{FF2B5EF4-FFF2-40B4-BE49-F238E27FC236}">
                    <a16:creationId xmlns:a16="http://schemas.microsoft.com/office/drawing/2014/main" id="{CF00A946-A213-44F9-3B6B-245E3B293C8F}"/>
                  </a:ext>
                </a:extLst>
              </p:cNvPr>
              <p:cNvSpPr>
                <a:spLocks noChangeShapeType="1"/>
              </p:cNvSpPr>
              <p:nvPr/>
            </p:nvSpPr>
            <p:spPr bwMode="auto">
              <a:xfrm>
                <a:off x="8188367" y="6989969"/>
                <a:ext cx="0" cy="25646"/>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Line 195">
                <a:extLst>
                  <a:ext uri="{FF2B5EF4-FFF2-40B4-BE49-F238E27FC236}">
                    <a16:creationId xmlns:a16="http://schemas.microsoft.com/office/drawing/2014/main" id="{05E038A5-854A-FC57-830C-CFD5A1BD6C61}"/>
                  </a:ext>
                </a:extLst>
              </p:cNvPr>
              <p:cNvSpPr>
                <a:spLocks noChangeShapeType="1"/>
              </p:cNvSpPr>
              <p:nvPr/>
            </p:nvSpPr>
            <p:spPr bwMode="auto">
              <a:xfrm>
                <a:off x="8464679" y="6989969"/>
                <a:ext cx="0" cy="25646"/>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Line 196">
                <a:extLst>
                  <a:ext uri="{FF2B5EF4-FFF2-40B4-BE49-F238E27FC236}">
                    <a16:creationId xmlns:a16="http://schemas.microsoft.com/office/drawing/2014/main" id="{FEB2B02F-2EA1-D312-3368-CA5A02EF24A5}"/>
                  </a:ext>
                </a:extLst>
              </p:cNvPr>
              <p:cNvSpPr>
                <a:spLocks noChangeShapeType="1"/>
              </p:cNvSpPr>
              <p:nvPr/>
            </p:nvSpPr>
            <p:spPr bwMode="auto">
              <a:xfrm>
                <a:off x="8740992" y="6989969"/>
                <a:ext cx="0" cy="25646"/>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Line 197">
                <a:extLst>
                  <a:ext uri="{FF2B5EF4-FFF2-40B4-BE49-F238E27FC236}">
                    <a16:creationId xmlns:a16="http://schemas.microsoft.com/office/drawing/2014/main" id="{83250B1A-EA96-5910-0BF1-802C60D0F11D}"/>
                  </a:ext>
                </a:extLst>
              </p:cNvPr>
              <p:cNvSpPr>
                <a:spLocks noChangeShapeType="1"/>
              </p:cNvSpPr>
              <p:nvPr/>
            </p:nvSpPr>
            <p:spPr bwMode="auto">
              <a:xfrm>
                <a:off x="9018251" y="6989969"/>
                <a:ext cx="0" cy="25646"/>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Line 198">
                <a:extLst>
                  <a:ext uri="{FF2B5EF4-FFF2-40B4-BE49-F238E27FC236}">
                    <a16:creationId xmlns:a16="http://schemas.microsoft.com/office/drawing/2014/main" id="{73155CC1-5CC1-085A-9734-6CF0876BCBFE}"/>
                  </a:ext>
                </a:extLst>
              </p:cNvPr>
              <p:cNvSpPr>
                <a:spLocks noChangeShapeType="1"/>
              </p:cNvSpPr>
              <p:nvPr/>
            </p:nvSpPr>
            <p:spPr bwMode="auto">
              <a:xfrm>
                <a:off x="9294563" y="6989969"/>
                <a:ext cx="0" cy="25646"/>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Line 199">
                <a:extLst>
                  <a:ext uri="{FF2B5EF4-FFF2-40B4-BE49-F238E27FC236}">
                    <a16:creationId xmlns:a16="http://schemas.microsoft.com/office/drawing/2014/main" id="{5194CA7E-833A-68B3-1FAE-90916FC508E6}"/>
                  </a:ext>
                </a:extLst>
              </p:cNvPr>
              <p:cNvSpPr>
                <a:spLocks noChangeShapeType="1"/>
              </p:cNvSpPr>
              <p:nvPr/>
            </p:nvSpPr>
            <p:spPr bwMode="auto">
              <a:xfrm>
                <a:off x="9571822" y="6989969"/>
                <a:ext cx="0" cy="25646"/>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Line 200">
                <a:extLst>
                  <a:ext uri="{FF2B5EF4-FFF2-40B4-BE49-F238E27FC236}">
                    <a16:creationId xmlns:a16="http://schemas.microsoft.com/office/drawing/2014/main" id="{76D8F7D7-A7A9-0FDD-529C-B2F3FAF4E728}"/>
                  </a:ext>
                </a:extLst>
              </p:cNvPr>
              <p:cNvSpPr>
                <a:spLocks noChangeShapeType="1"/>
              </p:cNvSpPr>
              <p:nvPr/>
            </p:nvSpPr>
            <p:spPr bwMode="auto">
              <a:xfrm>
                <a:off x="9848134" y="6989969"/>
                <a:ext cx="0" cy="25646"/>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Rectangle 201">
                <a:extLst>
                  <a:ext uri="{FF2B5EF4-FFF2-40B4-BE49-F238E27FC236}">
                    <a16:creationId xmlns:a16="http://schemas.microsoft.com/office/drawing/2014/main" id="{4EEB0CB3-0B1A-FCED-4354-3AD185CFA9B2}"/>
                  </a:ext>
                </a:extLst>
              </p:cNvPr>
              <p:cNvSpPr>
                <a:spLocks noChangeArrowheads="1"/>
              </p:cNvSpPr>
              <p:nvPr/>
            </p:nvSpPr>
            <p:spPr bwMode="auto">
              <a:xfrm>
                <a:off x="8108681" y="7020701"/>
                <a:ext cx="138650" cy="15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50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7" name="Rectangle 202">
                <a:extLst>
                  <a:ext uri="{FF2B5EF4-FFF2-40B4-BE49-F238E27FC236}">
                    <a16:creationId xmlns:a16="http://schemas.microsoft.com/office/drawing/2014/main" id="{B49E5C5E-D590-7DD5-EE9E-0039B253C580}"/>
                  </a:ext>
                </a:extLst>
              </p:cNvPr>
              <p:cNvSpPr>
                <a:spLocks noChangeArrowheads="1"/>
              </p:cNvSpPr>
              <p:nvPr/>
            </p:nvSpPr>
            <p:spPr bwMode="auto">
              <a:xfrm>
                <a:off x="8358497" y="7020701"/>
                <a:ext cx="207977" cy="15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100</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8" name="Rectangle 203">
                <a:extLst>
                  <a:ext uri="{FF2B5EF4-FFF2-40B4-BE49-F238E27FC236}">
                    <a16:creationId xmlns:a16="http://schemas.microsoft.com/office/drawing/2014/main" id="{561F1949-590D-A435-32F4-69B7356899A7}"/>
                  </a:ext>
                </a:extLst>
              </p:cNvPr>
              <p:cNvSpPr>
                <a:spLocks noChangeArrowheads="1"/>
              </p:cNvSpPr>
              <p:nvPr/>
            </p:nvSpPr>
            <p:spPr bwMode="auto">
              <a:xfrm>
                <a:off x="8631026" y="7020701"/>
                <a:ext cx="207977" cy="15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150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9" name="Rectangle 204">
                <a:extLst>
                  <a:ext uri="{FF2B5EF4-FFF2-40B4-BE49-F238E27FC236}">
                    <a16:creationId xmlns:a16="http://schemas.microsoft.com/office/drawing/2014/main" id="{BDE27591-A048-85E5-B583-A04489BDD1D7}"/>
                  </a:ext>
                </a:extLst>
              </p:cNvPr>
              <p:cNvSpPr>
                <a:spLocks noChangeArrowheads="1"/>
              </p:cNvSpPr>
              <p:nvPr/>
            </p:nvSpPr>
            <p:spPr bwMode="auto">
              <a:xfrm>
                <a:off x="8908284" y="7020701"/>
                <a:ext cx="207977" cy="15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200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0" name="Rectangle 205">
                <a:extLst>
                  <a:ext uri="{FF2B5EF4-FFF2-40B4-BE49-F238E27FC236}">
                    <a16:creationId xmlns:a16="http://schemas.microsoft.com/office/drawing/2014/main" id="{04733B2F-F426-7410-1FE9-576BC7414F9A}"/>
                  </a:ext>
                </a:extLst>
              </p:cNvPr>
              <p:cNvSpPr>
                <a:spLocks noChangeArrowheads="1"/>
              </p:cNvSpPr>
              <p:nvPr/>
            </p:nvSpPr>
            <p:spPr bwMode="auto">
              <a:xfrm>
                <a:off x="9185542" y="7020701"/>
                <a:ext cx="207977" cy="15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250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1" name="Rectangle 206">
                <a:extLst>
                  <a:ext uri="{FF2B5EF4-FFF2-40B4-BE49-F238E27FC236}">
                    <a16:creationId xmlns:a16="http://schemas.microsoft.com/office/drawing/2014/main" id="{C7B1CB72-0E36-476B-4B88-71E75AA62869}"/>
                  </a:ext>
                </a:extLst>
              </p:cNvPr>
              <p:cNvSpPr>
                <a:spLocks noChangeArrowheads="1"/>
              </p:cNvSpPr>
              <p:nvPr/>
            </p:nvSpPr>
            <p:spPr bwMode="auto">
              <a:xfrm>
                <a:off x="9462799" y="7020701"/>
                <a:ext cx="207977" cy="15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300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2" name="Rectangle 207">
                <a:extLst>
                  <a:ext uri="{FF2B5EF4-FFF2-40B4-BE49-F238E27FC236}">
                    <a16:creationId xmlns:a16="http://schemas.microsoft.com/office/drawing/2014/main" id="{0524EA8B-B63E-13F0-8A74-0F153B10C83C}"/>
                  </a:ext>
                </a:extLst>
              </p:cNvPr>
              <p:cNvSpPr>
                <a:spLocks noChangeArrowheads="1"/>
              </p:cNvSpPr>
              <p:nvPr/>
            </p:nvSpPr>
            <p:spPr bwMode="auto">
              <a:xfrm>
                <a:off x="9740059" y="7020701"/>
                <a:ext cx="207977" cy="15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350</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3" name="Rectangle 208">
                <a:extLst>
                  <a:ext uri="{FF2B5EF4-FFF2-40B4-BE49-F238E27FC236}">
                    <a16:creationId xmlns:a16="http://schemas.microsoft.com/office/drawing/2014/main" id="{C88FE17C-1EF8-056A-9410-991D4D88DF03}"/>
                  </a:ext>
                </a:extLst>
              </p:cNvPr>
              <p:cNvSpPr>
                <a:spLocks noChangeArrowheads="1"/>
              </p:cNvSpPr>
              <p:nvPr/>
            </p:nvSpPr>
            <p:spPr bwMode="auto">
              <a:xfrm>
                <a:off x="8661505" y="7216935"/>
                <a:ext cx="681482" cy="15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Phase (deg)</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4" name="Line 209">
                <a:extLst>
                  <a:ext uri="{FF2B5EF4-FFF2-40B4-BE49-F238E27FC236}">
                    <a16:creationId xmlns:a16="http://schemas.microsoft.com/office/drawing/2014/main" id="{218DBE79-7832-D547-468A-5AB4922A70F8}"/>
                  </a:ext>
                </a:extLst>
              </p:cNvPr>
              <p:cNvSpPr>
                <a:spLocks noChangeShapeType="1"/>
              </p:cNvSpPr>
              <p:nvPr/>
            </p:nvSpPr>
            <p:spPr bwMode="auto">
              <a:xfrm flipV="1">
                <a:off x="7952745" y="5208863"/>
                <a:ext cx="0" cy="1781106"/>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Line 210">
                <a:extLst>
                  <a:ext uri="{FF2B5EF4-FFF2-40B4-BE49-F238E27FC236}">
                    <a16:creationId xmlns:a16="http://schemas.microsoft.com/office/drawing/2014/main" id="{DAFF1A30-350A-4BF7-3BD0-19BC204F0F10}"/>
                  </a:ext>
                </a:extLst>
              </p:cNvPr>
              <p:cNvSpPr>
                <a:spLocks noChangeShapeType="1"/>
              </p:cNvSpPr>
              <p:nvPr/>
            </p:nvSpPr>
            <p:spPr bwMode="auto">
              <a:xfrm flipH="1">
                <a:off x="7933819" y="6906620"/>
                <a:ext cx="1892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Line 211">
                <a:extLst>
                  <a:ext uri="{FF2B5EF4-FFF2-40B4-BE49-F238E27FC236}">
                    <a16:creationId xmlns:a16="http://schemas.microsoft.com/office/drawing/2014/main" id="{755E4518-5C19-9CE0-A065-0118BE354918}"/>
                  </a:ext>
                </a:extLst>
              </p:cNvPr>
              <p:cNvSpPr>
                <a:spLocks noChangeShapeType="1"/>
              </p:cNvSpPr>
              <p:nvPr/>
            </p:nvSpPr>
            <p:spPr bwMode="auto">
              <a:xfrm flipH="1">
                <a:off x="7933819" y="6516803"/>
                <a:ext cx="1892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Line 212">
                <a:extLst>
                  <a:ext uri="{FF2B5EF4-FFF2-40B4-BE49-F238E27FC236}">
                    <a16:creationId xmlns:a16="http://schemas.microsoft.com/office/drawing/2014/main" id="{D47E6CA3-1CD4-5982-121D-6B809FCB5033}"/>
                  </a:ext>
                </a:extLst>
              </p:cNvPr>
              <p:cNvSpPr>
                <a:spLocks noChangeShapeType="1"/>
              </p:cNvSpPr>
              <p:nvPr/>
            </p:nvSpPr>
            <p:spPr bwMode="auto">
              <a:xfrm flipH="1">
                <a:off x="7933819" y="6126985"/>
                <a:ext cx="1892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Line 213">
                <a:extLst>
                  <a:ext uri="{FF2B5EF4-FFF2-40B4-BE49-F238E27FC236}">
                    <a16:creationId xmlns:a16="http://schemas.microsoft.com/office/drawing/2014/main" id="{A7CFB7B7-AF4F-9168-DF51-5DF021774956}"/>
                  </a:ext>
                </a:extLst>
              </p:cNvPr>
              <p:cNvSpPr>
                <a:spLocks noChangeShapeType="1"/>
              </p:cNvSpPr>
              <p:nvPr/>
            </p:nvSpPr>
            <p:spPr bwMode="auto">
              <a:xfrm flipH="1">
                <a:off x="7933819" y="5737168"/>
                <a:ext cx="1892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Line 214">
                <a:extLst>
                  <a:ext uri="{FF2B5EF4-FFF2-40B4-BE49-F238E27FC236}">
                    <a16:creationId xmlns:a16="http://schemas.microsoft.com/office/drawing/2014/main" id="{DA159D5F-A649-224B-AA50-D2712F8567DC}"/>
                  </a:ext>
                </a:extLst>
              </p:cNvPr>
              <p:cNvSpPr>
                <a:spLocks noChangeShapeType="1"/>
              </p:cNvSpPr>
              <p:nvPr/>
            </p:nvSpPr>
            <p:spPr bwMode="auto">
              <a:xfrm flipH="1">
                <a:off x="7933819" y="5346068"/>
                <a:ext cx="18926" cy="0"/>
              </a:xfrm>
              <a:prstGeom prst="line">
                <a:avLst/>
              </a:prstGeom>
              <a:noFill/>
              <a:ln w="190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Rectangle 215">
                <a:extLst>
                  <a:ext uri="{FF2B5EF4-FFF2-40B4-BE49-F238E27FC236}">
                    <a16:creationId xmlns:a16="http://schemas.microsoft.com/office/drawing/2014/main" id="{D50AF2F2-D2C2-6DE5-F115-22B3A81DD5BC}"/>
                  </a:ext>
                </a:extLst>
              </p:cNvPr>
              <p:cNvSpPr>
                <a:spLocks noChangeArrowheads="1"/>
              </p:cNvSpPr>
              <p:nvPr/>
            </p:nvSpPr>
            <p:spPr bwMode="auto">
              <a:xfrm>
                <a:off x="7731788" y="6809163"/>
                <a:ext cx="111183"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1" name="Rectangle 216">
                <a:extLst>
                  <a:ext uri="{FF2B5EF4-FFF2-40B4-BE49-F238E27FC236}">
                    <a16:creationId xmlns:a16="http://schemas.microsoft.com/office/drawing/2014/main" id="{EBD3553B-ACE3-CEF8-23D8-446AAEFD974C}"/>
                  </a:ext>
                </a:extLst>
              </p:cNvPr>
              <p:cNvSpPr>
                <a:spLocks noChangeArrowheads="1"/>
              </p:cNvSpPr>
              <p:nvPr/>
            </p:nvSpPr>
            <p:spPr bwMode="auto">
              <a:xfrm>
                <a:off x="7658926" y="6421912"/>
                <a:ext cx="215825"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-0.5</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2" name="Rectangle 218">
                <a:extLst>
                  <a:ext uri="{FF2B5EF4-FFF2-40B4-BE49-F238E27FC236}">
                    <a16:creationId xmlns:a16="http://schemas.microsoft.com/office/drawing/2014/main" id="{D1CA9DF0-DD0B-F3DE-6199-5D6F6FC64240}"/>
                  </a:ext>
                </a:extLst>
              </p:cNvPr>
              <p:cNvSpPr>
                <a:spLocks noChangeArrowheads="1"/>
              </p:cNvSpPr>
              <p:nvPr/>
            </p:nvSpPr>
            <p:spPr bwMode="auto">
              <a:xfrm>
                <a:off x="7686367" y="5644842"/>
                <a:ext cx="173968"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0.5</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3" name="Rectangle 219">
                <a:extLst>
                  <a:ext uri="{FF2B5EF4-FFF2-40B4-BE49-F238E27FC236}">
                    <a16:creationId xmlns:a16="http://schemas.microsoft.com/office/drawing/2014/main" id="{1BA3C2F0-A401-0719-B21F-E5212829A9C4}"/>
                  </a:ext>
                </a:extLst>
              </p:cNvPr>
              <p:cNvSpPr>
                <a:spLocks noChangeArrowheads="1"/>
              </p:cNvSpPr>
              <p:nvPr/>
            </p:nvSpPr>
            <p:spPr bwMode="auto">
              <a:xfrm>
                <a:off x="7763962" y="5251177"/>
                <a:ext cx="69326"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 name="Freeform 228">
                <a:extLst>
                  <a:ext uri="{FF2B5EF4-FFF2-40B4-BE49-F238E27FC236}">
                    <a16:creationId xmlns:a16="http://schemas.microsoft.com/office/drawing/2014/main" id="{48478E1B-7194-8CCA-BE14-E9784D171DD7}"/>
                  </a:ext>
                </a:extLst>
              </p:cNvPr>
              <p:cNvSpPr>
                <a:spLocks/>
              </p:cNvSpPr>
              <p:nvPr/>
            </p:nvSpPr>
            <p:spPr bwMode="auto">
              <a:xfrm>
                <a:off x="7952745" y="5503791"/>
                <a:ext cx="1908638" cy="1333585"/>
              </a:xfrm>
              <a:custGeom>
                <a:avLst/>
                <a:gdLst>
                  <a:gd name="T0" fmla="*/ 0 w 2017"/>
                  <a:gd name="T1" fmla="*/ 128 h 1040"/>
                  <a:gd name="T2" fmla="*/ 88 w 2017"/>
                  <a:gd name="T3" fmla="*/ 355 h 1040"/>
                  <a:gd name="T4" fmla="*/ 176 w 2017"/>
                  <a:gd name="T5" fmla="*/ 419 h 1040"/>
                  <a:gd name="T6" fmla="*/ 263 w 2017"/>
                  <a:gd name="T7" fmla="*/ 526 h 1040"/>
                  <a:gd name="T8" fmla="*/ 351 w 2017"/>
                  <a:gd name="T9" fmla="*/ 437 h 1040"/>
                  <a:gd name="T10" fmla="*/ 439 w 2017"/>
                  <a:gd name="T11" fmla="*/ 569 h 1040"/>
                  <a:gd name="T12" fmla="*/ 527 w 2017"/>
                  <a:gd name="T13" fmla="*/ 640 h 1040"/>
                  <a:gd name="T14" fmla="*/ 614 w 2017"/>
                  <a:gd name="T15" fmla="*/ 830 h 1040"/>
                  <a:gd name="T16" fmla="*/ 702 w 2017"/>
                  <a:gd name="T17" fmla="*/ 925 h 1040"/>
                  <a:gd name="T18" fmla="*/ 790 w 2017"/>
                  <a:gd name="T19" fmla="*/ 1040 h 1040"/>
                  <a:gd name="T20" fmla="*/ 877 w 2017"/>
                  <a:gd name="T21" fmla="*/ 804 h 1040"/>
                  <a:gd name="T22" fmla="*/ 965 w 2017"/>
                  <a:gd name="T23" fmla="*/ 774 h 1040"/>
                  <a:gd name="T24" fmla="*/ 1053 w 2017"/>
                  <a:gd name="T25" fmla="*/ 774 h 1040"/>
                  <a:gd name="T26" fmla="*/ 1141 w 2017"/>
                  <a:gd name="T27" fmla="*/ 694 h 1040"/>
                  <a:gd name="T28" fmla="*/ 1228 w 2017"/>
                  <a:gd name="T29" fmla="*/ 705 h 1040"/>
                  <a:gd name="T30" fmla="*/ 1316 w 2017"/>
                  <a:gd name="T31" fmla="*/ 505 h 1040"/>
                  <a:gd name="T32" fmla="*/ 1404 w 2017"/>
                  <a:gd name="T33" fmla="*/ 302 h 1040"/>
                  <a:gd name="T34" fmla="*/ 1491 w 2017"/>
                  <a:gd name="T35" fmla="*/ 99 h 1040"/>
                  <a:gd name="T36" fmla="*/ 1579 w 2017"/>
                  <a:gd name="T37" fmla="*/ 8 h 1040"/>
                  <a:gd name="T38" fmla="*/ 1667 w 2017"/>
                  <a:gd name="T39" fmla="*/ 0 h 1040"/>
                  <a:gd name="T40" fmla="*/ 1754 w 2017"/>
                  <a:gd name="T41" fmla="*/ 156 h 1040"/>
                  <a:gd name="T42" fmla="*/ 1842 w 2017"/>
                  <a:gd name="T43" fmla="*/ 261 h 1040"/>
                  <a:gd name="T44" fmla="*/ 1930 w 2017"/>
                  <a:gd name="T45" fmla="*/ 335 h 1040"/>
                  <a:gd name="T46" fmla="*/ 2017 w 2017"/>
                  <a:gd name="T47" fmla="*/ 369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7" h="1040">
                    <a:moveTo>
                      <a:pt x="0" y="128"/>
                    </a:moveTo>
                    <a:lnTo>
                      <a:pt x="88" y="355"/>
                    </a:lnTo>
                    <a:lnTo>
                      <a:pt x="176" y="419"/>
                    </a:lnTo>
                    <a:lnTo>
                      <a:pt x="263" y="526"/>
                    </a:lnTo>
                    <a:lnTo>
                      <a:pt x="351" y="437"/>
                    </a:lnTo>
                    <a:lnTo>
                      <a:pt x="439" y="569"/>
                    </a:lnTo>
                    <a:lnTo>
                      <a:pt x="527" y="640"/>
                    </a:lnTo>
                    <a:lnTo>
                      <a:pt x="614" y="830"/>
                    </a:lnTo>
                    <a:lnTo>
                      <a:pt x="702" y="925"/>
                    </a:lnTo>
                    <a:lnTo>
                      <a:pt x="790" y="1040"/>
                    </a:lnTo>
                    <a:lnTo>
                      <a:pt x="877" y="804"/>
                    </a:lnTo>
                    <a:lnTo>
                      <a:pt x="965" y="774"/>
                    </a:lnTo>
                    <a:lnTo>
                      <a:pt x="1053" y="774"/>
                    </a:lnTo>
                    <a:lnTo>
                      <a:pt x="1141" y="694"/>
                    </a:lnTo>
                    <a:lnTo>
                      <a:pt x="1228" y="705"/>
                    </a:lnTo>
                    <a:lnTo>
                      <a:pt x="1316" y="505"/>
                    </a:lnTo>
                    <a:lnTo>
                      <a:pt x="1404" y="302"/>
                    </a:lnTo>
                    <a:lnTo>
                      <a:pt x="1491" y="99"/>
                    </a:lnTo>
                    <a:lnTo>
                      <a:pt x="1579" y="8"/>
                    </a:lnTo>
                    <a:lnTo>
                      <a:pt x="1667" y="0"/>
                    </a:lnTo>
                    <a:lnTo>
                      <a:pt x="1754" y="156"/>
                    </a:lnTo>
                    <a:lnTo>
                      <a:pt x="1842" y="261"/>
                    </a:lnTo>
                    <a:lnTo>
                      <a:pt x="1930" y="335"/>
                    </a:lnTo>
                    <a:lnTo>
                      <a:pt x="2017" y="369"/>
                    </a:lnTo>
                  </a:path>
                </a:pathLst>
              </a:custGeom>
              <a:noFill/>
              <a:ln w="2540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229">
                <a:extLst>
                  <a:ext uri="{FF2B5EF4-FFF2-40B4-BE49-F238E27FC236}">
                    <a16:creationId xmlns:a16="http://schemas.microsoft.com/office/drawing/2014/main" id="{B0478880-FE6C-D96F-D6C5-247C982A0E98}"/>
                  </a:ext>
                </a:extLst>
              </p:cNvPr>
              <p:cNvSpPr>
                <a:spLocks/>
              </p:cNvSpPr>
              <p:nvPr/>
            </p:nvSpPr>
            <p:spPr bwMode="auto">
              <a:xfrm>
                <a:off x="7952745" y="5208863"/>
                <a:ext cx="1908638" cy="1475920"/>
              </a:xfrm>
              <a:custGeom>
                <a:avLst/>
                <a:gdLst>
                  <a:gd name="T0" fmla="*/ 0 w 2017"/>
                  <a:gd name="T1" fmla="*/ 14 h 1151"/>
                  <a:gd name="T2" fmla="*/ 88 w 2017"/>
                  <a:gd name="T3" fmla="*/ 320 h 1151"/>
                  <a:gd name="T4" fmla="*/ 176 w 2017"/>
                  <a:gd name="T5" fmla="*/ 424 h 1151"/>
                  <a:gd name="T6" fmla="*/ 263 w 2017"/>
                  <a:gd name="T7" fmla="*/ 507 h 1151"/>
                  <a:gd name="T8" fmla="*/ 351 w 2017"/>
                  <a:gd name="T9" fmla="*/ 428 h 1151"/>
                  <a:gd name="T10" fmla="*/ 439 w 2017"/>
                  <a:gd name="T11" fmla="*/ 577 h 1151"/>
                  <a:gd name="T12" fmla="*/ 527 w 2017"/>
                  <a:gd name="T13" fmla="*/ 687 h 1151"/>
                  <a:gd name="T14" fmla="*/ 614 w 2017"/>
                  <a:gd name="T15" fmla="*/ 883 h 1151"/>
                  <a:gd name="T16" fmla="*/ 702 w 2017"/>
                  <a:gd name="T17" fmla="*/ 983 h 1151"/>
                  <a:gd name="T18" fmla="*/ 790 w 2017"/>
                  <a:gd name="T19" fmla="*/ 1151 h 1151"/>
                  <a:gd name="T20" fmla="*/ 877 w 2017"/>
                  <a:gd name="T21" fmla="*/ 776 h 1151"/>
                  <a:gd name="T22" fmla="*/ 965 w 2017"/>
                  <a:gd name="T23" fmla="*/ 738 h 1151"/>
                  <a:gd name="T24" fmla="*/ 1053 w 2017"/>
                  <a:gd name="T25" fmla="*/ 767 h 1151"/>
                  <a:gd name="T26" fmla="*/ 1141 w 2017"/>
                  <a:gd name="T27" fmla="*/ 679 h 1151"/>
                  <a:gd name="T28" fmla="*/ 1228 w 2017"/>
                  <a:gd name="T29" fmla="*/ 692 h 1151"/>
                  <a:gd name="T30" fmla="*/ 1316 w 2017"/>
                  <a:gd name="T31" fmla="*/ 456 h 1151"/>
                  <a:gd name="T32" fmla="*/ 1404 w 2017"/>
                  <a:gd name="T33" fmla="*/ 286 h 1151"/>
                  <a:gd name="T34" fmla="*/ 1491 w 2017"/>
                  <a:gd name="T35" fmla="*/ 114 h 1151"/>
                  <a:gd name="T36" fmla="*/ 1579 w 2017"/>
                  <a:gd name="T37" fmla="*/ 57 h 1151"/>
                  <a:gd name="T38" fmla="*/ 1667 w 2017"/>
                  <a:gd name="T39" fmla="*/ 0 h 1151"/>
                  <a:gd name="T40" fmla="*/ 1754 w 2017"/>
                  <a:gd name="T41" fmla="*/ 174 h 1151"/>
                  <a:gd name="T42" fmla="*/ 1842 w 2017"/>
                  <a:gd name="T43" fmla="*/ 286 h 1151"/>
                  <a:gd name="T44" fmla="*/ 1930 w 2017"/>
                  <a:gd name="T45" fmla="*/ 316 h 1151"/>
                  <a:gd name="T46" fmla="*/ 2017 w 2017"/>
                  <a:gd name="T47" fmla="*/ 37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7" h="1151">
                    <a:moveTo>
                      <a:pt x="0" y="14"/>
                    </a:moveTo>
                    <a:lnTo>
                      <a:pt x="88" y="320"/>
                    </a:lnTo>
                    <a:lnTo>
                      <a:pt x="176" y="424"/>
                    </a:lnTo>
                    <a:lnTo>
                      <a:pt x="263" y="507"/>
                    </a:lnTo>
                    <a:lnTo>
                      <a:pt x="351" y="428"/>
                    </a:lnTo>
                    <a:lnTo>
                      <a:pt x="439" y="577"/>
                    </a:lnTo>
                    <a:lnTo>
                      <a:pt x="527" y="687"/>
                    </a:lnTo>
                    <a:lnTo>
                      <a:pt x="614" y="883"/>
                    </a:lnTo>
                    <a:lnTo>
                      <a:pt x="702" y="983"/>
                    </a:lnTo>
                    <a:lnTo>
                      <a:pt x="790" y="1151"/>
                    </a:lnTo>
                    <a:lnTo>
                      <a:pt x="877" y="776"/>
                    </a:lnTo>
                    <a:lnTo>
                      <a:pt x="965" y="738"/>
                    </a:lnTo>
                    <a:lnTo>
                      <a:pt x="1053" y="767"/>
                    </a:lnTo>
                    <a:lnTo>
                      <a:pt x="1141" y="679"/>
                    </a:lnTo>
                    <a:lnTo>
                      <a:pt x="1228" y="692"/>
                    </a:lnTo>
                    <a:lnTo>
                      <a:pt x="1316" y="456"/>
                    </a:lnTo>
                    <a:lnTo>
                      <a:pt x="1404" y="286"/>
                    </a:lnTo>
                    <a:lnTo>
                      <a:pt x="1491" y="114"/>
                    </a:lnTo>
                    <a:lnTo>
                      <a:pt x="1579" y="57"/>
                    </a:lnTo>
                    <a:lnTo>
                      <a:pt x="1667" y="0"/>
                    </a:lnTo>
                    <a:lnTo>
                      <a:pt x="1754" y="174"/>
                    </a:lnTo>
                    <a:lnTo>
                      <a:pt x="1842" y="286"/>
                    </a:lnTo>
                    <a:lnTo>
                      <a:pt x="1930" y="316"/>
                    </a:lnTo>
                    <a:lnTo>
                      <a:pt x="2017" y="370"/>
                    </a:lnTo>
                  </a:path>
                </a:pathLst>
              </a:cu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230">
                <a:extLst>
                  <a:ext uri="{FF2B5EF4-FFF2-40B4-BE49-F238E27FC236}">
                    <a16:creationId xmlns:a16="http://schemas.microsoft.com/office/drawing/2014/main" id="{90BCDD9E-0687-1DAA-066F-C27DB6E0C17C}"/>
                  </a:ext>
                </a:extLst>
              </p:cNvPr>
              <p:cNvSpPr>
                <a:spLocks/>
              </p:cNvSpPr>
              <p:nvPr/>
            </p:nvSpPr>
            <p:spPr bwMode="auto">
              <a:xfrm>
                <a:off x="7952745" y="5744862"/>
                <a:ext cx="1908638" cy="1245108"/>
              </a:xfrm>
              <a:custGeom>
                <a:avLst/>
                <a:gdLst>
                  <a:gd name="T0" fmla="*/ 0 w 2017"/>
                  <a:gd name="T1" fmla="*/ 283 h 971"/>
                  <a:gd name="T2" fmla="*/ 88 w 2017"/>
                  <a:gd name="T3" fmla="*/ 432 h 971"/>
                  <a:gd name="T4" fmla="*/ 176 w 2017"/>
                  <a:gd name="T5" fmla="*/ 456 h 971"/>
                  <a:gd name="T6" fmla="*/ 263 w 2017"/>
                  <a:gd name="T7" fmla="*/ 588 h 971"/>
                  <a:gd name="T8" fmla="*/ 351 w 2017"/>
                  <a:gd name="T9" fmla="*/ 488 h 971"/>
                  <a:gd name="T10" fmla="*/ 439 w 2017"/>
                  <a:gd name="T11" fmla="*/ 603 h 971"/>
                  <a:gd name="T12" fmla="*/ 527 w 2017"/>
                  <a:gd name="T13" fmla="*/ 635 h 971"/>
                  <a:gd name="T14" fmla="*/ 614 w 2017"/>
                  <a:gd name="T15" fmla="*/ 818 h 971"/>
                  <a:gd name="T16" fmla="*/ 702 w 2017"/>
                  <a:gd name="T17" fmla="*/ 908 h 971"/>
                  <a:gd name="T18" fmla="*/ 790 w 2017"/>
                  <a:gd name="T19" fmla="*/ 971 h 971"/>
                  <a:gd name="T20" fmla="*/ 877 w 2017"/>
                  <a:gd name="T21" fmla="*/ 875 h 971"/>
                  <a:gd name="T22" fmla="*/ 965 w 2017"/>
                  <a:gd name="T23" fmla="*/ 852 h 971"/>
                  <a:gd name="T24" fmla="*/ 1053 w 2017"/>
                  <a:gd name="T25" fmla="*/ 824 h 971"/>
                  <a:gd name="T26" fmla="*/ 1141 w 2017"/>
                  <a:gd name="T27" fmla="*/ 751 h 971"/>
                  <a:gd name="T28" fmla="*/ 1228 w 2017"/>
                  <a:gd name="T29" fmla="*/ 759 h 971"/>
                  <a:gd name="T30" fmla="*/ 1316 w 2017"/>
                  <a:gd name="T31" fmla="*/ 595 h 971"/>
                  <a:gd name="T32" fmla="*/ 1404 w 2017"/>
                  <a:gd name="T33" fmla="*/ 360 h 971"/>
                  <a:gd name="T34" fmla="*/ 1491 w 2017"/>
                  <a:gd name="T35" fmla="*/ 126 h 971"/>
                  <a:gd name="T36" fmla="*/ 1579 w 2017"/>
                  <a:gd name="T37" fmla="*/ 0 h 971"/>
                  <a:gd name="T38" fmla="*/ 1667 w 2017"/>
                  <a:gd name="T39" fmla="*/ 41 h 971"/>
                  <a:gd name="T40" fmla="*/ 1754 w 2017"/>
                  <a:gd name="T41" fmla="*/ 180 h 971"/>
                  <a:gd name="T42" fmla="*/ 1842 w 2017"/>
                  <a:gd name="T43" fmla="*/ 279 h 971"/>
                  <a:gd name="T44" fmla="*/ 1930 w 2017"/>
                  <a:gd name="T45" fmla="*/ 396 h 971"/>
                  <a:gd name="T46" fmla="*/ 2017 w 2017"/>
                  <a:gd name="T47" fmla="*/ 40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7" h="971">
                    <a:moveTo>
                      <a:pt x="0" y="283"/>
                    </a:moveTo>
                    <a:lnTo>
                      <a:pt x="88" y="432"/>
                    </a:lnTo>
                    <a:lnTo>
                      <a:pt x="176" y="456"/>
                    </a:lnTo>
                    <a:lnTo>
                      <a:pt x="263" y="588"/>
                    </a:lnTo>
                    <a:lnTo>
                      <a:pt x="351" y="488"/>
                    </a:lnTo>
                    <a:lnTo>
                      <a:pt x="439" y="603"/>
                    </a:lnTo>
                    <a:lnTo>
                      <a:pt x="527" y="635"/>
                    </a:lnTo>
                    <a:lnTo>
                      <a:pt x="614" y="818"/>
                    </a:lnTo>
                    <a:lnTo>
                      <a:pt x="702" y="908"/>
                    </a:lnTo>
                    <a:lnTo>
                      <a:pt x="790" y="971"/>
                    </a:lnTo>
                    <a:lnTo>
                      <a:pt x="877" y="875"/>
                    </a:lnTo>
                    <a:lnTo>
                      <a:pt x="965" y="852"/>
                    </a:lnTo>
                    <a:lnTo>
                      <a:pt x="1053" y="824"/>
                    </a:lnTo>
                    <a:lnTo>
                      <a:pt x="1141" y="751"/>
                    </a:lnTo>
                    <a:lnTo>
                      <a:pt x="1228" y="759"/>
                    </a:lnTo>
                    <a:lnTo>
                      <a:pt x="1316" y="595"/>
                    </a:lnTo>
                    <a:lnTo>
                      <a:pt x="1404" y="360"/>
                    </a:lnTo>
                    <a:lnTo>
                      <a:pt x="1491" y="126"/>
                    </a:lnTo>
                    <a:lnTo>
                      <a:pt x="1579" y="0"/>
                    </a:lnTo>
                    <a:lnTo>
                      <a:pt x="1667" y="41"/>
                    </a:lnTo>
                    <a:lnTo>
                      <a:pt x="1754" y="180"/>
                    </a:lnTo>
                    <a:lnTo>
                      <a:pt x="1842" y="279"/>
                    </a:lnTo>
                    <a:lnTo>
                      <a:pt x="1930" y="396"/>
                    </a:lnTo>
                    <a:lnTo>
                      <a:pt x="2017" y="409"/>
                    </a:lnTo>
                  </a:path>
                </a:pathLst>
              </a:cu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Rectangle 231">
                <a:extLst>
                  <a:ext uri="{FF2B5EF4-FFF2-40B4-BE49-F238E27FC236}">
                    <a16:creationId xmlns:a16="http://schemas.microsoft.com/office/drawing/2014/main" id="{3426E571-F3AE-CFBB-680A-A126A755993A}"/>
                  </a:ext>
                </a:extLst>
              </p:cNvPr>
              <p:cNvSpPr>
                <a:spLocks noChangeArrowheads="1"/>
              </p:cNvSpPr>
              <p:nvPr/>
            </p:nvSpPr>
            <p:spPr bwMode="auto">
              <a:xfrm>
                <a:off x="7952745" y="6115444"/>
                <a:ext cx="1904853" cy="24364"/>
              </a:xfrm>
              <a:prstGeom prst="rect">
                <a:avLst/>
              </a:prstGeom>
              <a:solidFill>
                <a:srgbClr val="66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32">
                <a:extLst>
                  <a:ext uri="{FF2B5EF4-FFF2-40B4-BE49-F238E27FC236}">
                    <a16:creationId xmlns:a16="http://schemas.microsoft.com/office/drawing/2014/main" id="{FE2E570A-939B-E062-A599-4FBB9EDA2F91}"/>
                  </a:ext>
                </a:extLst>
              </p:cNvPr>
              <p:cNvSpPr>
                <a:spLocks noEditPoints="1"/>
              </p:cNvSpPr>
              <p:nvPr/>
            </p:nvSpPr>
            <p:spPr bwMode="auto">
              <a:xfrm>
                <a:off x="7952745" y="6119292"/>
                <a:ext cx="1900121" cy="14106"/>
              </a:xfrm>
              <a:custGeom>
                <a:avLst/>
                <a:gdLst>
                  <a:gd name="T0" fmla="*/ 38 w 2008"/>
                  <a:gd name="T1" fmla="*/ 0 h 11"/>
                  <a:gd name="T2" fmla="*/ 86 w 2008"/>
                  <a:gd name="T3" fmla="*/ 0 h 11"/>
                  <a:gd name="T4" fmla="*/ 125 w 2008"/>
                  <a:gd name="T5" fmla="*/ 11 h 11"/>
                  <a:gd name="T6" fmla="*/ 154 w 2008"/>
                  <a:gd name="T7" fmla="*/ 11 h 11"/>
                  <a:gd name="T8" fmla="*/ 173 w 2008"/>
                  <a:gd name="T9" fmla="*/ 11 h 11"/>
                  <a:gd name="T10" fmla="*/ 211 w 2008"/>
                  <a:gd name="T11" fmla="*/ 0 h 11"/>
                  <a:gd name="T12" fmla="*/ 259 w 2008"/>
                  <a:gd name="T13" fmla="*/ 0 h 11"/>
                  <a:gd name="T14" fmla="*/ 298 w 2008"/>
                  <a:gd name="T15" fmla="*/ 11 h 11"/>
                  <a:gd name="T16" fmla="*/ 327 w 2008"/>
                  <a:gd name="T17" fmla="*/ 11 h 11"/>
                  <a:gd name="T18" fmla="*/ 346 w 2008"/>
                  <a:gd name="T19" fmla="*/ 11 h 11"/>
                  <a:gd name="T20" fmla="*/ 384 w 2008"/>
                  <a:gd name="T21" fmla="*/ 0 h 11"/>
                  <a:gd name="T22" fmla="*/ 432 w 2008"/>
                  <a:gd name="T23" fmla="*/ 0 h 11"/>
                  <a:gd name="T24" fmla="*/ 471 w 2008"/>
                  <a:gd name="T25" fmla="*/ 11 h 11"/>
                  <a:gd name="T26" fmla="*/ 500 w 2008"/>
                  <a:gd name="T27" fmla="*/ 11 h 11"/>
                  <a:gd name="T28" fmla="*/ 519 w 2008"/>
                  <a:gd name="T29" fmla="*/ 11 h 11"/>
                  <a:gd name="T30" fmla="*/ 557 w 2008"/>
                  <a:gd name="T31" fmla="*/ 0 h 11"/>
                  <a:gd name="T32" fmla="*/ 605 w 2008"/>
                  <a:gd name="T33" fmla="*/ 0 h 11"/>
                  <a:gd name="T34" fmla="*/ 644 w 2008"/>
                  <a:gd name="T35" fmla="*/ 11 h 11"/>
                  <a:gd name="T36" fmla="*/ 672 w 2008"/>
                  <a:gd name="T37" fmla="*/ 11 h 11"/>
                  <a:gd name="T38" fmla="*/ 692 w 2008"/>
                  <a:gd name="T39" fmla="*/ 11 h 11"/>
                  <a:gd name="T40" fmla="*/ 730 w 2008"/>
                  <a:gd name="T41" fmla="*/ 0 h 11"/>
                  <a:gd name="T42" fmla="*/ 778 w 2008"/>
                  <a:gd name="T43" fmla="*/ 0 h 11"/>
                  <a:gd name="T44" fmla="*/ 817 w 2008"/>
                  <a:gd name="T45" fmla="*/ 11 h 11"/>
                  <a:gd name="T46" fmla="*/ 845 w 2008"/>
                  <a:gd name="T47" fmla="*/ 11 h 11"/>
                  <a:gd name="T48" fmla="*/ 865 w 2008"/>
                  <a:gd name="T49" fmla="*/ 11 h 11"/>
                  <a:gd name="T50" fmla="*/ 903 w 2008"/>
                  <a:gd name="T51" fmla="*/ 0 h 11"/>
                  <a:gd name="T52" fmla="*/ 951 w 2008"/>
                  <a:gd name="T53" fmla="*/ 0 h 11"/>
                  <a:gd name="T54" fmla="*/ 990 w 2008"/>
                  <a:gd name="T55" fmla="*/ 11 h 11"/>
                  <a:gd name="T56" fmla="*/ 1018 w 2008"/>
                  <a:gd name="T57" fmla="*/ 11 h 11"/>
                  <a:gd name="T58" fmla="*/ 1038 w 2008"/>
                  <a:gd name="T59" fmla="*/ 11 h 11"/>
                  <a:gd name="T60" fmla="*/ 1076 w 2008"/>
                  <a:gd name="T61" fmla="*/ 0 h 11"/>
                  <a:gd name="T62" fmla="*/ 1124 w 2008"/>
                  <a:gd name="T63" fmla="*/ 0 h 11"/>
                  <a:gd name="T64" fmla="*/ 1162 w 2008"/>
                  <a:gd name="T65" fmla="*/ 11 h 11"/>
                  <a:gd name="T66" fmla="*/ 1191 w 2008"/>
                  <a:gd name="T67" fmla="*/ 11 h 11"/>
                  <a:gd name="T68" fmla="*/ 1210 w 2008"/>
                  <a:gd name="T69" fmla="*/ 11 h 11"/>
                  <a:gd name="T70" fmla="*/ 1249 w 2008"/>
                  <a:gd name="T71" fmla="*/ 0 h 11"/>
                  <a:gd name="T72" fmla="*/ 1297 w 2008"/>
                  <a:gd name="T73" fmla="*/ 0 h 11"/>
                  <a:gd name="T74" fmla="*/ 1335 w 2008"/>
                  <a:gd name="T75" fmla="*/ 11 h 11"/>
                  <a:gd name="T76" fmla="*/ 1364 w 2008"/>
                  <a:gd name="T77" fmla="*/ 11 h 11"/>
                  <a:gd name="T78" fmla="*/ 1383 w 2008"/>
                  <a:gd name="T79" fmla="*/ 11 h 11"/>
                  <a:gd name="T80" fmla="*/ 1422 w 2008"/>
                  <a:gd name="T81" fmla="*/ 0 h 11"/>
                  <a:gd name="T82" fmla="*/ 1470 w 2008"/>
                  <a:gd name="T83" fmla="*/ 0 h 11"/>
                  <a:gd name="T84" fmla="*/ 1508 w 2008"/>
                  <a:gd name="T85" fmla="*/ 11 h 11"/>
                  <a:gd name="T86" fmla="*/ 1537 w 2008"/>
                  <a:gd name="T87" fmla="*/ 11 h 11"/>
                  <a:gd name="T88" fmla="*/ 1556 w 2008"/>
                  <a:gd name="T89" fmla="*/ 11 h 11"/>
                  <a:gd name="T90" fmla="*/ 1595 w 2008"/>
                  <a:gd name="T91" fmla="*/ 0 h 11"/>
                  <a:gd name="T92" fmla="*/ 1643 w 2008"/>
                  <a:gd name="T93" fmla="*/ 0 h 11"/>
                  <a:gd name="T94" fmla="*/ 1681 w 2008"/>
                  <a:gd name="T95" fmla="*/ 11 h 11"/>
                  <a:gd name="T96" fmla="*/ 1710 w 2008"/>
                  <a:gd name="T97" fmla="*/ 11 h 11"/>
                  <a:gd name="T98" fmla="*/ 1729 w 2008"/>
                  <a:gd name="T99" fmla="*/ 11 h 11"/>
                  <a:gd name="T100" fmla="*/ 1768 w 2008"/>
                  <a:gd name="T101" fmla="*/ 0 h 11"/>
                  <a:gd name="T102" fmla="*/ 1816 w 2008"/>
                  <a:gd name="T103" fmla="*/ 0 h 11"/>
                  <a:gd name="T104" fmla="*/ 1854 w 2008"/>
                  <a:gd name="T105" fmla="*/ 11 h 11"/>
                  <a:gd name="T106" fmla="*/ 1883 w 2008"/>
                  <a:gd name="T107" fmla="*/ 11 h 11"/>
                  <a:gd name="T108" fmla="*/ 1902 w 2008"/>
                  <a:gd name="T109" fmla="*/ 11 h 11"/>
                  <a:gd name="T110" fmla="*/ 1941 w 2008"/>
                  <a:gd name="T111" fmla="*/ 0 h 11"/>
                  <a:gd name="T112" fmla="*/ 1989 w 2008"/>
                  <a:gd name="T113" fmla="*/ 0 h 11"/>
                  <a:gd name="T114" fmla="*/ 10 w 2008"/>
                  <a:gd name="T11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8" h="11">
                    <a:moveTo>
                      <a:pt x="19" y="11"/>
                    </a:moveTo>
                    <a:lnTo>
                      <a:pt x="29" y="11"/>
                    </a:lnTo>
                    <a:lnTo>
                      <a:pt x="29" y="0"/>
                    </a:lnTo>
                    <a:lnTo>
                      <a:pt x="19" y="0"/>
                    </a:lnTo>
                    <a:lnTo>
                      <a:pt x="19" y="11"/>
                    </a:lnTo>
                    <a:close/>
                    <a:moveTo>
                      <a:pt x="38" y="11"/>
                    </a:moveTo>
                    <a:lnTo>
                      <a:pt x="48" y="11"/>
                    </a:lnTo>
                    <a:lnTo>
                      <a:pt x="48" y="0"/>
                    </a:lnTo>
                    <a:lnTo>
                      <a:pt x="38" y="0"/>
                    </a:lnTo>
                    <a:lnTo>
                      <a:pt x="38" y="11"/>
                    </a:lnTo>
                    <a:close/>
                    <a:moveTo>
                      <a:pt x="58" y="11"/>
                    </a:moveTo>
                    <a:lnTo>
                      <a:pt x="67" y="11"/>
                    </a:lnTo>
                    <a:lnTo>
                      <a:pt x="67" y="0"/>
                    </a:lnTo>
                    <a:lnTo>
                      <a:pt x="58" y="0"/>
                    </a:lnTo>
                    <a:lnTo>
                      <a:pt x="58" y="11"/>
                    </a:lnTo>
                    <a:close/>
                    <a:moveTo>
                      <a:pt x="77" y="11"/>
                    </a:moveTo>
                    <a:lnTo>
                      <a:pt x="86" y="11"/>
                    </a:lnTo>
                    <a:lnTo>
                      <a:pt x="86" y="0"/>
                    </a:lnTo>
                    <a:lnTo>
                      <a:pt x="77" y="0"/>
                    </a:lnTo>
                    <a:lnTo>
                      <a:pt x="77" y="11"/>
                    </a:lnTo>
                    <a:close/>
                    <a:moveTo>
                      <a:pt x="96" y="11"/>
                    </a:moveTo>
                    <a:lnTo>
                      <a:pt x="106" y="11"/>
                    </a:lnTo>
                    <a:lnTo>
                      <a:pt x="106" y="0"/>
                    </a:lnTo>
                    <a:lnTo>
                      <a:pt x="96" y="0"/>
                    </a:lnTo>
                    <a:lnTo>
                      <a:pt x="96" y="11"/>
                    </a:lnTo>
                    <a:close/>
                    <a:moveTo>
                      <a:pt x="115" y="11"/>
                    </a:moveTo>
                    <a:lnTo>
                      <a:pt x="125" y="11"/>
                    </a:lnTo>
                    <a:lnTo>
                      <a:pt x="125" y="0"/>
                    </a:lnTo>
                    <a:lnTo>
                      <a:pt x="115" y="0"/>
                    </a:lnTo>
                    <a:lnTo>
                      <a:pt x="115" y="11"/>
                    </a:lnTo>
                    <a:close/>
                    <a:moveTo>
                      <a:pt x="135" y="11"/>
                    </a:moveTo>
                    <a:lnTo>
                      <a:pt x="144" y="11"/>
                    </a:lnTo>
                    <a:lnTo>
                      <a:pt x="144" y="0"/>
                    </a:lnTo>
                    <a:lnTo>
                      <a:pt x="135" y="0"/>
                    </a:lnTo>
                    <a:lnTo>
                      <a:pt x="135" y="11"/>
                    </a:lnTo>
                    <a:close/>
                    <a:moveTo>
                      <a:pt x="154" y="11"/>
                    </a:moveTo>
                    <a:lnTo>
                      <a:pt x="163" y="11"/>
                    </a:lnTo>
                    <a:lnTo>
                      <a:pt x="163" y="0"/>
                    </a:lnTo>
                    <a:lnTo>
                      <a:pt x="154" y="0"/>
                    </a:lnTo>
                    <a:lnTo>
                      <a:pt x="154" y="11"/>
                    </a:lnTo>
                    <a:close/>
                    <a:moveTo>
                      <a:pt x="173" y="11"/>
                    </a:moveTo>
                    <a:lnTo>
                      <a:pt x="183" y="11"/>
                    </a:lnTo>
                    <a:lnTo>
                      <a:pt x="183" y="0"/>
                    </a:lnTo>
                    <a:lnTo>
                      <a:pt x="173" y="0"/>
                    </a:lnTo>
                    <a:lnTo>
                      <a:pt x="173" y="11"/>
                    </a:lnTo>
                    <a:close/>
                    <a:moveTo>
                      <a:pt x="192" y="11"/>
                    </a:moveTo>
                    <a:lnTo>
                      <a:pt x="202" y="11"/>
                    </a:lnTo>
                    <a:lnTo>
                      <a:pt x="202" y="0"/>
                    </a:lnTo>
                    <a:lnTo>
                      <a:pt x="192" y="0"/>
                    </a:lnTo>
                    <a:lnTo>
                      <a:pt x="192" y="11"/>
                    </a:lnTo>
                    <a:close/>
                    <a:moveTo>
                      <a:pt x="211" y="11"/>
                    </a:moveTo>
                    <a:lnTo>
                      <a:pt x="221" y="11"/>
                    </a:lnTo>
                    <a:lnTo>
                      <a:pt x="221" y="0"/>
                    </a:lnTo>
                    <a:lnTo>
                      <a:pt x="211" y="0"/>
                    </a:lnTo>
                    <a:lnTo>
                      <a:pt x="211" y="11"/>
                    </a:lnTo>
                    <a:close/>
                    <a:moveTo>
                      <a:pt x="231" y="11"/>
                    </a:moveTo>
                    <a:lnTo>
                      <a:pt x="240" y="11"/>
                    </a:lnTo>
                    <a:lnTo>
                      <a:pt x="240" y="0"/>
                    </a:lnTo>
                    <a:lnTo>
                      <a:pt x="231" y="0"/>
                    </a:lnTo>
                    <a:lnTo>
                      <a:pt x="231" y="11"/>
                    </a:lnTo>
                    <a:close/>
                    <a:moveTo>
                      <a:pt x="250" y="11"/>
                    </a:moveTo>
                    <a:lnTo>
                      <a:pt x="259" y="11"/>
                    </a:lnTo>
                    <a:lnTo>
                      <a:pt x="259" y="0"/>
                    </a:lnTo>
                    <a:lnTo>
                      <a:pt x="250" y="0"/>
                    </a:lnTo>
                    <a:lnTo>
                      <a:pt x="250" y="11"/>
                    </a:lnTo>
                    <a:close/>
                    <a:moveTo>
                      <a:pt x="269" y="11"/>
                    </a:moveTo>
                    <a:lnTo>
                      <a:pt x="279" y="11"/>
                    </a:lnTo>
                    <a:lnTo>
                      <a:pt x="279" y="0"/>
                    </a:lnTo>
                    <a:lnTo>
                      <a:pt x="269" y="0"/>
                    </a:lnTo>
                    <a:lnTo>
                      <a:pt x="269" y="11"/>
                    </a:lnTo>
                    <a:close/>
                    <a:moveTo>
                      <a:pt x="288" y="11"/>
                    </a:moveTo>
                    <a:lnTo>
                      <a:pt x="298" y="11"/>
                    </a:lnTo>
                    <a:lnTo>
                      <a:pt x="298" y="0"/>
                    </a:lnTo>
                    <a:lnTo>
                      <a:pt x="288" y="0"/>
                    </a:lnTo>
                    <a:lnTo>
                      <a:pt x="288" y="11"/>
                    </a:lnTo>
                    <a:close/>
                    <a:moveTo>
                      <a:pt x="307" y="11"/>
                    </a:moveTo>
                    <a:lnTo>
                      <a:pt x="317" y="11"/>
                    </a:lnTo>
                    <a:lnTo>
                      <a:pt x="317" y="0"/>
                    </a:lnTo>
                    <a:lnTo>
                      <a:pt x="307" y="0"/>
                    </a:lnTo>
                    <a:lnTo>
                      <a:pt x="307" y="11"/>
                    </a:lnTo>
                    <a:close/>
                    <a:moveTo>
                      <a:pt x="327" y="11"/>
                    </a:moveTo>
                    <a:lnTo>
                      <a:pt x="336" y="11"/>
                    </a:lnTo>
                    <a:lnTo>
                      <a:pt x="336" y="0"/>
                    </a:lnTo>
                    <a:lnTo>
                      <a:pt x="327" y="0"/>
                    </a:lnTo>
                    <a:lnTo>
                      <a:pt x="327" y="11"/>
                    </a:lnTo>
                    <a:close/>
                    <a:moveTo>
                      <a:pt x="346" y="11"/>
                    </a:moveTo>
                    <a:lnTo>
                      <a:pt x="355" y="11"/>
                    </a:lnTo>
                    <a:lnTo>
                      <a:pt x="355" y="0"/>
                    </a:lnTo>
                    <a:lnTo>
                      <a:pt x="346" y="0"/>
                    </a:lnTo>
                    <a:lnTo>
                      <a:pt x="346" y="11"/>
                    </a:lnTo>
                    <a:close/>
                    <a:moveTo>
                      <a:pt x="365" y="11"/>
                    </a:moveTo>
                    <a:lnTo>
                      <a:pt x="375" y="11"/>
                    </a:lnTo>
                    <a:lnTo>
                      <a:pt x="375" y="0"/>
                    </a:lnTo>
                    <a:lnTo>
                      <a:pt x="365" y="0"/>
                    </a:lnTo>
                    <a:lnTo>
                      <a:pt x="365" y="11"/>
                    </a:lnTo>
                    <a:close/>
                    <a:moveTo>
                      <a:pt x="384" y="11"/>
                    </a:moveTo>
                    <a:lnTo>
                      <a:pt x="394" y="11"/>
                    </a:lnTo>
                    <a:lnTo>
                      <a:pt x="394" y="0"/>
                    </a:lnTo>
                    <a:lnTo>
                      <a:pt x="384" y="0"/>
                    </a:lnTo>
                    <a:lnTo>
                      <a:pt x="384" y="11"/>
                    </a:lnTo>
                    <a:close/>
                    <a:moveTo>
                      <a:pt x="403" y="11"/>
                    </a:moveTo>
                    <a:lnTo>
                      <a:pt x="413" y="11"/>
                    </a:lnTo>
                    <a:lnTo>
                      <a:pt x="413" y="0"/>
                    </a:lnTo>
                    <a:lnTo>
                      <a:pt x="403" y="0"/>
                    </a:lnTo>
                    <a:lnTo>
                      <a:pt x="403" y="11"/>
                    </a:lnTo>
                    <a:close/>
                    <a:moveTo>
                      <a:pt x="423" y="11"/>
                    </a:moveTo>
                    <a:lnTo>
                      <a:pt x="432" y="11"/>
                    </a:lnTo>
                    <a:lnTo>
                      <a:pt x="432" y="0"/>
                    </a:lnTo>
                    <a:lnTo>
                      <a:pt x="423" y="0"/>
                    </a:lnTo>
                    <a:lnTo>
                      <a:pt x="423" y="11"/>
                    </a:lnTo>
                    <a:close/>
                    <a:moveTo>
                      <a:pt x="442" y="11"/>
                    </a:moveTo>
                    <a:lnTo>
                      <a:pt x="452" y="11"/>
                    </a:lnTo>
                    <a:lnTo>
                      <a:pt x="452" y="0"/>
                    </a:lnTo>
                    <a:lnTo>
                      <a:pt x="442" y="0"/>
                    </a:lnTo>
                    <a:lnTo>
                      <a:pt x="442" y="11"/>
                    </a:lnTo>
                    <a:close/>
                    <a:moveTo>
                      <a:pt x="461" y="11"/>
                    </a:moveTo>
                    <a:lnTo>
                      <a:pt x="471" y="11"/>
                    </a:lnTo>
                    <a:lnTo>
                      <a:pt x="471" y="0"/>
                    </a:lnTo>
                    <a:lnTo>
                      <a:pt x="461" y="0"/>
                    </a:lnTo>
                    <a:lnTo>
                      <a:pt x="461" y="11"/>
                    </a:lnTo>
                    <a:close/>
                    <a:moveTo>
                      <a:pt x="480" y="11"/>
                    </a:moveTo>
                    <a:lnTo>
                      <a:pt x="490" y="11"/>
                    </a:lnTo>
                    <a:lnTo>
                      <a:pt x="490" y="0"/>
                    </a:lnTo>
                    <a:lnTo>
                      <a:pt x="480" y="0"/>
                    </a:lnTo>
                    <a:lnTo>
                      <a:pt x="480" y="11"/>
                    </a:lnTo>
                    <a:close/>
                    <a:moveTo>
                      <a:pt x="500" y="11"/>
                    </a:moveTo>
                    <a:lnTo>
                      <a:pt x="509" y="11"/>
                    </a:lnTo>
                    <a:lnTo>
                      <a:pt x="509" y="0"/>
                    </a:lnTo>
                    <a:lnTo>
                      <a:pt x="500" y="0"/>
                    </a:lnTo>
                    <a:lnTo>
                      <a:pt x="500" y="11"/>
                    </a:lnTo>
                    <a:close/>
                    <a:moveTo>
                      <a:pt x="519" y="11"/>
                    </a:moveTo>
                    <a:lnTo>
                      <a:pt x="528" y="11"/>
                    </a:lnTo>
                    <a:lnTo>
                      <a:pt x="528" y="0"/>
                    </a:lnTo>
                    <a:lnTo>
                      <a:pt x="519" y="0"/>
                    </a:lnTo>
                    <a:lnTo>
                      <a:pt x="519" y="11"/>
                    </a:lnTo>
                    <a:close/>
                    <a:moveTo>
                      <a:pt x="538" y="11"/>
                    </a:moveTo>
                    <a:lnTo>
                      <a:pt x="548" y="11"/>
                    </a:lnTo>
                    <a:lnTo>
                      <a:pt x="548" y="0"/>
                    </a:lnTo>
                    <a:lnTo>
                      <a:pt x="538" y="0"/>
                    </a:lnTo>
                    <a:lnTo>
                      <a:pt x="538" y="11"/>
                    </a:lnTo>
                    <a:close/>
                    <a:moveTo>
                      <a:pt x="557" y="11"/>
                    </a:moveTo>
                    <a:lnTo>
                      <a:pt x="567" y="11"/>
                    </a:lnTo>
                    <a:lnTo>
                      <a:pt x="567" y="0"/>
                    </a:lnTo>
                    <a:lnTo>
                      <a:pt x="557" y="0"/>
                    </a:lnTo>
                    <a:lnTo>
                      <a:pt x="557" y="11"/>
                    </a:lnTo>
                    <a:close/>
                    <a:moveTo>
                      <a:pt x="576" y="11"/>
                    </a:moveTo>
                    <a:lnTo>
                      <a:pt x="586" y="11"/>
                    </a:lnTo>
                    <a:lnTo>
                      <a:pt x="586" y="0"/>
                    </a:lnTo>
                    <a:lnTo>
                      <a:pt x="576" y="0"/>
                    </a:lnTo>
                    <a:lnTo>
                      <a:pt x="576" y="11"/>
                    </a:lnTo>
                    <a:close/>
                    <a:moveTo>
                      <a:pt x="596" y="11"/>
                    </a:moveTo>
                    <a:lnTo>
                      <a:pt x="605" y="11"/>
                    </a:lnTo>
                    <a:lnTo>
                      <a:pt x="605" y="0"/>
                    </a:lnTo>
                    <a:lnTo>
                      <a:pt x="596" y="0"/>
                    </a:lnTo>
                    <a:lnTo>
                      <a:pt x="596" y="11"/>
                    </a:lnTo>
                    <a:close/>
                    <a:moveTo>
                      <a:pt x="615" y="11"/>
                    </a:moveTo>
                    <a:lnTo>
                      <a:pt x="624" y="11"/>
                    </a:lnTo>
                    <a:lnTo>
                      <a:pt x="624" y="0"/>
                    </a:lnTo>
                    <a:lnTo>
                      <a:pt x="615" y="0"/>
                    </a:lnTo>
                    <a:lnTo>
                      <a:pt x="615" y="11"/>
                    </a:lnTo>
                    <a:close/>
                    <a:moveTo>
                      <a:pt x="634" y="11"/>
                    </a:moveTo>
                    <a:lnTo>
                      <a:pt x="644" y="11"/>
                    </a:lnTo>
                    <a:lnTo>
                      <a:pt x="644" y="0"/>
                    </a:lnTo>
                    <a:lnTo>
                      <a:pt x="634" y="0"/>
                    </a:lnTo>
                    <a:lnTo>
                      <a:pt x="634" y="11"/>
                    </a:lnTo>
                    <a:close/>
                    <a:moveTo>
                      <a:pt x="653" y="11"/>
                    </a:moveTo>
                    <a:lnTo>
                      <a:pt x="663" y="11"/>
                    </a:lnTo>
                    <a:lnTo>
                      <a:pt x="663" y="0"/>
                    </a:lnTo>
                    <a:lnTo>
                      <a:pt x="653" y="0"/>
                    </a:lnTo>
                    <a:lnTo>
                      <a:pt x="653" y="11"/>
                    </a:lnTo>
                    <a:close/>
                    <a:moveTo>
                      <a:pt x="672" y="11"/>
                    </a:moveTo>
                    <a:lnTo>
                      <a:pt x="682" y="11"/>
                    </a:lnTo>
                    <a:lnTo>
                      <a:pt x="682" y="0"/>
                    </a:lnTo>
                    <a:lnTo>
                      <a:pt x="672" y="0"/>
                    </a:lnTo>
                    <a:lnTo>
                      <a:pt x="672" y="11"/>
                    </a:lnTo>
                    <a:close/>
                    <a:moveTo>
                      <a:pt x="692" y="11"/>
                    </a:moveTo>
                    <a:lnTo>
                      <a:pt x="701" y="11"/>
                    </a:lnTo>
                    <a:lnTo>
                      <a:pt x="701" y="0"/>
                    </a:lnTo>
                    <a:lnTo>
                      <a:pt x="692" y="0"/>
                    </a:lnTo>
                    <a:lnTo>
                      <a:pt x="692" y="11"/>
                    </a:lnTo>
                    <a:close/>
                    <a:moveTo>
                      <a:pt x="711" y="11"/>
                    </a:moveTo>
                    <a:lnTo>
                      <a:pt x="721" y="11"/>
                    </a:lnTo>
                    <a:lnTo>
                      <a:pt x="721" y="0"/>
                    </a:lnTo>
                    <a:lnTo>
                      <a:pt x="711" y="0"/>
                    </a:lnTo>
                    <a:lnTo>
                      <a:pt x="711" y="11"/>
                    </a:lnTo>
                    <a:close/>
                    <a:moveTo>
                      <a:pt x="730" y="11"/>
                    </a:moveTo>
                    <a:lnTo>
                      <a:pt x="740" y="11"/>
                    </a:lnTo>
                    <a:lnTo>
                      <a:pt x="740" y="0"/>
                    </a:lnTo>
                    <a:lnTo>
                      <a:pt x="730" y="0"/>
                    </a:lnTo>
                    <a:lnTo>
                      <a:pt x="730" y="11"/>
                    </a:lnTo>
                    <a:close/>
                    <a:moveTo>
                      <a:pt x="749" y="11"/>
                    </a:moveTo>
                    <a:lnTo>
                      <a:pt x="759" y="11"/>
                    </a:lnTo>
                    <a:lnTo>
                      <a:pt x="759" y="0"/>
                    </a:lnTo>
                    <a:lnTo>
                      <a:pt x="749" y="0"/>
                    </a:lnTo>
                    <a:lnTo>
                      <a:pt x="749" y="11"/>
                    </a:lnTo>
                    <a:close/>
                    <a:moveTo>
                      <a:pt x="769" y="11"/>
                    </a:moveTo>
                    <a:lnTo>
                      <a:pt x="778" y="11"/>
                    </a:lnTo>
                    <a:lnTo>
                      <a:pt x="778" y="0"/>
                    </a:lnTo>
                    <a:lnTo>
                      <a:pt x="769" y="0"/>
                    </a:lnTo>
                    <a:lnTo>
                      <a:pt x="769" y="11"/>
                    </a:lnTo>
                    <a:close/>
                    <a:moveTo>
                      <a:pt x="788" y="11"/>
                    </a:moveTo>
                    <a:lnTo>
                      <a:pt x="797" y="11"/>
                    </a:lnTo>
                    <a:lnTo>
                      <a:pt x="797" y="0"/>
                    </a:lnTo>
                    <a:lnTo>
                      <a:pt x="788" y="0"/>
                    </a:lnTo>
                    <a:lnTo>
                      <a:pt x="788" y="11"/>
                    </a:lnTo>
                    <a:close/>
                    <a:moveTo>
                      <a:pt x="807" y="11"/>
                    </a:moveTo>
                    <a:lnTo>
                      <a:pt x="817" y="11"/>
                    </a:lnTo>
                    <a:lnTo>
                      <a:pt x="817" y="0"/>
                    </a:lnTo>
                    <a:lnTo>
                      <a:pt x="807" y="0"/>
                    </a:lnTo>
                    <a:lnTo>
                      <a:pt x="807" y="11"/>
                    </a:lnTo>
                    <a:close/>
                    <a:moveTo>
                      <a:pt x="826" y="11"/>
                    </a:moveTo>
                    <a:lnTo>
                      <a:pt x="836" y="11"/>
                    </a:lnTo>
                    <a:lnTo>
                      <a:pt x="836" y="0"/>
                    </a:lnTo>
                    <a:lnTo>
                      <a:pt x="826" y="0"/>
                    </a:lnTo>
                    <a:lnTo>
                      <a:pt x="826" y="11"/>
                    </a:lnTo>
                    <a:close/>
                    <a:moveTo>
                      <a:pt x="845" y="11"/>
                    </a:moveTo>
                    <a:lnTo>
                      <a:pt x="855" y="11"/>
                    </a:lnTo>
                    <a:lnTo>
                      <a:pt x="855" y="0"/>
                    </a:lnTo>
                    <a:lnTo>
                      <a:pt x="845" y="0"/>
                    </a:lnTo>
                    <a:lnTo>
                      <a:pt x="845" y="11"/>
                    </a:lnTo>
                    <a:close/>
                    <a:moveTo>
                      <a:pt x="865" y="11"/>
                    </a:moveTo>
                    <a:lnTo>
                      <a:pt x="874" y="11"/>
                    </a:lnTo>
                    <a:lnTo>
                      <a:pt x="874" y="0"/>
                    </a:lnTo>
                    <a:lnTo>
                      <a:pt x="865" y="0"/>
                    </a:lnTo>
                    <a:lnTo>
                      <a:pt x="865" y="11"/>
                    </a:lnTo>
                    <a:close/>
                    <a:moveTo>
                      <a:pt x="884" y="11"/>
                    </a:moveTo>
                    <a:lnTo>
                      <a:pt x="893" y="11"/>
                    </a:lnTo>
                    <a:lnTo>
                      <a:pt x="893" y="0"/>
                    </a:lnTo>
                    <a:lnTo>
                      <a:pt x="884" y="0"/>
                    </a:lnTo>
                    <a:lnTo>
                      <a:pt x="884" y="11"/>
                    </a:lnTo>
                    <a:close/>
                    <a:moveTo>
                      <a:pt x="903" y="11"/>
                    </a:moveTo>
                    <a:lnTo>
                      <a:pt x="913" y="11"/>
                    </a:lnTo>
                    <a:lnTo>
                      <a:pt x="913" y="0"/>
                    </a:lnTo>
                    <a:lnTo>
                      <a:pt x="903" y="0"/>
                    </a:lnTo>
                    <a:lnTo>
                      <a:pt x="903" y="11"/>
                    </a:lnTo>
                    <a:close/>
                    <a:moveTo>
                      <a:pt x="922" y="11"/>
                    </a:moveTo>
                    <a:lnTo>
                      <a:pt x="932" y="11"/>
                    </a:lnTo>
                    <a:lnTo>
                      <a:pt x="932" y="0"/>
                    </a:lnTo>
                    <a:lnTo>
                      <a:pt x="922" y="0"/>
                    </a:lnTo>
                    <a:lnTo>
                      <a:pt x="922" y="11"/>
                    </a:lnTo>
                    <a:close/>
                    <a:moveTo>
                      <a:pt x="941" y="11"/>
                    </a:moveTo>
                    <a:lnTo>
                      <a:pt x="951" y="11"/>
                    </a:lnTo>
                    <a:lnTo>
                      <a:pt x="951" y="0"/>
                    </a:lnTo>
                    <a:lnTo>
                      <a:pt x="941" y="0"/>
                    </a:lnTo>
                    <a:lnTo>
                      <a:pt x="941" y="11"/>
                    </a:lnTo>
                    <a:close/>
                    <a:moveTo>
                      <a:pt x="961" y="11"/>
                    </a:moveTo>
                    <a:lnTo>
                      <a:pt x="970" y="11"/>
                    </a:lnTo>
                    <a:lnTo>
                      <a:pt x="970" y="0"/>
                    </a:lnTo>
                    <a:lnTo>
                      <a:pt x="961" y="0"/>
                    </a:lnTo>
                    <a:lnTo>
                      <a:pt x="961" y="11"/>
                    </a:lnTo>
                    <a:close/>
                    <a:moveTo>
                      <a:pt x="980" y="11"/>
                    </a:moveTo>
                    <a:lnTo>
                      <a:pt x="990" y="11"/>
                    </a:lnTo>
                    <a:lnTo>
                      <a:pt x="990" y="0"/>
                    </a:lnTo>
                    <a:lnTo>
                      <a:pt x="980" y="0"/>
                    </a:lnTo>
                    <a:lnTo>
                      <a:pt x="980" y="11"/>
                    </a:lnTo>
                    <a:close/>
                    <a:moveTo>
                      <a:pt x="999" y="11"/>
                    </a:moveTo>
                    <a:lnTo>
                      <a:pt x="1009" y="11"/>
                    </a:lnTo>
                    <a:lnTo>
                      <a:pt x="1009" y="0"/>
                    </a:lnTo>
                    <a:lnTo>
                      <a:pt x="999" y="0"/>
                    </a:lnTo>
                    <a:lnTo>
                      <a:pt x="999" y="11"/>
                    </a:lnTo>
                    <a:close/>
                    <a:moveTo>
                      <a:pt x="1018" y="11"/>
                    </a:moveTo>
                    <a:lnTo>
                      <a:pt x="1028" y="11"/>
                    </a:lnTo>
                    <a:lnTo>
                      <a:pt x="1028" y="0"/>
                    </a:lnTo>
                    <a:lnTo>
                      <a:pt x="1018" y="0"/>
                    </a:lnTo>
                    <a:lnTo>
                      <a:pt x="1018" y="11"/>
                    </a:lnTo>
                    <a:close/>
                    <a:moveTo>
                      <a:pt x="1038" y="11"/>
                    </a:moveTo>
                    <a:lnTo>
                      <a:pt x="1047" y="11"/>
                    </a:lnTo>
                    <a:lnTo>
                      <a:pt x="1047" y="0"/>
                    </a:lnTo>
                    <a:lnTo>
                      <a:pt x="1038" y="0"/>
                    </a:lnTo>
                    <a:lnTo>
                      <a:pt x="1038" y="11"/>
                    </a:lnTo>
                    <a:close/>
                    <a:moveTo>
                      <a:pt x="1057" y="11"/>
                    </a:moveTo>
                    <a:lnTo>
                      <a:pt x="1066" y="11"/>
                    </a:lnTo>
                    <a:lnTo>
                      <a:pt x="1066" y="0"/>
                    </a:lnTo>
                    <a:lnTo>
                      <a:pt x="1057" y="0"/>
                    </a:lnTo>
                    <a:lnTo>
                      <a:pt x="1057" y="11"/>
                    </a:lnTo>
                    <a:close/>
                    <a:moveTo>
                      <a:pt x="1076" y="11"/>
                    </a:moveTo>
                    <a:lnTo>
                      <a:pt x="1086" y="11"/>
                    </a:lnTo>
                    <a:lnTo>
                      <a:pt x="1086" y="0"/>
                    </a:lnTo>
                    <a:lnTo>
                      <a:pt x="1076" y="0"/>
                    </a:lnTo>
                    <a:lnTo>
                      <a:pt x="1076" y="11"/>
                    </a:lnTo>
                    <a:close/>
                    <a:moveTo>
                      <a:pt x="1095" y="11"/>
                    </a:moveTo>
                    <a:lnTo>
                      <a:pt x="1105" y="11"/>
                    </a:lnTo>
                    <a:lnTo>
                      <a:pt x="1105" y="0"/>
                    </a:lnTo>
                    <a:lnTo>
                      <a:pt x="1095" y="0"/>
                    </a:lnTo>
                    <a:lnTo>
                      <a:pt x="1095" y="11"/>
                    </a:lnTo>
                    <a:close/>
                    <a:moveTo>
                      <a:pt x="1114" y="11"/>
                    </a:moveTo>
                    <a:lnTo>
                      <a:pt x="1124" y="11"/>
                    </a:lnTo>
                    <a:lnTo>
                      <a:pt x="1124" y="0"/>
                    </a:lnTo>
                    <a:lnTo>
                      <a:pt x="1114" y="0"/>
                    </a:lnTo>
                    <a:lnTo>
                      <a:pt x="1114" y="11"/>
                    </a:lnTo>
                    <a:close/>
                    <a:moveTo>
                      <a:pt x="1134" y="11"/>
                    </a:moveTo>
                    <a:lnTo>
                      <a:pt x="1143" y="11"/>
                    </a:lnTo>
                    <a:lnTo>
                      <a:pt x="1143" y="0"/>
                    </a:lnTo>
                    <a:lnTo>
                      <a:pt x="1134" y="0"/>
                    </a:lnTo>
                    <a:lnTo>
                      <a:pt x="1134" y="11"/>
                    </a:lnTo>
                    <a:close/>
                    <a:moveTo>
                      <a:pt x="1153" y="11"/>
                    </a:moveTo>
                    <a:lnTo>
                      <a:pt x="1162" y="11"/>
                    </a:lnTo>
                    <a:lnTo>
                      <a:pt x="1162" y="0"/>
                    </a:lnTo>
                    <a:lnTo>
                      <a:pt x="1153" y="0"/>
                    </a:lnTo>
                    <a:lnTo>
                      <a:pt x="1153" y="11"/>
                    </a:lnTo>
                    <a:close/>
                    <a:moveTo>
                      <a:pt x="1172" y="11"/>
                    </a:moveTo>
                    <a:lnTo>
                      <a:pt x="1182" y="11"/>
                    </a:lnTo>
                    <a:lnTo>
                      <a:pt x="1182" y="0"/>
                    </a:lnTo>
                    <a:lnTo>
                      <a:pt x="1172" y="0"/>
                    </a:lnTo>
                    <a:lnTo>
                      <a:pt x="1172" y="11"/>
                    </a:lnTo>
                    <a:close/>
                    <a:moveTo>
                      <a:pt x="1191" y="11"/>
                    </a:moveTo>
                    <a:lnTo>
                      <a:pt x="1201" y="11"/>
                    </a:lnTo>
                    <a:lnTo>
                      <a:pt x="1201" y="0"/>
                    </a:lnTo>
                    <a:lnTo>
                      <a:pt x="1191" y="0"/>
                    </a:lnTo>
                    <a:lnTo>
                      <a:pt x="1191" y="11"/>
                    </a:lnTo>
                    <a:close/>
                    <a:moveTo>
                      <a:pt x="1210" y="11"/>
                    </a:moveTo>
                    <a:lnTo>
                      <a:pt x="1220" y="11"/>
                    </a:lnTo>
                    <a:lnTo>
                      <a:pt x="1220" y="0"/>
                    </a:lnTo>
                    <a:lnTo>
                      <a:pt x="1210" y="0"/>
                    </a:lnTo>
                    <a:lnTo>
                      <a:pt x="1210" y="11"/>
                    </a:lnTo>
                    <a:close/>
                    <a:moveTo>
                      <a:pt x="1230" y="11"/>
                    </a:moveTo>
                    <a:lnTo>
                      <a:pt x="1239" y="11"/>
                    </a:lnTo>
                    <a:lnTo>
                      <a:pt x="1239" y="0"/>
                    </a:lnTo>
                    <a:lnTo>
                      <a:pt x="1230" y="0"/>
                    </a:lnTo>
                    <a:lnTo>
                      <a:pt x="1230" y="11"/>
                    </a:lnTo>
                    <a:close/>
                    <a:moveTo>
                      <a:pt x="1249" y="11"/>
                    </a:moveTo>
                    <a:lnTo>
                      <a:pt x="1259" y="11"/>
                    </a:lnTo>
                    <a:lnTo>
                      <a:pt x="1259" y="0"/>
                    </a:lnTo>
                    <a:lnTo>
                      <a:pt x="1249" y="0"/>
                    </a:lnTo>
                    <a:lnTo>
                      <a:pt x="1249" y="11"/>
                    </a:lnTo>
                    <a:close/>
                    <a:moveTo>
                      <a:pt x="1268" y="11"/>
                    </a:moveTo>
                    <a:lnTo>
                      <a:pt x="1278" y="11"/>
                    </a:lnTo>
                    <a:lnTo>
                      <a:pt x="1278" y="0"/>
                    </a:lnTo>
                    <a:lnTo>
                      <a:pt x="1268" y="0"/>
                    </a:lnTo>
                    <a:lnTo>
                      <a:pt x="1268" y="11"/>
                    </a:lnTo>
                    <a:close/>
                    <a:moveTo>
                      <a:pt x="1287" y="11"/>
                    </a:moveTo>
                    <a:lnTo>
                      <a:pt x="1297" y="11"/>
                    </a:lnTo>
                    <a:lnTo>
                      <a:pt x="1297" y="0"/>
                    </a:lnTo>
                    <a:lnTo>
                      <a:pt x="1287" y="0"/>
                    </a:lnTo>
                    <a:lnTo>
                      <a:pt x="1287" y="11"/>
                    </a:lnTo>
                    <a:close/>
                    <a:moveTo>
                      <a:pt x="1307" y="11"/>
                    </a:moveTo>
                    <a:lnTo>
                      <a:pt x="1316" y="11"/>
                    </a:lnTo>
                    <a:lnTo>
                      <a:pt x="1316" y="0"/>
                    </a:lnTo>
                    <a:lnTo>
                      <a:pt x="1307" y="0"/>
                    </a:lnTo>
                    <a:lnTo>
                      <a:pt x="1307" y="11"/>
                    </a:lnTo>
                    <a:close/>
                    <a:moveTo>
                      <a:pt x="1326" y="11"/>
                    </a:moveTo>
                    <a:lnTo>
                      <a:pt x="1335" y="11"/>
                    </a:lnTo>
                    <a:lnTo>
                      <a:pt x="1335" y="0"/>
                    </a:lnTo>
                    <a:lnTo>
                      <a:pt x="1326" y="0"/>
                    </a:lnTo>
                    <a:lnTo>
                      <a:pt x="1326" y="11"/>
                    </a:lnTo>
                    <a:close/>
                    <a:moveTo>
                      <a:pt x="1345" y="11"/>
                    </a:moveTo>
                    <a:lnTo>
                      <a:pt x="1355" y="11"/>
                    </a:lnTo>
                    <a:lnTo>
                      <a:pt x="1355" y="0"/>
                    </a:lnTo>
                    <a:lnTo>
                      <a:pt x="1345" y="0"/>
                    </a:lnTo>
                    <a:lnTo>
                      <a:pt x="1345" y="11"/>
                    </a:lnTo>
                    <a:close/>
                    <a:moveTo>
                      <a:pt x="1364" y="11"/>
                    </a:moveTo>
                    <a:lnTo>
                      <a:pt x="1374" y="11"/>
                    </a:lnTo>
                    <a:lnTo>
                      <a:pt x="1374" y="0"/>
                    </a:lnTo>
                    <a:lnTo>
                      <a:pt x="1364" y="0"/>
                    </a:lnTo>
                    <a:lnTo>
                      <a:pt x="1364" y="11"/>
                    </a:lnTo>
                    <a:close/>
                    <a:moveTo>
                      <a:pt x="1383" y="11"/>
                    </a:moveTo>
                    <a:lnTo>
                      <a:pt x="1393" y="11"/>
                    </a:lnTo>
                    <a:lnTo>
                      <a:pt x="1393" y="0"/>
                    </a:lnTo>
                    <a:lnTo>
                      <a:pt x="1383" y="0"/>
                    </a:lnTo>
                    <a:lnTo>
                      <a:pt x="1383" y="11"/>
                    </a:lnTo>
                    <a:close/>
                    <a:moveTo>
                      <a:pt x="1403" y="11"/>
                    </a:moveTo>
                    <a:lnTo>
                      <a:pt x="1412" y="11"/>
                    </a:lnTo>
                    <a:lnTo>
                      <a:pt x="1412" y="0"/>
                    </a:lnTo>
                    <a:lnTo>
                      <a:pt x="1403" y="0"/>
                    </a:lnTo>
                    <a:lnTo>
                      <a:pt x="1403" y="11"/>
                    </a:lnTo>
                    <a:close/>
                    <a:moveTo>
                      <a:pt x="1422" y="11"/>
                    </a:moveTo>
                    <a:lnTo>
                      <a:pt x="1431" y="11"/>
                    </a:lnTo>
                    <a:lnTo>
                      <a:pt x="1431" y="0"/>
                    </a:lnTo>
                    <a:lnTo>
                      <a:pt x="1422" y="0"/>
                    </a:lnTo>
                    <a:lnTo>
                      <a:pt x="1422" y="11"/>
                    </a:lnTo>
                    <a:close/>
                    <a:moveTo>
                      <a:pt x="1441" y="11"/>
                    </a:moveTo>
                    <a:lnTo>
                      <a:pt x="1451" y="11"/>
                    </a:lnTo>
                    <a:lnTo>
                      <a:pt x="1451" y="0"/>
                    </a:lnTo>
                    <a:lnTo>
                      <a:pt x="1441" y="0"/>
                    </a:lnTo>
                    <a:lnTo>
                      <a:pt x="1441" y="11"/>
                    </a:lnTo>
                    <a:close/>
                    <a:moveTo>
                      <a:pt x="1460" y="11"/>
                    </a:moveTo>
                    <a:lnTo>
                      <a:pt x="1470" y="11"/>
                    </a:lnTo>
                    <a:lnTo>
                      <a:pt x="1470" y="0"/>
                    </a:lnTo>
                    <a:lnTo>
                      <a:pt x="1460" y="0"/>
                    </a:lnTo>
                    <a:lnTo>
                      <a:pt x="1460" y="11"/>
                    </a:lnTo>
                    <a:close/>
                    <a:moveTo>
                      <a:pt x="1479" y="11"/>
                    </a:moveTo>
                    <a:lnTo>
                      <a:pt x="1489" y="11"/>
                    </a:lnTo>
                    <a:lnTo>
                      <a:pt x="1489" y="0"/>
                    </a:lnTo>
                    <a:lnTo>
                      <a:pt x="1479" y="0"/>
                    </a:lnTo>
                    <a:lnTo>
                      <a:pt x="1479" y="11"/>
                    </a:lnTo>
                    <a:close/>
                    <a:moveTo>
                      <a:pt x="1499" y="11"/>
                    </a:moveTo>
                    <a:lnTo>
                      <a:pt x="1508" y="11"/>
                    </a:lnTo>
                    <a:lnTo>
                      <a:pt x="1508" y="0"/>
                    </a:lnTo>
                    <a:lnTo>
                      <a:pt x="1499" y="0"/>
                    </a:lnTo>
                    <a:lnTo>
                      <a:pt x="1499" y="11"/>
                    </a:lnTo>
                    <a:close/>
                    <a:moveTo>
                      <a:pt x="1518" y="11"/>
                    </a:moveTo>
                    <a:lnTo>
                      <a:pt x="1528" y="11"/>
                    </a:lnTo>
                    <a:lnTo>
                      <a:pt x="1528" y="0"/>
                    </a:lnTo>
                    <a:lnTo>
                      <a:pt x="1518" y="0"/>
                    </a:lnTo>
                    <a:lnTo>
                      <a:pt x="1518" y="11"/>
                    </a:lnTo>
                    <a:close/>
                    <a:moveTo>
                      <a:pt x="1537" y="11"/>
                    </a:moveTo>
                    <a:lnTo>
                      <a:pt x="1547" y="11"/>
                    </a:lnTo>
                    <a:lnTo>
                      <a:pt x="1547" y="0"/>
                    </a:lnTo>
                    <a:lnTo>
                      <a:pt x="1537" y="0"/>
                    </a:lnTo>
                    <a:lnTo>
                      <a:pt x="1537" y="11"/>
                    </a:lnTo>
                    <a:close/>
                    <a:moveTo>
                      <a:pt x="1556" y="11"/>
                    </a:moveTo>
                    <a:lnTo>
                      <a:pt x="1566" y="11"/>
                    </a:lnTo>
                    <a:lnTo>
                      <a:pt x="1566" y="0"/>
                    </a:lnTo>
                    <a:lnTo>
                      <a:pt x="1556" y="0"/>
                    </a:lnTo>
                    <a:lnTo>
                      <a:pt x="1556" y="11"/>
                    </a:lnTo>
                    <a:close/>
                    <a:moveTo>
                      <a:pt x="1576" y="11"/>
                    </a:moveTo>
                    <a:lnTo>
                      <a:pt x="1585" y="11"/>
                    </a:lnTo>
                    <a:lnTo>
                      <a:pt x="1585" y="0"/>
                    </a:lnTo>
                    <a:lnTo>
                      <a:pt x="1576" y="0"/>
                    </a:lnTo>
                    <a:lnTo>
                      <a:pt x="1576" y="11"/>
                    </a:lnTo>
                    <a:close/>
                    <a:moveTo>
                      <a:pt x="1595" y="11"/>
                    </a:moveTo>
                    <a:lnTo>
                      <a:pt x="1604" y="11"/>
                    </a:lnTo>
                    <a:lnTo>
                      <a:pt x="1604" y="0"/>
                    </a:lnTo>
                    <a:lnTo>
                      <a:pt x="1595" y="0"/>
                    </a:lnTo>
                    <a:lnTo>
                      <a:pt x="1595" y="11"/>
                    </a:lnTo>
                    <a:close/>
                    <a:moveTo>
                      <a:pt x="1614" y="11"/>
                    </a:moveTo>
                    <a:lnTo>
                      <a:pt x="1624" y="11"/>
                    </a:lnTo>
                    <a:lnTo>
                      <a:pt x="1624" y="0"/>
                    </a:lnTo>
                    <a:lnTo>
                      <a:pt x="1614" y="0"/>
                    </a:lnTo>
                    <a:lnTo>
                      <a:pt x="1614" y="11"/>
                    </a:lnTo>
                    <a:close/>
                    <a:moveTo>
                      <a:pt x="1633" y="11"/>
                    </a:moveTo>
                    <a:lnTo>
                      <a:pt x="1643" y="11"/>
                    </a:lnTo>
                    <a:lnTo>
                      <a:pt x="1643" y="0"/>
                    </a:lnTo>
                    <a:lnTo>
                      <a:pt x="1633" y="0"/>
                    </a:lnTo>
                    <a:lnTo>
                      <a:pt x="1633" y="11"/>
                    </a:lnTo>
                    <a:close/>
                    <a:moveTo>
                      <a:pt x="1652" y="11"/>
                    </a:moveTo>
                    <a:lnTo>
                      <a:pt x="1662" y="11"/>
                    </a:lnTo>
                    <a:lnTo>
                      <a:pt x="1662" y="0"/>
                    </a:lnTo>
                    <a:lnTo>
                      <a:pt x="1652" y="0"/>
                    </a:lnTo>
                    <a:lnTo>
                      <a:pt x="1652" y="11"/>
                    </a:lnTo>
                    <a:close/>
                    <a:moveTo>
                      <a:pt x="1672" y="11"/>
                    </a:moveTo>
                    <a:lnTo>
                      <a:pt x="1681" y="11"/>
                    </a:lnTo>
                    <a:lnTo>
                      <a:pt x="1681" y="0"/>
                    </a:lnTo>
                    <a:lnTo>
                      <a:pt x="1672" y="0"/>
                    </a:lnTo>
                    <a:lnTo>
                      <a:pt x="1672" y="11"/>
                    </a:lnTo>
                    <a:close/>
                    <a:moveTo>
                      <a:pt x="1691" y="11"/>
                    </a:moveTo>
                    <a:lnTo>
                      <a:pt x="1700" y="11"/>
                    </a:lnTo>
                    <a:lnTo>
                      <a:pt x="1700" y="0"/>
                    </a:lnTo>
                    <a:lnTo>
                      <a:pt x="1691" y="0"/>
                    </a:lnTo>
                    <a:lnTo>
                      <a:pt x="1691" y="11"/>
                    </a:lnTo>
                    <a:close/>
                    <a:moveTo>
                      <a:pt x="1710" y="11"/>
                    </a:moveTo>
                    <a:lnTo>
                      <a:pt x="1720" y="11"/>
                    </a:lnTo>
                    <a:lnTo>
                      <a:pt x="1720" y="0"/>
                    </a:lnTo>
                    <a:lnTo>
                      <a:pt x="1710" y="0"/>
                    </a:lnTo>
                    <a:lnTo>
                      <a:pt x="1710" y="11"/>
                    </a:lnTo>
                    <a:close/>
                    <a:moveTo>
                      <a:pt x="1729" y="11"/>
                    </a:moveTo>
                    <a:lnTo>
                      <a:pt x="1739" y="11"/>
                    </a:lnTo>
                    <a:lnTo>
                      <a:pt x="1739" y="0"/>
                    </a:lnTo>
                    <a:lnTo>
                      <a:pt x="1729" y="0"/>
                    </a:lnTo>
                    <a:lnTo>
                      <a:pt x="1729" y="11"/>
                    </a:lnTo>
                    <a:close/>
                    <a:moveTo>
                      <a:pt x="1748" y="11"/>
                    </a:moveTo>
                    <a:lnTo>
                      <a:pt x="1758" y="11"/>
                    </a:lnTo>
                    <a:lnTo>
                      <a:pt x="1758" y="0"/>
                    </a:lnTo>
                    <a:lnTo>
                      <a:pt x="1748" y="0"/>
                    </a:lnTo>
                    <a:lnTo>
                      <a:pt x="1748" y="11"/>
                    </a:lnTo>
                    <a:close/>
                    <a:moveTo>
                      <a:pt x="1768" y="11"/>
                    </a:moveTo>
                    <a:lnTo>
                      <a:pt x="1777" y="11"/>
                    </a:lnTo>
                    <a:lnTo>
                      <a:pt x="1777" y="0"/>
                    </a:lnTo>
                    <a:lnTo>
                      <a:pt x="1768" y="0"/>
                    </a:lnTo>
                    <a:lnTo>
                      <a:pt x="1768" y="11"/>
                    </a:lnTo>
                    <a:close/>
                    <a:moveTo>
                      <a:pt x="1787" y="11"/>
                    </a:moveTo>
                    <a:lnTo>
                      <a:pt x="1797" y="11"/>
                    </a:lnTo>
                    <a:lnTo>
                      <a:pt x="1797" y="0"/>
                    </a:lnTo>
                    <a:lnTo>
                      <a:pt x="1787" y="0"/>
                    </a:lnTo>
                    <a:lnTo>
                      <a:pt x="1787" y="11"/>
                    </a:lnTo>
                    <a:close/>
                    <a:moveTo>
                      <a:pt x="1806" y="11"/>
                    </a:moveTo>
                    <a:lnTo>
                      <a:pt x="1816" y="11"/>
                    </a:lnTo>
                    <a:lnTo>
                      <a:pt x="1816" y="0"/>
                    </a:lnTo>
                    <a:lnTo>
                      <a:pt x="1806" y="0"/>
                    </a:lnTo>
                    <a:lnTo>
                      <a:pt x="1806" y="11"/>
                    </a:lnTo>
                    <a:close/>
                    <a:moveTo>
                      <a:pt x="1825" y="11"/>
                    </a:moveTo>
                    <a:lnTo>
                      <a:pt x="1835" y="11"/>
                    </a:lnTo>
                    <a:lnTo>
                      <a:pt x="1835" y="0"/>
                    </a:lnTo>
                    <a:lnTo>
                      <a:pt x="1825" y="0"/>
                    </a:lnTo>
                    <a:lnTo>
                      <a:pt x="1825" y="11"/>
                    </a:lnTo>
                    <a:close/>
                    <a:moveTo>
                      <a:pt x="1845" y="11"/>
                    </a:moveTo>
                    <a:lnTo>
                      <a:pt x="1854" y="11"/>
                    </a:lnTo>
                    <a:lnTo>
                      <a:pt x="1854" y="0"/>
                    </a:lnTo>
                    <a:lnTo>
                      <a:pt x="1845" y="0"/>
                    </a:lnTo>
                    <a:lnTo>
                      <a:pt x="1845" y="11"/>
                    </a:lnTo>
                    <a:close/>
                    <a:moveTo>
                      <a:pt x="1864" y="11"/>
                    </a:moveTo>
                    <a:lnTo>
                      <a:pt x="1873" y="11"/>
                    </a:lnTo>
                    <a:lnTo>
                      <a:pt x="1873" y="0"/>
                    </a:lnTo>
                    <a:lnTo>
                      <a:pt x="1864" y="0"/>
                    </a:lnTo>
                    <a:lnTo>
                      <a:pt x="1864" y="11"/>
                    </a:lnTo>
                    <a:close/>
                    <a:moveTo>
                      <a:pt x="1883" y="11"/>
                    </a:moveTo>
                    <a:lnTo>
                      <a:pt x="1893" y="11"/>
                    </a:lnTo>
                    <a:lnTo>
                      <a:pt x="1893" y="0"/>
                    </a:lnTo>
                    <a:lnTo>
                      <a:pt x="1883" y="0"/>
                    </a:lnTo>
                    <a:lnTo>
                      <a:pt x="1883" y="11"/>
                    </a:lnTo>
                    <a:close/>
                    <a:moveTo>
                      <a:pt x="1902" y="11"/>
                    </a:moveTo>
                    <a:lnTo>
                      <a:pt x="1912" y="11"/>
                    </a:lnTo>
                    <a:lnTo>
                      <a:pt x="1912" y="0"/>
                    </a:lnTo>
                    <a:lnTo>
                      <a:pt x="1902" y="0"/>
                    </a:lnTo>
                    <a:lnTo>
                      <a:pt x="1902" y="11"/>
                    </a:lnTo>
                    <a:close/>
                    <a:moveTo>
                      <a:pt x="1921" y="11"/>
                    </a:moveTo>
                    <a:lnTo>
                      <a:pt x="1931" y="11"/>
                    </a:lnTo>
                    <a:lnTo>
                      <a:pt x="1931" y="0"/>
                    </a:lnTo>
                    <a:lnTo>
                      <a:pt x="1921" y="0"/>
                    </a:lnTo>
                    <a:lnTo>
                      <a:pt x="1921" y="11"/>
                    </a:lnTo>
                    <a:close/>
                    <a:moveTo>
                      <a:pt x="1941" y="11"/>
                    </a:moveTo>
                    <a:lnTo>
                      <a:pt x="1950" y="11"/>
                    </a:lnTo>
                    <a:lnTo>
                      <a:pt x="1950" y="0"/>
                    </a:lnTo>
                    <a:lnTo>
                      <a:pt x="1941" y="0"/>
                    </a:lnTo>
                    <a:lnTo>
                      <a:pt x="1941" y="11"/>
                    </a:lnTo>
                    <a:close/>
                    <a:moveTo>
                      <a:pt x="1960" y="11"/>
                    </a:moveTo>
                    <a:lnTo>
                      <a:pt x="1969" y="11"/>
                    </a:lnTo>
                    <a:lnTo>
                      <a:pt x="1969" y="0"/>
                    </a:lnTo>
                    <a:lnTo>
                      <a:pt x="1960" y="0"/>
                    </a:lnTo>
                    <a:lnTo>
                      <a:pt x="1960" y="11"/>
                    </a:lnTo>
                    <a:close/>
                    <a:moveTo>
                      <a:pt x="1979" y="11"/>
                    </a:moveTo>
                    <a:lnTo>
                      <a:pt x="1989" y="11"/>
                    </a:lnTo>
                    <a:lnTo>
                      <a:pt x="1989" y="0"/>
                    </a:lnTo>
                    <a:lnTo>
                      <a:pt x="1979" y="0"/>
                    </a:lnTo>
                    <a:lnTo>
                      <a:pt x="1979" y="11"/>
                    </a:lnTo>
                    <a:close/>
                    <a:moveTo>
                      <a:pt x="1998" y="11"/>
                    </a:moveTo>
                    <a:lnTo>
                      <a:pt x="2008" y="11"/>
                    </a:lnTo>
                    <a:lnTo>
                      <a:pt x="2008" y="0"/>
                    </a:lnTo>
                    <a:lnTo>
                      <a:pt x="1998" y="0"/>
                    </a:lnTo>
                    <a:lnTo>
                      <a:pt x="1998" y="11"/>
                    </a:lnTo>
                    <a:close/>
                    <a:moveTo>
                      <a:pt x="0" y="11"/>
                    </a:moveTo>
                    <a:lnTo>
                      <a:pt x="10" y="11"/>
                    </a:lnTo>
                    <a:lnTo>
                      <a:pt x="10" y="0"/>
                    </a:lnTo>
                    <a:lnTo>
                      <a:pt x="0"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Rectangle 233">
                <a:extLst>
                  <a:ext uri="{FF2B5EF4-FFF2-40B4-BE49-F238E27FC236}">
                    <a16:creationId xmlns:a16="http://schemas.microsoft.com/office/drawing/2014/main" id="{7456447D-9157-7ABD-F8F9-4249132E14C1}"/>
                  </a:ext>
                </a:extLst>
              </p:cNvPr>
              <p:cNvSpPr>
                <a:spLocks noChangeArrowheads="1"/>
              </p:cNvSpPr>
              <p:nvPr/>
            </p:nvSpPr>
            <p:spPr bwMode="auto">
              <a:xfrm>
                <a:off x="7952745" y="6115444"/>
                <a:ext cx="1904853" cy="24364"/>
              </a:xfrm>
              <a:prstGeom prst="rect">
                <a:avLst/>
              </a:prstGeom>
              <a:solidFill>
                <a:srgbClr val="66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Rectangle 208">
                <a:extLst>
                  <a:ext uri="{FF2B5EF4-FFF2-40B4-BE49-F238E27FC236}">
                    <a16:creationId xmlns:a16="http://schemas.microsoft.com/office/drawing/2014/main" id="{39038A6B-EC63-9378-7582-F5F2995FDA49}"/>
                  </a:ext>
                </a:extLst>
              </p:cNvPr>
              <p:cNvSpPr>
                <a:spLocks noChangeArrowheads="1"/>
              </p:cNvSpPr>
              <p:nvPr/>
            </p:nvSpPr>
            <p:spPr bwMode="auto">
              <a:xfrm rot="16200000">
                <a:off x="7107180" y="6051003"/>
                <a:ext cx="892073"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Power (Z score)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1" name="Rectangle 216">
                <a:extLst>
                  <a:ext uri="{FF2B5EF4-FFF2-40B4-BE49-F238E27FC236}">
                    <a16:creationId xmlns:a16="http://schemas.microsoft.com/office/drawing/2014/main" id="{274C1C1A-F02A-3EF8-7872-6506A16976FF}"/>
                  </a:ext>
                </a:extLst>
              </p:cNvPr>
              <p:cNvSpPr>
                <a:spLocks noChangeArrowheads="1"/>
              </p:cNvSpPr>
              <p:nvPr/>
            </p:nvSpPr>
            <p:spPr bwMode="auto">
              <a:xfrm>
                <a:off x="7793296" y="6039048"/>
                <a:ext cx="69326" cy="150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0</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202" name="Group 201">
                <a:extLst>
                  <a:ext uri="{FF2B5EF4-FFF2-40B4-BE49-F238E27FC236}">
                    <a16:creationId xmlns:a16="http://schemas.microsoft.com/office/drawing/2014/main" id="{7DFDA4B8-E424-F417-4518-08945E1DAA3F}"/>
                  </a:ext>
                </a:extLst>
              </p:cNvPr>
              <p:cNvGrpSpPr/>
              <p:nvPr/>
            </p:nvGrpSpPr>
            <p:grpSpPr>
              <a:xfrm>
                <a:off x="8470393" y="5191238"/>
                <a:ext cx="849199" cy="954335"/>
                <a:chOff x="5306175" y="9120281"/>
                <a:chExt cx="852611" cy="954335"/>
              </a:xfrm>
            </p:grpSpPr>
            <p:sp>
              <p:nvSpPr>
                <p:cNvPr id="203" name="TextBox 202">
                  <a:extLst>
                    <a:ext uri="{FF2B5EF4-FFF2-40B4-BE49-F238E27FC236}">
                      <a16:creationId xmlns:a16="http://schemas.microsoft.com/office/drawing/2014/main" id="{48CB0AA2-BC16-6878-E71E-919A4F3CA4A4}"/>
                    </a:ext>
                  </a:extLst>
                </p:cNvPr>
                <p:cNvSpPr txBox="1"/>
                <p:nvPr/>
              </p:nvSpPr>
              <p:spPr>
                <a:xfrm>
                  <a:off x="5367394" y="9120281"/>
                  <a:ext cx="791392" cy="95433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Lift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Advance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Grasp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Push</a:t>
                  </a:r>
                </a:p>
              </p:txBody>
            </p:sp>
            <p:sp>
              <p:nvSpPr>
                <p:cNvPr id="204" name="Oval 203">
                  <a:extLst>
                    <a:ext uri="{FF2B5EF4-FFF2-40B4-BE49-F238E27FC236}">
                      <a16:creationId xmlns:a16="http://schemas.microsoft.com/office/drawing/2014/main" id="{C3DDF12B-C904-85B7-06EE-2BAC1FE7F94D}"/>
                    </a:ext>
                  </a:extLst>
                </p:cNvPr>
                <p:cNvSpPr/>
                <p:nvPr/>
              </p:nvSpPr>
              <p:spPr>
                <a:xfrm>
                  <a:off x="5306901" y="9171596"/>
                  <a:ext cx="94211" cy="94211"/>
                </a:xfrm>
                <a:prstGeom prst="ellipse">
                  <a:avLst/>
                </a:prstGeom>
                <a:solidFill>
                  <a:srgbClr val="F1B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B9B05432-9EEB-D643-1C50-765631CDF12A}"/>
                    </a:ext>
                  </a:extLst>
                </p:cNvPr>
                <p:cNvSpPr/>
                <p:nvPr/>
              </p:nvSpPr>
              <p:spPr>
                <a:xfrm>
                  <a:off x="5306175" y="9355022"/>
                  <a:ext cx="94211" cy="94211"/>
                </a:xfrm>
                <a:prstGeom prst="ellipse">
                  <a:avLst/>
                </a:prstGeom>
                <a:solidFill>
                  <a:srgbClr val="006B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B59A392C-9E4D-BFB8-653E-A91EF00E78A0}"/>
                    </a:ext>
                  </a:extLst>
                </p:cNvPr>
                <p:cNvSpPr/>
                <p:nvPr/>
              </p:nvSpPr>
              <p:spPr>
                <a:xfrm>
                  <a:off x="5306175" y="9538448"/>
                  <a:ext cx="94211" cy="94211"/>
                </a:xfrm>
                <a:prstGeom prst="ellipse">
                  <a:avLst/>
                </a:prstGeom>
                <a:solidFill>
                  <a:srgbClr val="D95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Oval 206">
                  <a:extLst>
                    <a:ext uri="{FF2B5EF4-FFF2-40B4-BE49-F238E27FC236}">
                      <a16:creationId xmlns:a16="http://schemas.microsoft.com/office/drawing/2014/main" id="{3266F2CF-B2E0-5352-B916-530B9B83D562}"/>
                    </a:ext>
                  </a:extLst>
                </p:cNvPr>
                <p:cNvSpPr/>
                <p:nvPr/>
              </p:nvSpPr>
              <p:spPr>
                <a:xfrm>
                  <a:off x="5306175" y="9721874"/>
                  <a:ext cx="94211" cy="9421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3775A810-5032-D8AD-7513-69EDC4BCB9DE}"/>
                    </a:ext>
                  </a:extLst>
                </p:cNvPr>
                <p:cNvSpPr/>
                <p:nvPr/>
              </p:nvSpPr>
              <p:spPr>
                <a:xfrm>
                  <a:off x="5306175" y="9905299"/>
                  <a:ext cx="94211" cy="942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63" name="Rectangle 208">
              <a:extLst>
                <a:ext uri="{FF2B5EF4-FFF2-40B4-BE49-F238E27FC236}">
                  <a16:creationId xmlns:a16="http://schemas.microsoft.com/office/drawing/2014/main" id="{9D2606F7-24C1-E68D-850E-FA76CCE7B383}"/>
                </a:ext>
              </a:extLst>
            </p:cNvPr>
            <p:cNvSpPr>
              <a:spLocks noChangeArrowheads="1"/>
            </p:cNvSpPr>
            <p:nvPr/>
          </p:nvSpPr>
          <p:spPr bwMode="auto">
            <a:xfrm rot="16200000">
              <a:off x="6724114" y="5325970"/>
              <a:ext cx="923046" cy="12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Frequency (Z score)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5" name="TextBox 164">
              <a:extLst>
                <a:ext uri="{FF2B5EF4-FFF2-40B4-BE49-F238E27FC236}">
                  <a16:creationId xmlns:a16="http://schemas.microsoft.com/office/drawing/2014/main" id="{275297C5-EF36-C45C-8831-195A50417E8B}"/>
                </a:ext>
              </a:extLst>
            </p:cNvPr>
            <p:cNvSpPr txBox="1"/>
            <p:nvPr/>
          </p:nvSpPr>
          <p:spPr>
            <a:xfrm>
              <a:off x="4079999" y="4615653"/>
              <a:ext cx="623483" cy="1848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n=6 rats</a:t>
              </a:r>
            </a:p>
          </p:txBody>
        </p:sp>
      </p:grpSp>
      <p:grpSp>
        <p:nvGrpSpPr>
          <p:cNvPr id="2039" name="Group 2038">
            <a:extLst>
              <a:ext uri="{FF2B5EF4-FFF2-40B4-BE49-F238E27FC236}">
                <a16:creationId xmlns:a16="http://schemas.microsoft.com/office/drawing/2014/main" id="{D017D204-00F9-0597-A7CE-CEB88758FCAB}"/>
              </a:ext>
            </a:extLst>
          </p:cNvPr>
          <p:cNvGrpSpPr/>
          <p:nvPr/>
        </p:nvGrpSpPr>
        <p:grpSpPr>
          <a:xfrm>
            <a:off x="1930978" y="45794"/>
            <a:ext cx="6556558" cy="3619340"/>
            <a:chOff x="8096227" y="-371240"/>
            <a:chExt cx="9341042" cy="5156428"/>
          </a:xfrm>
        </p:grpSpPr>
        <p:grpSp>
          <p:nvGrpSpPr>
            <p:cNvPr id="2014" name="Group 2013">
              <a:extLst>
                <a:ext uri="{FF2B5EF4-FFF2-40B4-BE49-F238E27FC236}">
                  <a16:creationId xmlns:a16="http://schemas.microsoft.com/office/drawing/2014/main" id="{FB3D3490-8BE5-3AD0-CC29-C690E4C918CE}"/>
                </a:ext>
              </a:extLst>
            </p:cNvPr>
            <p:cNvGrpSpPr/>
            <p:nvPr/>
          </p:nvGrpSpPr>
          <p:grpSpPr>
            <a:xfrm>
              <a:off x="8096227" y="-371240"/>
              <a:ext cx="5272770" cy="4880853"/>
              <a:chOff x="167593" y="-1082469"/>
              <a:chExt cx="5272770" cy="4880853"/>
            </a:xfrm>
          </p:grpSpPr>
          <p:sp>
            <p:nvSpPr>
              <p:cNvPr id="2015" name="TextBox 2014">
                <a:extLst>
                  <a:ext uri="{FF2B5EF4-FFF2-40B4-BE49-F238E27FC236}">
                    <a16:creationId xmlns:a16="http://schemas.microsoft.com/office/drawing/2014/main" id="{1B04F539-B9FC-A4F0-10A4-EFFEBECC0806}"/>
                  </a:ext>
                </a:extLst>
              </p:cNvPr>
              <p:cNvSpPr txBox="1"/>
              <p:nvPr/>
            </p:nvSpPr>
            <p:spPr>
              <a:xfrm>
                <a:off x="4209808" y="210117"/>
                <a:ext cx="52610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a:t>
                </a:r>
              </a:p>
            </p:txBody>
          </p:sp>
          <p:pic>
            <p:nvPicPr>
              <p:cNvPr id="2016" name="Picture 2015">
                <a:extLst>
                  <a:ext uri="{FF2B5EF4-FFF2-40B4-BE49-F238E27FC236}">
                    <a16:creationId xmlns:a16="http://schemas.microsoft.com/office/drawing/2014/main" id="{FF28EA16-4DDA-969C-E740-8F6580E457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871788" y="-938905"/>
                <a:ext cx="2568575" cy="4737289"/>
              </a:xfrm>
              <a:prstGeom prst="rect">
                <a:avLst/>
              </a:prstGeom>
            </p:spPr>
          </p:pic>
          <p:sp>
            <p:nvSpPr>
              <p:cNvPr id="2018" name="TextBox 2017">
                <a:extLst>
                  <a:ext uri="{FF2B5EF4-FFF2-40B4-BE49-F238E27FC236}">
                    <a16:creationId xmlns:a16="http://schemas.microsoft.com/office/drawing/2014/main" id="{AD109B7D-9D4A-37C3-C107-A7CF3064F82E}"/>
                  </a:ext>
                </a:extLst>
              </p:cNvPr>
              <p:cNvSpPr txBox="1"/>
              <p:nvPr/>
            </p:nvSpPr>
            <p:spPr>
              <a:xfrm>
                <a:off x="167593" y="-1082469"/>
                <a:ext cx="52610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a:t>
                </a:r>
              </a:p>
            </p:txBody>
          </p:sp>
        </p:grpSp>
        <p:pic>
          <p:nvPicPr>
            <p:cNvPr id="2019" name="Picture 2018">
              <a:extLst>
                <a:ext uri="{FF2B5EF4-FFF2-40B4-BE49-F238E27FC236}">
                  <a16:creationId xmlns:a16="http://schemas.microsoft.com/office/drawing/2014/main" id="{84D239A7-9FE1-9692-4365-43A334435A4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777679" y="106711"/>
              <a:ext cx="1981389" cy="4433020"/>
            </a:xfrm>
            <a:prstGeom prst="rect">
              <a:avLst/>
            </a:prstGeom>
          </p:spPr>
        </p:pic>
        <p:grpSp>
          <p:nvGrpSpPr>
            <p:cNvPr id="2020" name="Group 2019">
              <a:extLst>
                <a:ext uri="{FF2B5EF4-FFF2-40B4-BE49-F238E27FC236}">
                  <a16:creationId xmlns:a16="http://schemas.microsoft.com/office/drawing/2014/main" id="{703FC5EB-FACB-9D7B-C6F0-B2BDD1977159}"/>
                </a:ext>
              </a:extLst>
            </p:cNvPr>
            <p:cNvGrpSpPr/>
            <p:nvPr/>
          </p:nvGrpSpPr>
          <p:grpSpPr>
            <a:xfrm>
              <a:off x="15499351" y="-38841"/>
              <a:ext cx="1937918" cy="4461749"/>
              <a:chOff x="11170920" y="2012903"/>
              <a:chExt cx="2499830" cy="5755466"/>
            </a:xfrm>
          </p:grpSpPr>
          <p:pic>
            <p:nvPicPr>
              <p:cNvPr id="2021" name="Picture 2020">
                <a:extLst>
                  <a:ext uri="{FF2B5EF4-FFF2-40B4-BE49-F238E27FC236}">
                    <a16:creationId xmlns:a16="http://schemas.microsoft.com/office/drawing/2014/main" id="{191F3C87-F344-192F-DDE3-49D39C5F95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1427910" y="2049962"/>
                <a:ext cx="2242840" cy="5718407"/>
              </a:xfrm>
              <a:prstGeom prst="rect">
                <a:avLst/>
              </a:prstGeom>
            </p:spPr>
          </p:pic>
          <p:sp>
            <p:nvSpPr>
              <p:cNvPr id="2022" name="Rectangle 2021">
                <a:extLst>
                  <a:ext uri="{FF2B5EF4-FFF2-40B4-BE49-F238E27FC236}">
                    <a16:creationId xmlns:a16="http://schemas.microsoft.com/office/drawing/2014/main" id="{377BE41B-CDC6-3A57-9AE0-DDA3A470D88E}"/>
                  </a:ext>
                </a:extLst>
              </p:cNvPr>
              <p:cNvSpPr/>
              <p:nvPr/>
            </p:nvSpPr>
            <p:spPr>
              <a:xfrm>
                <a:off x="11170920" y="2012903"/>
                <a:ext cx="819209" cy="115701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23" name="Group 2022">
              <a:extLst>
                <a:ext uri="{FF2B5EF4-FFF2-40B4-BE49-F238E27FC236}">
                  <a16:creationId xmlns:a16="http://schemas.microsoft.com/office/drawing/2014/main" id="{9EAADC13-E1A9-7263-0795-98AB6F082D3D}"/>
                </a:ext>
              </a:extLst>
            </p:cNvPr>
            <p:cNvGrpSpPr/>
            <p:nvPr/>
          </p:nvGrpSpPr>
          <p:grpSpPr>
            <a:xfrm>
              <a:off x="13362902" y="3511987"/>
              <a:ext cx="1282562" cy="1273201"/>
              <a:chOff x="9693625" y="6631715"/>
              <a:chExt cx="1654449" cy="1642375"/>
            </a:xfrm>
          </p:grpSpPr>
          <p:cxnSp>
            <p:nvCxnSpPr>
              <p:cNvPr id="2024" name="Straight Connector 2023">
                <a:extLst>
                  <a:ext uri="{FF2B5EF4-FFF2-40B4-BE49-F238E27FC236}">
                    <a16:creationId xmlns:a16="http://schemas.microsoft.com/office/drawing/2014/main" id="{D20FA193-0A5D-E5F1-D571-ED5C91653C6E}"/>
                  </a:ext>
                </a:extLst>
              </p:cNvPr>
              <p:cNvCxnSpPr/>
              <p:nvPr/>
            </p:nvCxnSpPr>
            <p:spPr>
              <a:xfrm>
                <a:off x="10084100" y="7833976"/>
                <a:ext cx="109410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5" name="Straight Connector 2024">
                <a:extLst>
                  <a:ext uri="{FF2B5EF4-FFF2-40B4-BE49-F238E27FC236}">
                    <a16:creationId xmlns:a16="http://schemas.microsoft.com/office/drawing/2014/main" id="{FA15D49C-EDFD-F846-C991-AAF6227257C3}"/>
                  </a:ext>
                </a:extLst>
              </p:cNvPr>
              <p:cNvCxnSpPr>
                <a:cxnSpLocks/>
              </p:cNvCxnSpPr>
              <p:nvPr/>
            </p:nvCxnSpPr>
            <p:spPr>
              <a:xfrm flipV="1">
                <a:off x="10120143" y="6811162"/>
                <a:ext cx="0" cy="10422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26" name="TextBox 2025">
                <a:extLst>
                  <a:ext uri="{FF2B5EF4-FFF2-40B4-BE49-F238E27FC236}">
                    <a16:creationId xmlns:a16="http://schemas.microsoft.com/office/drawing/2014/main" id="{772198E0-D16F-6FCE-F29F-80DE36FCD7D2}"/>
                  </a:ext>
                </a:extLst>
              </p:cNvPr>
              <p:cNvSpPr txBox="1"/>
              <p:nvPr/>
            </p:nvSpPr>
            <p:spPr>
              <a:xfrm rot="16200000">
                <a:off x="9238472" y="7086868"/>
                <a:ext cx="1391090" cy="4807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100 pixels</a:t>
                </a:r>
              </a:p>
            </p:txBody>
          </p:sp>
          <p:sp>
            <p:nvSpPr>
              <p:cNvPr id="2027" name="TextBox 2026">
                <a:extLst>
                  <a:ext uri="{FF2B5EF4-FFF2-40B4-BE49-F238E27FC236}">
                    <a16:creationId xmlns:a16="http://schemas.microsoft.com/office/drawing/2014/main" id="{489F15EA-E7E6-5F8B-3A91-C9D6E7611E9A}"/>
                  </a:ext>
                </a:extLst>
              </p:cNvPr>
              <p:cNvSpPr txBox="1"/>
              <p:nvPr/>
            </p:nvSpPr>
            <p:spPr>
              <a:xfrm>
                <a:off x="9956984" y="7793307"/>
                <a:ext cx="1391090" cy="4807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100 pixels</a:t>
                </a:r>
              </a:p>
            </p:txBody>
          </p:sp>
        </p:grpSp>
        <p:sp>
          <p:nvSpPr>
            <p:cNvPr id="2028" name="TextBox 2027">
              <a:extLst>
                <a:ext uri="{FF2B5EF4-FFF2-40B4-BE49-F238E27FC236}">
                  <a16:creationId xmlns:a16="http://schemas.microsoft.com/office/drawing/2014/main" id="{15845E43-0000-6678-0E45-22143001B27C}"/>
                </a:ext>
              </a:extLst>
            </p:cNvPr>
            <p:cNvSpPr txBox="1"/>
            <p:nvPr/>
          </p:nvSpPr>
          <p:spPr>
            <a:xfrm>
              <a:off x="16322976" y="-197556"/>
              <a:ext cx="803425" cy="4094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Right</a:t>
              </a:r>
            </a:p>
          </p:txBody>
        </p:sp>
        <p:sp>
          <p:nvSpPr>
            <p:cNvPr id="2029" name="TextBox 2028">
              <a:extLst>
                <a:ext uri="{FF2B5EF4-FFF2-40B4-BE49-F238E27FC236}">
                  <a16:creationId xmlns:a16="http://schemas.microsoft.com/office/drawing/2014/main" id="{7570891E-32E5-AACB-956D-4818DC33CE44}"/>
                </a:ext>
              </a:extLst>
            </p:cNvPr>
            <p:cNvSpPr txBox="1"/>
            <p:nvPr/>
          </p:nvSpPr>
          <p:spPr>
            <a:xfrm>
              <a:off x="14020374" y="-197556"/>
              <a:ext cx="627095" cy="4094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Left</a:t>
              </a:r>
            </a:p>
          </p:txBody>
        </p:sp>
        <p:sp>
          <p:nvSpPr>
            <p:cNvPr id="2031" name="TextBox 2030">
              <a:extLst>
                <a:ext uri="{FF2B5EF4-FFF2-40B4-BE49-F238E27FC236}">
                  <a16:creationId xmlns:a16="http://schemas.microsoft.com/office/drawing/2014/main" id="{142DB18A-E83E-0652-734A-BD215DB2A569}"/>
                </a:ext>
              </a:extLst>
            </p:cNvPr>
            <p:cNvSpPr txBox="1"/>
            <p:nvPr/>
          </p:nvSpPr>
          <p:spPr>
            <a:xfrm>
              <a:off x="15499352" y="-38841"/>
              <a:ext cx="1090774" cy="11181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Lift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Advance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Grasp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Pull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Push</a:t>
              </a:r>
            </a:p>
          </p:txBody>
        </p:sp>
        <p:sp>
          <p:nvSpPr>
            <p:cNvPr id="2032" name="Oval 2031">
              <a:extLst>
                <a:ext uri="{FF2B5EF4-FFF2-40B4-BE49-F238E27FC236}">
                  <a16:creationId xmlns:a16="http://schemas.microsoft.com/office/drawing/2014/main" id="{A6D5A3FE-800C-3585-2D62-3AC44D5AB203}"/>
                </a:ext>
              </a:extLst>
            </p:cNvPr>
            <p:cNvSpPr/>
            <p:nvPr/>
          </p:nvSpPr>
          <p:spPr>
            <a:xfrm>
              <a:off x="15483892" y="109517"/>
              <a:ext cx="94211" cy="94211"/>
            </a:xfrm>
            <a:prstGeom prst="ellipse">
              <a:avLst/>
            </a:prstGeom>
            <a:solidFill>
              <a:srgbClr val="F1B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3" name="Oval 2032">
              <a:extLst>
                <a:ext uri="{FF2B5EF4-FFF2-40B4-BE49-F238E27FC236}">
                  <a16:creationId xmlns:a16="http://schemas.microsoft.com/office/drawing/2014/main" id="{AB97F0C5-583B-AE1D-778B-0C39740C811D}"/>
                </a:ext>
              </a:extLst>
            </p:cNvPr>
            <p:cNvSpPr/>
            <p:nvPr/>
          </p:nvSpPr>
          <p:spPr>
            <a:xfrm>
              <a:off x="15483166" y="292943"/>
              <a:ext cx="94211" cy="94211"/>
            </a:xfrm>
            <a:prstGeom prst="ellipse">
              <a:avLst/>
            </a:prstGeom>
            <a:solidFill>
              <a:srgbClr val="006B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4" name="Oval 2033">
              <a:extLst>
                <a:ext uri="{FF2B5EF4-FFF2-40B4-BE49-F238E27FC236}">
                  <a16:creationId xmlns:a16="http://schemas.microsoft.com/office/drawing/2014/main" id="{A4E03ED2-2452-D003-7AA8-372BD7EC4149}"/>
                </a:ext>
              </a:extLst>
            </p:cNvPr>
            <p:cNvSpPr/>
            <p:nvPr/>
          </p:nvSpPr>
          <p:spPr>
            <a:xfrm>
              <a:off x="15483166" y="476369"/>
              <a:ext cx="94211" cy="94211"/>
            </a:xfrm>
            <a:prstGeom prst="ellipse">
              <a:avLst/>
            </a:prstGeom>
            <a:solidFill>
              <a:srgbClr val="D95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5" name="Oval 2034">
              <a:extLst>
                <a:ext uri="{FF2B5EF4-FFF2-40B4-BE49-F238E27FC236}">
                  <a16:creationId xmlns:a16="http://schemas.microsoft.com/office/drawing/2014/main" id="{B9F58D68-90A9-2008-8586-9B51C45EB121}"/>
                </a:ext>
              </a:extLst>
            </p:cNvPr>
            <p:cNvSpPr/>
            <p:nvPr/>
          </p:nvSpPr>
          <p:spPr>
            <a:xfrm>
              <a:off x="15483166" y="656129"/>
              <a:ext cx="94211" cy="9421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6" name="Oval 2035">
              <a:extLst>
                <a:ext uri="{FF2B5EF4-FFF2-40B4-BE49-F238E27FC236}">
                  <a16:creationId xmlns:a16="http://schemas.microsoft.com/office/drawing/2014/main" id="{E275571A-C035-71CC-142A-57A36DA42BAF}"/>
                </a:ext>
              </a:extLst>
            </p:cNvPr>
            <p:cNvSpPr/>
            <p:nvPr/>
          </p:nvSpPr>
          <p:spPr>
            <a:xfrm>
              <a:off x="15483166" y="848904"/>
              <a:ext cx="94211" cy="942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00884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4DCDDA-1245-F2BB-8894-6764E00A6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979" y="1690688"/>
            <a:ext cx="5496042" cy="5007756"/>
          </a:xfrm>
          <a:prstGeom prst="rect">
            <a:avLst/>
          </a:prstGeom>
        </p:spPr>
      </p:pic>
      <p:sp>
        <p:nvSpPr>
          <p:cNvPr id="2" name="Title 1">
            <a:extLst>
              <a:ext uri="{FF2B5EF4-FFF2-40B4-BE49-F238E27FC236}">
                <a16:creationId xmlns:a16="http://schemas.microsoft.com/office/drawing/2014/main" id="{C0FC046A-FE23-2363-037D-45EC6BFAF781}"/>
              </a:ext>
            </a:extLst>
          </p:cNvPr>
          <p:cNvSpPr>
            <a:spLocks noGrp="1"/>
          </p:cNvSpPr>
          <p:nvPr>
            <p:ph type="title"/>
          </p:nvPr>
        </p:nvSpPr>
        <p:spPr/>
        <p:txBody>
          <a:bodyPr/>
          <a:lstStyle/>
          <a:p>
            <a:pPr algn="ctr"/>
            <a:r>
              <a:rPr lang="en-US" dirty="0"/>
              <a:t>Gamma (in the hippocampus)</a:t>
            </a:r>
          </a:p>
        </p:txBody>
      </p:sp>
    </p:spTree>
    <p:extLst>
      <p:ext uri="{BB962C8B-B14F-4D97-AF65-F5344CB8AC3E}">
        <p14:creationId xmlns:p14="http://schemas.microsoft.com/office/powerpoint/2010/main" val="2243592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 descr="Watch these hamsters and mice have fun on a turntable">
            <a:extLst>
              <a:ext uri="{FF2B5EF4-FFF2-40B4-BE49-F238E27FC236}">
                <a16:creationId xmlns:a16="http://schemas.microsoft.com/office/drawing/2014/main" id="{2BA2FE70-79CE-4CB2-8967-2A057EC34E6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16018" y="33670"/>
            <a:ext cx="4303263" cy="1948647"/>
          </a:xfrm>
          <a:prstGeom prst="rect">
            <a:avLst/>
          </a:prstGeom>
          <a:noFill/>
          <a:extLst>
            <a:ext uri="{909E8E84-426E-40DD-AFC4-6F175D3DCCD1}">
              <a14:hiddenFill xmlns:a14="http://schemas.microsoft.com/office/drawing/2010/main">
                <a:solidFill>
                  <a:srgbClr val="FFFFFF"/>
                </a:solidFill>
              </a14:hiddenFill>
            </a:ext>
          </a:extLst>
        </p:spPr>
      </p:pic>
      <p:sp>
        <p:nvSpPr>
          <p:cNvPr id="226" name="TextBox 225">
            <a:extLst>
              <a:ext uri="{FF2B5EF4-FFF2-40B4-BE49-F238E27FC236}">
                <a16:creationId xmlns:a16="http://schemas.microsoft.com/office/drawing/2014/main" id="{9DF825D7-66C5-4DF4-B64F-061D1FCF8EE4}"/>
              </a:ext>
            </a:extLst>
          </p:cNvPr>
          <p:cNvSpPr txBox="1"/>
          <p:nvPr/>
        </p:nvSpPr>
        <p:spPr>
          <a:xfrm>
            <a:off x="104620" y="76200"/>
            <a:ext cx="3781726" cy="1077218"/>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sz="3200" dirty="0"/>
              <a:t>Spectral activity for a rat running on a track</a:t>
            </a:r>
          </a:p>
        </p:txBody>
      </p:sp>
      <p:pic>
        <p:nvPicPr>
          <p:cNvPr id="171" name="Picture 170" descr="A person with purple hair&#10;&#10;Description automatically generated">
            <a:extLst>
              <a:ext uri="{FF2B5EF4-FFF2-40B4-BE49-F238E27FC236}">
                <a16:creationId xmlns:a16="http://schemas.microsoft.com/office/drawing/2014/main" id="{77AC330F-9B92-448B-912C-E87DFE325F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3925" y="2826328"/>
            <a:ext cx="2475257" cy="3300343"/>
          </a:xfrm>
          <a:prstGeom prst="rect">
            <a:avLst/>
          </a:prstGeom>
        </p:spPr>
      </p:pic>
      <p:sp>
        <p:nvSpPr>
          <p:cNvPr id="172" name="Rectangle 367">
            <a:extLst>
              <a:ext uri="{FF2B5EF4-FFF2-40B4-BE49-F238E27FC236}">
                <a16:creationId xmlns:a16="http://schemas.microsoft.com/office/drawing/2014/main" id="{81B472D6-16C1-44DA-BB08-FE0EBB2B6639}"/>
              </a:ext>
            </a:extLst>
          </p:cNvPr>
          <p:cNvSpPr>
            <a:spLocks noChangeArrowheads="1"/>
          </p:cNvSpPr>
          <p:nvPr/>
        </p:nvSpPr>
        <p:spPr bwMode="auto">
          <a:xfrm>
            <a:off x="9924268" y="6157449"/>
            <a:ext cx="163346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2626"/>
                </a:solidFill>
                <a:effectLst/>
                <a:cs typeface="Arial" panose="020B0604020202020204" pitchFamily="34" charset="0"/>
              </a:rPr>
              <a:t>Lindsey Crown, PhD</a:t>
            </a:r>
            <a:endParaRPr kumimoji="0" lang="en-US" altLang="en-US" sz="1400" b="0" i="0" u="none" strike="noStrike" cap="none" normalizeH="0" baseline="0" dirty="0">
              <a:ln>
                <a:noFill/>
              </a:ln>
              <a:solidFill>
                <a:schemeClr val="tx1"/>
              </a:solidFill>
              <a:effectLst/>
              <a:cs typeface="Arial" panose="020B0604020202020204" pitchFamily="34" charset="0"/>
            </a:endParaRPr>
          </a:p>
        </p:txBody>
      </p:sp>
      <p:pic>
        <p:nvPicPr>
          <p:cNvPr id="4" name="Picture 3">
            <a:extLst>
              <a:ext uri="{FF2B5EF4-FFF2-40B4-BE49-F238E27FC236}">
                <a16:creationId xmlns:a16="http://schemas.microsoft.com/office/drawing/2014/main" id="{27039080-AA22-98E6-12F8-53CBCC43BD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8953" y="156003"/>
            <a:ext cx="3580229" cy="172596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5249B2A-F0B8-97A7-0B49-745C87772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87473"/>
            <a:ext cx="9632515" cy="4694327"/>
          </a:xfrm>
          <a:prstGeom prst="rect">
            <a:avLst/>
          </a:prstGeom>
        </p:spPr>
      </p:pic>
    </p:spTree>
    <p:extLst>
      <p:ext uri="{BB962C8B-B14F-4D97-AF65-F5344CB8AC3E}">
        <p14:creationId xmlns:p14="http://schemas.microsoft.com/office/powerpoint/2010/main" val="3189062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1799-2F15-4720-8D30-7C8C2EA95BB2}"/>
              </a:ext>
            </a:extLst>
          </p:cNvPr>
          <p:cNvSpPr>
            <a:spLocks noGrp="1"/>
          </p:cNvSpPr>
          <p:nvPr>
            <p:ph type="title"/>
          </p:nvPr>
        </p:nvSpPr>
        <p:spPr>
          <a:xfrm>
            <a:off x="203556" y="404752"/>
            <a:ext cx="7585487" cy="1325563"/>
          </a:xfrm>
        </p:spPr>
        <p:txBody>
          <a:bodyPr>
            <a:normAutofit fontScale="90000"/>
          </a:bodyPr>
          <a:lstStyle/>
          <a:p>
            <a:r>
              <a:rPr lang="en-US" sz="5400" dirty="0"/>
              <a:t>Parkinson’s Disease, dyskinesia, and fine-tuned </a:t>
            </a:r>
            <a:r>
              <a:rPr lang="en-US" sz="5400" b="1" dirty="0"/>
              <a:t>gamma</a:t>
            </a:r>
          </a:p>
        </p:txBody>
      </p:sp>
      <p:pic>
        <p:nvPicPr>
          <p:cNvPr id="4" name="Picture 6" descr="Related image">
            <a:extLst>
              <a:ext uri="{FF2B5EF4-FFF2-40B4-BE49-F238E27FC236}">
                <a16:creationId xmlns:a16="http://schemas.microsoft.com/office/drawing/2014/main" id="{066BDCBF-2FB2-4999-AAB8-A297E357FD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92177">
            <a:off x="7130164" y="390763"/>
            <a:ext cx="4552130" cy="3154626"/>
          </a:xfrm>
          <a:prstGeom prst="rect">
            <a:avLst/>
          </a:prstGeom>
          <a:noFill/>
          <a:extLst>
            <a:ext uri="{909E8E84-426E-40DD-AFC4-6F175D3DCCD1}">
              <a14:hiddenFill xmlns:a14="http://schemas.microsoft.com/office/drawing/2010/main">
                <a:solidFill>
                  <a:srgbClr val="FFFFFF"/>
                </a:solidFill>
              </a14:hiddenFill>
            </a:ext>
          </a:extLst>
        </p:spPr>
      </p:pic>
      <p:sp>
        <p:nvSpPr>
          <p:cNvPr id="5" name="Multiplication Sign 4">
            <a:extLst>
              <a:ext uri="{FF2B5EF4-FFF2-40B4-BE49-F238E27FC236}">
                <a16:creationId xmlns:a16="http://schemas.microsoft.com/office/drawing/2014/main" id="{4113B775-DCF6-4C10-B8A7-EBA25068B34A}"/>
              </a:ext>
            </a:extLst>
          </p:cNvPr>
          <p:cNvSpPr/>
          <p:nvPr/>
        </p:nvSpPr>
        <p:spPr>
          <a:xfrm>
            <a:off x="7789043" y="648562"/>
            <a:ext cx="3078866" cy="2639028"/>
          </a:xfrm>
          <a:prstGeom prst="mathMultiply">
            <a:avLst>
              <a:gd name="adj1" fmla="val 11239"/>
            </a:avLst>
          </a:prstGeom>
          <a:solidFill>
            <a:srgbClr val="FF0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8" name="Picture 2" descr="Image result for parkinsons disease">
            <a:extLst>
              <a:ext uri="{FF2B5EF4-FFF2-40B4-BE49-F238E27FC236}">
                <a16:creationId xmlns:a16="http://schemas.microsoft.com/office/drawing/2014/main" id="{92CF4832-FF7E-4FB2-AE47-FC2705CDA14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7284" y="1570959"/>
            <a:ext cx="4881640" cy="51268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9FC595-FF2E-49FD-9950-1F3A3E0FD3CD}"/>
              </a:ext>
            </a:extLst>
          </p:cNvPr>
          <p:cNvSpPr txBox="1"/>
          <p:nvPr/>
        </p:nvSpPr>
        <p:spPr>
          <a:xfrm>
            <a:off x="8838605" y="3336752"/>
            <a:ext cx="1135247" cy="369332"/>
          </a:xfrm>
          <a:prstGeom prst="rect">
            <a:avLst/>
          </a:prstGeom>
          <a:noFill/>
        </p:spPr>
        <p:txBody>
          <a:bodyPr wrap="none" rtlCol="0">
            <a:spAutoFit/>
          </a:bodyPr>
          <a:lstStyle/>
          <a:p>
            <a:r>
              <a:rPr lang="en-US" dirty="0"/>
              <a:t>dopamine</a:t>
            </a:r>
          </a:p>
        </p:txBody>
      </p:sp>
      <p:pic>
        <p:nvPicPr>
          <p:cNvPr id="3" name="Picture 2">
            <a:extLst>
              <a:ext uri="{FF2B5EF4-FFF2-40B4-BE49-F238E27FC236}">
                <a16:creationId xmlns:a16="http://schemas.microsoft.com/office/drawing/2014/main" id="{3E9F7FF5-75A4-4B2C-A222-6443CBE566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3077" y="3862879"/>
            <a:ext cx="5411959" cy="2880399"/>
          </a:xfrm>
          <a:prstGeom prst="rect">
            <a:avLst/>
          </a:prstGeom>
        </p:spPr>
      </p:pic>
    </p:spTree>
    <p:extLst>
      <p:ext uri="{BB962C8B-B14F-4D97-AF65-F5344CB8AC3E}">
        <p14:creationId xmlns:p14="http://schemas.microsoft.com/office/powerpoint/2010/main" val="744433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E0F4E-4D2D-83E0-2A4C-6A32CB597C65}"/>
              </a:ext>
            </a:extLst>
          </p:cNvPr>
          <p:cNvSpPr>
            <a:spLocks noGrp="1"/>
          </p:cNvSpPr>
          <p:nvPr>
            <p:ph type="title"/>
          </p:nvPr>
        </p:nvSpPr>
        <p:spPr>
          <a:xfrm>
            <a:off x="6485860" y="545076"/>
            <a:ext cx="4391024" cy="1323439"/>
          </a:xfrm>
        </p:spPr>
        <p:txBody>
          <a:bodyPr anchor="t">
            <a:normAutofit/>
          </a:bodyPr>
          <a:lstStyle/>
          <a:p>
            <a:r>
              <a:rPr lang="en-US" sz="7200" dirty="0">
                <a:solidFill>
                  <a:schemeClr val="bg1"/>
                </a:solidFill>
              </a:rPr>
              <a:t>Roadmap</a:t>
            </a:r>
          </a:p>
        </p:txBody>
      </p:sp>
      <p:pic>
        <p:nvPicPr>
          <p:cNvPr id="4" name="Picture 3">
            <a:extLst>
              <a:ext uri="{FF2B5EF4-FFF2-40B4-BE49-F238E27FC236}">
                <a16:creationId xmlns:a16="http://schemas.microsoft.com/office/drawing/2014/main" id="{AB79E385-4E15-E211-2A82-872C0C2267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1" name="Group 10">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2" name="Freeform: Shape 11">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extLst>
                  <a:ext uri="{28A0092B-C50C-407E-A947-70E740481C1C}">
                    <a14:useLocalDpi xmlns:a14="http://schemas.microsoft.com/office/drawing/2010/main" val="0"/>
                  </a:ext>
                </a:extLst>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614CC845-1426-3E84-1F70-370DE14A6921}"/>
              </a:ext>
            </a:extLst>
          </p:cNvPr>
          <p:cNvSpPr>
            <a:spLocks noGrp="1"/>
          </p:cNvSpPr>
          <p:nvPr>
            <p:ph idx="1"/>
          </p:nvPr>
        </p:nvSpPr>
        <p:spPr>
          <a:xfrm>
            <a:off x="6485860" y="1701209"/>
            <a:ext cx="5592726" cy="5156247"/>
          </a:xfrm>
        </p:spPr>
        <p:txBody>
          <a:bodyPr>
            <a:normAutofit/>
          </a:bodyPr>
          <a:lstStyle/>
          <a:p>
            <a:r>
              <a:rPr lang="en-US" sz="3200" dirty="0">
                <a:solidFill>
                  <a:schemeClr val="bg1">
                    <a:alpha val="80000"/>
                  </a:schemeClr>
                </a:solidFill>
              </a:rPr>
              <a:t>From Neurons…</a:t>
            </a:r>
          </a:p>
          <a:p>
            <a:pPr lvl="1"/>
            <a:r>
              <a:rPr lang="en-US" sz="2800" dirty="0">
                <a:solidFill>
                  <a:schemeClr val="bg1">
                    <a:alpha val="80000"/>
                  </a:schemeClr>
                </a:solidFill>
              </a:rPr>
              <a:t>Reverberant circuits do things: Cajal, de No, Hebb</a:t>
            </a:r>
          </a:p>
          <a:p>
            <a:pPr lvl="1"/>
            <a:r>
              <a:rPr lang="en-US" sz="2800" dirty="0">
                <a:solidFill>
                  <a:schemeClr val="bg1">
                    <a:alpha val="80000"/>
                  </a:schemeClr>
                </a:solidFill>
              </a:rPr>
              <a:t>Single-unit activity in the hippocampus, episodic, and spatial memory.</a:t>
            </a:r>
          </a:p>
          <a:p>
            <a:pPr lvl="1"/>
            <a:r>
              <a:rPr lang="en-US" sz="2800" dirty="0">
                <a:solidFill>
                  <a:schemeClr val="bg1">
                    <a:alpha val="80000"/>
                  </a:schemeClr>
                </a:solidFill>
              </a:rPr>
              <a:t>Age-associated changes in coding for space.</a:t>
            </a:r>
          </a:p>
          <a:p>
            <a:r>
              <a:rPr lang="en-US" sz="3200" dirty="0">
                <a:solidFill>
                  <a:schemeClr val="bg1">
                    <a:alpha val="80000"/>
                  </a:schemeClr>
                </a:solidFill>
              </a:rPr>
              <a:t>To Oscillations…</a:t>
            </a:r>
          </a:p>
          <a:p>
            <a:pPr lvl="1"/>
            <a:r>
              <a:rPr lang="en-US" sz="2800" dirty="0">
                <a:solidFill>
                  <a:schemeClr val="bg1">
                    <a:alpha val="80000"/>
                  </a:schemeClr>
                </a:solidFill>
              </a:rPr>
              <a:t>How to measure them: Fourier</a:t>
            </a:r>
          </a:p>
          <a:p>
            <a:pPr lvl="1"/>
            <a:r>
              <a:rPr lang="en-US" sz="2800" dirty="0">
                <a:solidFill>
                  <a:schemeClr val="bg1">
                    <a:alpha val="80000"/>
                  </a:schemeClr>
                </a:solidFill>
              </a:rPr>
              <a:t>Gamma, ketamine, dyskinesia</a:t>
            </a:r>
          </a:p>
          <a:p>
            <a:pPr lvl="1"/>
            <a:endParaRPr lang="en-US" sz="2800" dirty="0">
              <a:solidFill>
                <a:schemeClr val="bg1">
                  <a:alpha val="80000"/>
                </a:schemeClr>
              </a:solidFill>
            </a:endParaRPr>
          </a:p>
        </p:txBody>
      </p:sp>
    </p:spTree>
    <p:extLst>
      <p:ext uri="{BB962C8B-B14F-4D97-AF65-F5344CB8AC3E}">
        <p14:creationId xmlns:p14="http://schemas.microsoft.com/office/powerpoint/2010/main" val="4074180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E3BEA5-3D95-0151-E045-F317A7362C0D}"/>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2"/>
          <a:stretch/>
        </p:blipFill>
        <p:spPr bwMode="auto">
          <a:xfrm>
            <a:off x="1823864" y="566122"/>
            <a:ext cx="8541222" cy="572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911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LegitimateWeeklyHake-mobile">
            <a:hlinkClick r:id="" action="ppaction://media"/>
            <a:extLst>
              <a:ext uri="{FF2B5EF4-FFF2-40B4-BE49-F238E27FC236}">
                <a16:creationId xmlns:a16="http://schemas.microsoft.com/office/drawing/2014/main" id="{29F6037F-DA8E-4B57-8382-12B35A22695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888872" y="980582"/>
            <a:ext cx="2917820" cy="2188365"/>
          </a:xfrm>
          <a:prstGeom prst="rect">
            <a:avLst/>
          </a:prstGeom>
        </p:spPr>
      </p:pic>
      <p:sp>
        <p:nvSpPr>
          <p:cNvPr id="129" name="TextBox 128">
            <a:extLst>
              <a:ext uri="{FF2B5EF4-FFF2-40B4-BE49-F238E27FC236}">
                <a16:creationId xmlns:a16="http://schemas.microsoft.com/office/drawing/2014/main" id="{CA4E6BC3-4FAD-4CB0-9C8F-0D9C88595E80}"/>
              </a:ext>
            </a:extLst>
          </p:cNvPr>
          <p:cNvSpPr txBox="1"/>
          <p:nvPr/>
        </p:nvSpPr>
        <p:spPr>
          <a:xfrm>
            <a:off x="7888872" y="2887554"/>
            <a:ext cx="2917820" cy="281393"/>
          </a:xfrm>
          <a:prstGeom prst="rect">
            <a:avLst/>
          </a:prstGeom>
          <a:solidFill>
            <a:srgbClr val="000000">
              <a:alpha val="50000"/>
            </a:srgbClr>
          </a:solid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LID Motor Symptoms</a:t>
            </a:r>
          </a:p>
        </p:txBody>
      </p:sp>
      <p:pic>
        <p:nvPicPr>
          <p:cNvPr id="130" name="BrownGreatGander-mobile">
            <a:hlinkClick r:id="" action="ppaction://media"/>
            <a:extLst>
              <a:ext uri="{FF2B5EF4-FFF2-40B4-BE49-F238E27FC236}">
                <a16:creationId xmlns:a16="http://schemas.microsoft.com/office/drawing/2014/main" id="{F56D4F50-2666-467B-B229-A5DF04FE3D0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869168" y="980582"/>
            <a:ext cx="2917819" cy="2188365"/>
          </a:xfrm>
          <a:prstGeom prst="rect">
            <a:avLst/>
          </a:prstGeom>
        </p:spPr>
      </p:pic>
      <p:sp>
        <p:nvSpPr>
          <p:cNvPr id="131" name="TextBox 130">
            <a:extLst>
              <a:ext uri="{FF2B5EF4-FFF2-40B4-BE49-F238E27FC236}">
                <a16:creationId xmlns:a16="http://schemas.microsoft.com/office/drawing/2014/main" id="{0916A107-EEBE-4AB9-A0AE-4DA040D02A99}"/>
              </a:ext>
            </a:extLst>
          </p:cNvPr>
          <p:cNvSpPr txBox="1"/>
          <p:nvPr/>
        </p:nvSpPr>
        <p:spPr>
          <a:xfrm>
            <a:off x="2869167" y="2901847"/>
            <a:ext cx="2917820" cy="267919"/>
          </a:xfrm>
          <a:prstGeom prst="rect">
            <a:avLst/>
          </a:prstGeom>
          <a:solidFill>
            <a:srgbClr val="000000">
              <a:alpha val="50000"/>
            </a:srgbClr>
          </a:solid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alibri" panose="020F0502020204030204"/>
                <a:ea typeface="+mn-ea"/>
                <a:cs typeface="+mn-cs"/>
              </a:rPr>
              <a:t>Parkinson’s Motor Symptoms</a:t>
            </a:r>
          </a:p>
        </p:txBody>
      </p:sp>
      <p:grpSp>
        <p:nvGrpSpPr>
          <p:cNvPr id="133" name="Group 132">
            <a:extLst>
              <a:ext uri="{FF2B5EF4-FFF2-40B4-BE49-F238E27FC236}">
                <a16:creationId xmlns:a16="http://schemas.microsoft.com/office/drawing/2014/main" id="{17710F4B-A53B-44E0-A9D7-A747A6DF7747}"/>
              </a:ext>
            </a:extLst>
          </p:cNvPr>
          <p:cNvGrpSpPr/>
          <p:nvPr/>
        </p:nvGrpSpPr>
        <p:grpSpPr>
          <a:xfrm>
            <a:off x="1128181" y="967110"/>
            <a:ext cx="1199944" cy="766119"/>
            <a:chOff x="217999" y="2437244"/>
            <a:chExt cx="1199944" cy="766119"/>
          </a:xfrm>
        </p:grpSpPr>
        <p:sp>
          <p:nvSpPr>
            <p:cNvPr id="134" name="Oval 133">
              <a:extLst>
                <a:ext uri="{FF2B5EF4-FFF2-40B4-BE49-F238E27FC236}">
                  <a16:creationId xmlns:a16="http://schemas.microsoft.com/office/drawing/2014/main" id="{D544E51F-362D-4BFA-8339-B1A7F6F1872D}"/>
                </a:ext>
              </a:extLst>
            </p:cNvPr>
            <p:cNvSpPr/>
            <p:nvPr/>
          </p:nvSpPr>
          <p:spPr>
            <a:xfrm>
              <a:off x="217999" y="2437244"/>
              <a:ext cx="1199944" cy="766119"/>
            </a:xfrm>
            <a:prstGeom prst="ellipse">
              <a:avLst/>
            </a:prstGeom>
            <a:solidFill>
              <a:sysClr val="window" lastClr="FFFFFF"/>
            </a:solidFill>
            <a:ln w="15875" cap="flat" cmpd="sng" algn="ctr">
              <a:solidFill>
                <a:schemeClr val="tx1"/>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a:ea typeface="+mn-ea"/>
                  <a:cs typeface="+mn-cs"/>
                </a:rPr>
                <a:t>Dopamine</a:t>
              </a:r>
            </a:p>
          </p:txBody>
        </p:sp>
        <p:cxnSp>
          <p:nvCxnSpPr>
            <p:cNvPr id="135" name="Straight Connector 134">
              <a:extLst>
                <a:ext uri="{FF2B5EF4-FFF2-40B4-BE49-F238E27FC236}">
                  <a16:creationId xmlns:a16="http://schemas.microsoft.com/office/drawing/2014/main" id="{4D4C3226-59C9-48E4-8276-F0D50B24F162}"/>
                </a:ext>
              </a:extLst>
            </p:cNvPr>
            <p:cNvCxnSpPr>
              <a:cxnSpLocks/>
              <a:stCxn id="134" idx="1"/>
              <a:endCxn id="134" idx="5"/>
            </p:cNvCxnSpPr>
            <p:nvPr/>
          </p:nvCxnSpPr>
          <p:spPr>
            <a:xfrm>
              <a:off x="393727" y="2549440"/>
              <a:ext cx="848488" cy="541727"/>
            </a:xfrm>
            <a:prstGeom prst="line">
              <a:avLst/>
            </a:prstGeom>
            <a:noFill/>
            <a:ln w="28575" cap="flat" cmpd="sng" algn="ctr">
              <a:solidFill>
                <a:srgbClr val="FF0000"/>
              </a:solidFill>
              <a:prstDash val="solid"/>
            </a:ln>
            <a:effectLst/>
          </p:spPr>
        </p:cxnSp>
        <p:cxnSp>
          <p:nvCxnSpPr>
            <p:cNvPr id="136" name="Straight Connector 135">
              <a:extLst>
                <a:ext uri="{FF2B5EF4-FFF2-40B4-BE49-F238E27FC236}">
                  <a16:creationId xmlns:a16="http://schemas.microsoft.com/office/drawing/2014/main" id="{C917ACC5-C606-46B5-BD5B-6B10D0D57355}"/>
                </a:ext>
              </a:extLst>
            </p:cNvPr>
            <p:cNvCxnSpPr>
              <a:cxnSpLocks/>
              <a:stCxn id="134" idx="7"/>
              <a:endCxn id="134" idx="3"/>
            </p:cNvCxnSpPr>
            <p:nvPr/>
          </p:nvCxnSpPr>
          <p:spPr>
            <a:xfrm flipH="1">
              <a:off x="393727" y="2549440"/>
              <a:ext cx="848488" cy="541727"/>
            </a:xfrm>
            <a:prstGeom prst="line">
              <a:avLst/>
            </a:prstGeom>
            <a:noFill/>
            <a:ln w="28575" cap="flat" cmpd="sng" algn="ctr">
              <a:solidFill>
                <a:srgbClr val="FF0000"/>
              </a:solidFill>
              <a:prstDash val="solid"/>
            </a:ln>
            <a:effectLst/>
          </p:spPr>
        </p:cxnSp>
      </p:grpSp>
      <p:sp>
        <p:nvSpPr>
          <p:cNvPr id="137" name="Rectangle: Rounded Corners 136">
            <a:extLst>
              <a:ext uri="{FF2B5EF4-FFF2-40B4-BE49-F238E27FC236}">
                <a16:creationId xmlns:a16="http://schemas.microsoft.com/office/drawing/2014/main" id="{2C93592C-C453-4A2B-B09E-3D693489F93E}"/>
              </a:ext>
            </a:extLst>
          </p:cNvPr>
          <p:cNvSpPr/>
          <p:nvPr/>
        </p:nvSpPr>
        <p:spPr>
          <a:xfrm>
            <a:off x="6075965" y="1350169"/>
            <a:ext cx="1562426" cy="1383986"/>
          </a:xfrm>
          <a:prstGeom prst="roundRect">
            <a:avLst/>
          </a:prstGeom>
          <a:solidFill>
            <a:sysClr val="window" lastClr="FFFFFF"/>
          </a:solidFill>
          <a:ln w="15875" cap="flat" cmpd="sng" algn="ctr">
            <a:solidFill>
              <a:schemeClr val="tx1"/>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Long term administration of Levodopa</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8" name="Rectangle: Rounded Corners 137">
            <a:extLst>
              <a:ext uri="{FF2B5EF4-FFF2-40B4-BE49-F238E27FC236}">
                <a16:creationId xmlns:a16="http://schemas.microsoft.com/office/drawing/2014/main" id="{5F46B894-121C-4795-9E6B-A71CB80F74AD}"/>
              </a:ext>
            </a:extLst>
          </p:cNvPr>
          <p:cNvSpPr/>
          <p:nvPr/>
        </p:nvSpPr>
        <p:spPr>
          <a:xfrm>
            <a:off x="7067098" y="4534811"/>
            <a:ext cx="4369981" cy="2201609"/>
          </a:xfrm>
          <a:prstGeom prst="roundRect">
            <a:avLst/>
          </a:prstGeom>
          <a:solidFill>
            <a:sysClr val="window" lastClr="FFFFFF"/>
          </a:solidFill>
          <a:ln w="1587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Ketamine</a:t>
            </a:r>
          </a:p>
          <a:p>
            <a:pPr marL="0" marR="0" lvl="0" indent="-18288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FDA approved for Depression</a:t>
            </a:r>
          </a:p>
          <a:p>
            <a:pPr marL="0" marR="0" lvl="0" indent="-18288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Reduces Dyskinesia behaviorally (Bartlett et al., 2020)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Basal Ganglia, Nigrostriatal Pathway and Parkinson's – Journey with  Parkinson's">
            <a:extLst>
              <a:ext uri="{FF2B5EF4-FFF2-40B4-BE49-F238E27FC236}">
                <a16:creationId xmlns:a16="http://schemas.microsoft.com/office/drawing/2014/main" id="{8D51355E-A54C-44E9-A2B0-39DC19C5622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4970" y="1938659"/>
            <a:ext cx="2146366" cy="15909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hospira.com/en/images/0409-2051-05_tcm81-3347.jpg">
            <a:extLst>
              <a:ext uri="{FF2B5EF4-FFF2-40B4-BE49-F238E27FC236}">
                <a16:creationId xmlns:a16="http://schemas.microsoft.com/office/drawing/2014/main" id="{6EAA2D82-41C8-B237-E244-1FA4DBC4D2F0}"/>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1283806" y="4365624"/>
            <a:ext cx="908194" cy="20328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C40D47-0ABE-9DF6-24AB-6F598CCAA767}"/>
              </a:ext>
            </a:extLst>
          </p:cNvPr>
          <p:cNvSpPr txBox="1"/>
          <p:nvPr/>
        </p:nvSpPr>
        <p:spPr>
          <a:xfrm>
            <a:off x="889591" y="4582633"/>
            <a:ext cx="4997301" cy="1815882"/>
          </a:xfrm>
          <a:prstGeom prst="rect">
            <a:avLst/>
          </a:prstGeom>
          <a:noFill/>
        </p:spPr>
        <p:txBody>
          <a:bodyPr wrap="square" rtlCol="0">
            <a:spAutoFit/>
          </a:bodyPr>
          <a:lstStyle/>
          <a:p>
            <a:r>
              <a:rPr lang="en-US" sz="2800" dirty="0"/>
              <a:t>Our Animal Model: Inject a toxin (6-OHDA) that kills dopamine neurons in one hemisphere but leaves the other intact (control).</a:t>
            </a:r>
          </a:p>
        </p:txBody>
      </p:sp>
    </p:spTree>
    <p:extLst>
      <p:ext uri="{BB962C8B-B14F-4D97-AF65-F5344CB8AC3E}">
        <p14:creationId xmlns:p14="http://schemas.microsoft.com/office/powerpoint/2010/main" val="15225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8240" fill="hold"/>
                                        <p:tgtEl>
                                          <p:spTgt spid="130"/>
                                        </p:tgtEl>
                                      </p:cBhvr>
                                    </p:cmd>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15518" fill="hold"/>
                                        <p:tgtEl>
                                          <p:spTgt spid="128"/>
                                        </p:tgtEl>
                                      </p:cBhvr>
                                    </p:cmd>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28"/>
                </p:tgtEl>
              </p:cMediaNode>
            </p:video>
            <p:video>
              <p:cMediaNode vol="80000">
                <p:cTn id="32" fill="hold" display="0">
                  <p:stCondLst>
                    <p:cond delay="indefinite"/>
                  </p:stCondLst>
                </p:cTn>
                <p:tgtEl>
                  <p:spTgt spid="130"/>
                </p:tgtEl>
              </p:cMediaNode>
            </p:video>
          </p:childTnLst>
        </p:cTn>
      </p:par>
    </p:tnLst>
    <p:bldLst>
      <p:bldP spid="129" grpId="0" animBg="1"/>
      <p:bldP spid="131" grpId="0" animBg="1"/>
      <p:bldP spid="137" grpId="0" animBg="1"/>
      <p:bldP spid="1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2">
            <a:extLst>
              <a:ext uri="{FF2B5EF4-FFF2-40B4-BE49-F238E27FC236}">
                <a16:creationId xmlns:a16="http://schemas.microsoft.com/office/drawing/2014/main" id="{C271B6C9-C02E-4EF6-B4DE-388826A47B8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123116" y="2244978"/>
            <a:ext cx="7730052" cy="161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91">
            <a:extLst>
              <a:ext uri="{FF2B5EF4-FFF2-40B4-BE49-F238E27FC236}">
                <a16:creationId xmlns:a16="http://schemas.microsoft.com/office/drawing/2014/main" id="{106ED388-1F99-4E11-88D1-2F0E0B155F9B}"/>
              </a:ext>
            </a:extLst>
          </p:cNvPr>
          <p:cNvSpPr>
            <a:spLocks noChangeShapeType="1"/>
          </p:cNvSpPr>
          <p:nvPr/>
        </p:nvSpPr>
        <p:spPr bwMode="auto">
          <a:xfrm flipV="1">
            <a:off x="3170374" y="2244978"/>
            <a:ext cx="0" cy="1616064"/>
          </a:xfrm>
          <a:prstGeom prst="line">
            <a:avLst/>
          </a:prstGeom>
          <a:noFill/>
          <a:ln w="269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Line 92">
            <a:extLst>
              <a:ext uri="{FF2B5EF4-FFF2-40B4-BE49-F238E27FC236}">
                <a16:creationId xmlns:a16="http://schemas.microsoft.com/office/drawing/2014/main" id="{D99276E5-D4A8-482A-A3AD-39788BEF54C6}"/>
              </a:ext>
            </a:extLst>
          </p:cNvPr>
          <p:cNvSpPr>
            <a:spLocks noChangeShapeType="1"/>
          </p:cNvSpPr>
          <p:nvPr/>
        </p:nvSpPr>
        <p:spPr bwMode="auto">
          <a:xfrm flipV="1">
            <a:off x="3187980" y="2244978"/>
            <a:ext cx="0" cy="1616064"/>
          </a:xfrm>
          <a:prstGeom prst="line">
            <a:avLst/>
          </a:prstGeom>
          <a:noFill/>
          <a:ln w="26988" cap="flat">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Line 93">
            <a:extLst>
              <a:ext uri="{FF2B5EF4-FFF2-40B4-BE49-F238E27FC236}">
                <a16:creationId xmlns:a16="http://schemas.microsoft.com/office/drawing/2014/main" id="{87734639-6EDF-43D7-837D-1BCAA4BD3F6B}"/>
              </a:ext>
            </a:extLst>
          </p:cNvPr>
          <p:cNvSpPr>
            <a:spLocks noChangeShapeType="1"/>
          </p:cNvSpPr>
          <p:nvPr/>
        </p:nvSpPr>
        <p:spPr bwMode="auto">
          <a:xfrm flipV="1">
            <a:off x="3187980" y="2244978"/>
            <a:ext cx="0" cy="1616064"/>
          </a:xfrm>
          <a:prstGeom prst="line">
            <a:avLst/>
          </a:prstGeom>
          <a:noFill/>
          <a:ln w="269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Line 94">
            <a:extLst>
              <a:ext uri="{FF2B5EF4-FFF2-40B4-BE49-F238E27FC236}">
                <a16:creationId xmlns:a16="http://schemas.microsoft.com/office/drawing/2014/main" id="{3688CEE0-9C92-4714-8B49-3ED5F9947AE1}"/>
              </a:ext>
            </a:extLst>
          </p:cNvPr>
          <p:cNvSpPr>
            <a:spLocks noChangeShapeType="1"/>
          </p:cNvSpPr>
          <p:nvPr/>
        </p:nvSpPr>
        <p:spPr bwMode="auto">
          <a:xfrm flipV="1">
            <a:off x="5942887" y="2244978"/>
            <a:ext cx="0" cy="1616064"/>
          </a:xfrm>
          <a:prstGeom prst="line">
            <a:avLst/>
          </a:prstGeom>
          <a:noFill/>
          <a:ln w="269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95">
            <a:extLst>
              <a:ext uri="{FF2B5EF4-FFF2-40B4-BE49-F238E27FC236}">
                <a16:creationId xmlns:a16="http://schemas.microsoft.com/office/drawing/2014/main" id="{34DC0784-2858-4B3F-A941-60D5D2B077C3}"/>
              </a:ext>
            </a:extLst>
          </p:cNvPr>
          <p:cNvSpPr>
            <a:spLocks noChangeShapeType="1"/>
          </p:cNvSpPr>
          <p:nvPr/>
        </p:nvSpPr>
        <p:spPr bwMode="auto">
          <a:xfrm flipV="1">
            <a:off x="6004046" y="2244978"/>
            <a:ext cx="0" cy="1616064"/>
          </a:xfrm>
          <a:prstGeom prst="line">
            <a:avLst/>
          </a:prstGeom>
          <a:noFill/>
          <a:ln w="26988"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ine 97">
            <a:extLst>
              <a:ext uri="{FF2B5EF4-FFF2-40B4-BE49-F238E27FC236}">
                <a16:creationId xmlns:a16="http://schemas.microsoft.com/office/drawing/2014/main" id="{295C0EAB-0B29-4C7E-9258-028D0D8B53E7}"/>
              </a:ext>
            </a:extLst>
          </p:cNvPr>
          <p:cNvSpPr>
            <a:spLocks noChangeShapeType="1"/>
          </p:cNvSpPr>
          <p:nvPr/>
        </p:nvSpPr>
        <p:spPr bwMode="auto">
          <a:xfrm>
            <a:off x="3067517" y="3861042"/>
            <a:ext cx="778565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100">
            <a:extLst>
              <a:ext uri="{FF2B5EF4-FFF2-40B4-BE49-F238E27FC236}">
                <a16:creationId xmlns:a16="http://schemas.microsoft.com/office/drawing/2014/main" id="{AF2C50DB-C8DB-44C6-8EAA-28584779F597}"/>
              </a:ext>
            </a:extLst>
          </p:cNvPr>
          <p:cNvSpPr>
            <a:spLocks noChangeShapeType="1"/>
          </p:cNvSpPr>
          <p:nvPr/>
        </p:nvSpPr>
        <p:spPr bwMode="auto">
          <a:xfrm flipV="1">
            <a:off x="3067517" y="3724826"/>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101">
            <a:extLst>
              <a:ext uri="{FF2B5EF4-FFF2-40B4-BE49-F238E27FC236}">
                <a16:creationId xmlns:a16="http://schemas.microsoft.com/office/drawing/2014/main" id="{4D66DC65-03AF-433D-80B8-C7C4F64E80FB}"/>
              </a:ext>
            </a:extLst>
          </p:cNvPr>
          <p:cNvSpPr>
            <a:spLocks noChangeShapeType="1"/>
          </p:cNvSpPr>
          <p:nvPr/>
        </p:nvSpPr>
        <p:spPr bwMode="auto">
          <a:xfrm flipV="1">
            <a:off x="5375782" y="3724826"/>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102">
            <a:extLst>
              <a:ext uri="{FF2B5EF4-FFF2-40B4-BE49-F238E27FC236}">
                <a16:creationId xmlns:a16="http://schemas.microsoft.com/office/drawing/2014/main" id="{A1361865-7E9F-40A6-9036-B67F03049F09}"/>
              </a:ext>
            </a:extLst>
          </p:cNvPr>
          <p:cNvSpPr>
            <a:spLocks noChangeShapeType="1"/>
          </p:cNvSpPr>
          <p:nvPr/>
        </p:nvSpPr>
        <p:spPr bwMode="auto">
          <a:xfrm flipV="1">
            <a:off x="7684975" y="3724826"/>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103">
            <a:extLst>
              <a:ext uri="{FF2B5EF4-FFF2-40B4-BE49-F238E27FC236}">
                <a16:creationId xmlns:a16="http://schemas.microsoft.com/office/drawing/2014/main" id="{357D6896-B50F-4381-9599-7DC0B74EF98A}"/>
              </a:ext>
            </a:extLst>
          </p:cNvPr>
          <p:cNvSpPr>
            <a:spLocks noChangeShapeType="1"/>
          </p:cNvSpPr>
          <p:nvPr/>
        </p:nvSpPr>
        <p:spPr bwMode="auto">
          <a:xfrm flipV="1">
            <a:off x="9994167" y="3724826"/>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ine 105">
            <a:extLst>
              <a:ext uri="{FF2B5EF4-FFF2-40B4-BE49-F238E27FC236}">
                <a16:creationId xmlns:a16="http://schemas.microsoft.com/office/drawing/2014/main" id="{3B0EF9CA-31C7-4349-A82B-5E949B79D59B}"/>
              </a:ext>
            </a:extLst>
          </p:cNvPr>
          <p:cNvSpPr>
            <a:spLocks noChangeShapeType="1"/>
          </p:cNvSpPr>
          <p:nvPr/>
        </p:nvSpPr>
        <p:spPr bwMode="auto">
          <a:xfrm>
            <a:off x="3067517" y="2244978"/>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Line 106">
            <a:extLst>
              <a:ext uri="{FF2B5EF4-FFF2-40B4-BE49-F238E27FC236}">
                <a16:creationId xmlns:a16="http://schemas.microsoft.com/office/drawing/2014/main" id="{C41AAF21-3A77-4B8B-AB4E-076AB4F71551}"/>
              </a:ext>
            </a:extLst>
          </p:cNvPr>
          <p:cNvSpPr>
            <a:spLocks noChangeShapeType="1"/>
          </p:cNvSpPr>
          <p:nvPr/>
        </p:nvSpPr>
        <p:spPr bwMode="auto">
          <a:xfrm>
            <a:off x="5375782" y="2244978"/>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Line 107">
            <a:extLst>
              <a:ext uri="{FF2B5EF4-FFF2-40B4-BE49-F238E27FC236}">
                <a16:creationId xmlns:a16="http://schemas.microsoft.com/office/drawing/2014/main" id="{FC74B3D9-EA1D-4820-95FA-A66063392AA5}"/>
              </a:ext>
            </a:extLst>
          </p:cNvPr>
          <p:cNvSpPr>
            <a:spLocks noChangeShapeType="1"/>
          </p:cNvSpPr>
          <p:nvPr/>
        </p:nvSpPr>
        <p:spPr bwMode="auto">
          <a:xfrm>
            <a:off x="7684975" y="2244978"/>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ine 108">
            <a:extLst>
              <a:ext uri="{FF2B5EF4-FFF2-40B4-BE49-F238E27FC236}">
                <a16:creationId xmlns:a16="http://schemas.microsoft.com/office/drawing/2014/main" id="{0C8C077B-E1FC-4042-9ABF-7D1ED5D63BF7}"/>
              </a:ext>
            </a:extLst>
          </p:cNvPr>
          <p:cNvSpPr>
            <a:spLocks noChangeShapeType="1"/>
          </p:cNvSpPr>
          <p:nvPr/>
        </p:nvSpPr>
        <p:spPr bwMode="auto">
          <a:xfrm>
            <a:off x="9994167" y="2244978"/>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54">
            <a:extLst>
              <a:ext uri="{FF2B5EF4-FFF2-40B4-BE49-F238E27FC236}">
                <a16:creationId xmlns:a16="http://schemas.microsoft.com/office/drawing/2014/main" id="{EB05CA74-6FD1-4631-BE97-83EC3BDAF761}"/>
              </a:ext>
            </a:extLst>
          </p:cNvPr>
          <p:cNvSpPr>
            <a:spLocks noChangeArrowheads="1"/>
          </p:cNvSpPr>
          <p:nvPr/>
        </p:nvSpPr>
        <p:spPr bwMode="auto">
          <a:xfrm>
            <a:off x="6004046" y="3881464"/>
            <a:ext cx="250549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Unlesioned Hemisphere  (M1)</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21" name="Picture 155">
            <a:extLst>
              <a:ext uri="{FF2B5EF4-FFF2-40B4-BE49-F238E27FC236}">
                <a16:creationId xmlns:a16="http://schemas.microsoft.com/office/drawing/2014/main" id="{269AA036-DF7E-4463-9C4B-61F4ADFDE09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123116" y="4100450"/>
            <a:ext cx="7730052" cy="161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164">
            <a:extLst>
              <a:ext uri="{FF2B5EF4-FFF2-40B4-BE49-F238E27FC236}">
                <a16:creationId xmlns:a16="http://schemas.microsoft.com/office/drawing/2014/main" id="{FF28F2B9-4260-4480-84EF-1FBF6BADC510}"/>
              </a:ext>
            </a:extLst>
          </p:cNvPr>
          <p:cNvSpPr>
            <a:spLocks noChangeShapeType="1"/>
          </p:cNvSpPr>
          <p:nvPr/>
        </p:nvSpPr>
        <p:spPr bwMode="auto">
          <a:xfrm flipV="1">
            <a:off x="3170374" y="4100450"/>
            <a:ext cx="0" cy="1616991"/>
          </a:xfrm>
          <a:prstGeom prst="line">
            <a:avLst/>
          </a:prstGeom>
          <a:noFill/>
          <a:ln w="269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165">
            <a:extLst>
              <a:ext uri="{FF2B5EF4-FFF2-40B4-BE49-F238E27FC236}">
                <a16:creationId xmlns:a16="http://schemas.microsoft.com/office/drawing/2014/main" id="{6A0D33D1-91D1-4B37-9BDE-036537BEEDDC}"/>
              </a:ext>
            </a:extLst>
          </p:cNvPr>
          <p:cNvSpPr>
            <a:spLocks noChangeShapeType="1"/>
          </p:cNvSpPr>
          <p:nvPr/>
        </p:nvSpPr>
        <p:spPr bwMode="auto">
          <a:xfrm flipV="1">
            <a:off x="3187980" y="4100450"/>
            <a:ext cx="0" cy="1616991"/>
          </a:xfrm>
          <a:prstGeom prst="line">
            <a:avLst/>
          </a:prstGeom>
          <a:noFill/>
          <a:ln w="26988" cap="flat">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166">
            <a:extLst>
              <a:ext uri="{FF2B5EF4-FFF2-40B4-BE49-F238E27FC236}">
                <a16:creationId xmlns:a16="http://schemas.microsoft.com/office/drawing/2014/main" id="{0D37184F-29EB-4FC7-9414-ECCA2398B253}"/>
              </a:ext>
            </a:extLst>
          </p:cNvPr>
          <p:cNvSpPr>
            <a:spLocks noChangeShapeType="1"/>
          </p:cNvSpPr>
          <p:nvPr/>
        </p:nvSpPr>
        <p:spPr bwMode="auto">
          <a:xfrm flipV="1">
            <a:off x="3187980" y="4100450"/>
            <a:ext cx="0" cy="1616991"/>
          </a:xfrm>
          <a:prstGeom prst="line">
            <a:avLst/>
          </a:prstGeom>
          <a:noFill/>
          <a:ln w="269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68">
            <a:extLst>
              <a:ext uri="{FF2B5EF4-FFF2-40B4-BE49-F238E27FC236}">
                <a16:creationId xmlns:a16="http://schemas.microsoft.com/office/drawing/2014/main" id="{477803EA-F0D1-46BB-9705-1F012C02456C}"/>
              </a:ext>
            </a:extLst>
          </p:cNvPr>
          <p:cNvSpPr>
            <a:spLocks noChangeShapeType="1"/>
          </p:cNvSpPr>
          <p:nvPr/>
        </p:nvSpPr>
        <p:spPr bwMode="auto">
          <a:xfrm flipV="1">
            <a:off x="6004046" y="4100450"/>
            <a:ext cx="0" cy="1616991"/>
          </a:xfrm>
          <a:prstGeom prst="line">
            <a:avLst/>
          </a:prstGeom>
          <a:noFill/>
          <a:ln w="26988"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70">
            <a:extLst>
              <a:ext uri="{FF2B5EF4-FFF2-40B4-BE49-F238E27FC236}">
                <a16:creationId xmlns:a16="http://schemas.microsoft.com/office/drawing/2014/main" id="{FEF6E808-0E44-48A6-891E-D8206096F87E}"/>
              </a:ext>
            </a:extLst>
          </p:cNvPr>
          <p:cNvSpPr>
            <a:spLocks noChangeShapeType="1"/>
          </p:cNvSpPr>
          <p:nvPr/>
        </p:nvSpPr>
        <p:spPr bwMode="auto">
          <a:xfrm>
            <a:off x="3067517" y="5717441"/>
            <a:ext cx="778565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173">
            <a:extLst>
              <a:ext uri="{FF2B5EF4-FFF2-40B4-BE49-F238E27FC236}">
                <a16:creationId xmlns:a16="http://schemas.microsoft.com/office/drawing/2014/main" id="{33ADA46C-8842-4A04-8231-7C978EADFC4C}"/>
              </a:ext>
            </a:extLst>
          </p:cNvPr>
          <p:cNvSpPr>
            <a:spLocks noChangeShapeType="1"/>
          </p:cNvSpPr>
          <p:nvPr/>
        </p:nvSpPr>
        <p:spPr bwMode="auto">
          <a:xfrm flipV="1">
            <a:off x="3067517" y="5581224"/>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174">
            <a:extLst>
              <a:ext uri="{FF2B5EF4-FFF2-40B4-BE49-F238E27FC236}">
                <a16:creationId xmlns:a16="http://schemas.microsoft.com/office/drawing/2014/main" id="{2E7409A7-4C0C-4779-8354-D9A8FD29BBE8}"/>
              </a:ext>
            </a:extLst>
          </p:cNvPr>
          <p:cNvSpPr>
            <a:spLocks noChangeShapeType="1"/>
          </p:cNvSpPr>
          <p:nvPr/>
        </p:nvSpPr>
        <p:spPr bwMode="auto">
          <a:xfrm flipV="1">
            <a:off x="5375782" y="5581224"/>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175">
            <a:extLst>
              <a:ext uri="{FF2B5EF4-FFF2-40B4-BE49-F238E27FC236}">
                <a16:creationId xmlns:a16="http://schemas.microsoft.com/office/drawing/2014/main" id="{87D8A4BC-9E65-4DF1-8FEB-646ABF9930F3}"/>
              </a:ext>
            </a:extLst>
          </p:cNvPr>
          <p:cNvSpPr>
            <a:spLocks noChangeShapeType="1"/>
          </p:cNvSpPr>
          <p:nvPr/>
        </p:nvSpPr>
        <p:spPr bwMode="auto">
          <a:xfrm flipV="1">
            <a:off x="7684975" y="5581224"/>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176">
            <a:extLst>
              <a:ext uri="{FF2B5EF4-FFF2-40B4-BE49-F238E27FC236}">
                <a16:creationId xmlns:a16="http://schemas.microsoft.com/office/drawing/2014/main" id="{D3858316-136A-4CFF-84FC-6A1A6D5E7F40}"/>
              </a:ext>
            </a:extLst>
          </p:cNvPr>
          <p:cNvSpPr>
            <a:spLocks noChangeShapeType="1"/>
          </p:cNvSpPr>
          <p:nvPr/>
        </p:nvSpPr>
        <p:spPr bwMode="auto">
          <a:xfrm flipV="1">
            <a:off x="9994167" y="5581224"/>
            <a:ext cx="0" cy="136217"/>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178">
            <a:extLst>
              <a:ext uri="{FF2B5EF4-FFF2-40B4-BE49-F238E27FC236}">
                <a16:creationId xmlns:a16="http://schemas.microsoft.com/office/drawing/2014/main" id="{2B68AE1C-57D5-416D-BB60-F483D2CB2F86}"/>
              </a:ext>
            </a:extLst>
          </p:cNvPr>
          <p:cNvSpPr>
            <a:spLocks noChangeShapeType="1"/>
          </p:cNvSpPr>
          <p:nvPr/>
        </p:nvSpPr>
        <p:spPr bwMode="auto">
          <a:xfrm>
            <a:off x="3067517" y="4100450"/>
            <a:ext cx="0" cy="13714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179">
            <a:extLst>
              <a:ext uri="{FF2B5EF4-FFF2-40B4-BE49-F238E27FC236}">
                <a16:creationId xmlns:a16="http://schemas.microsoft.com/office/drawing/2014/main" id="{F89D69B5-0C3C-445D-B527-9A5174686D6A}"/>
              </a:ext>
            </a:extLst>
          </p:cNvPr>
          <p:cNvSpPr>
            <a:spLocks noChangeShapeType="1"/>
          </p:cNvSpPr>
          <p:nvPr/>
        </p:nvSpPr>
        <p:spPr bwMode="auto">
          <a:xfrm>
            <a:off x="5375782" y="4100450"/>
            <a:ext cx="0" cy="13714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180">
            <a:extLst>
              <a:ext uri="{FF2B5EF4-FFF2-40B4-BE49-F238E27FC236}">
                <a16:creationId xmlns:a16="http://schemas.microsoft.com/office/drawing/2014/main" id="{78ADB120-6981-45AF-88F3-2DFDD9E1F982}"/>
              </a:ext>
            </a:extLst>
          </p:cNvPr>
          <p:cNvSpPr>
            <a:spLocks noChangeShapeType="1"/>
          </p:cNvSpPr>
          <p:nvPr/>
        </p:nvSpPr>
        <p:spPr bwMode="auto">
          <a:xfrm>
            <a:off x="7684975" y="4100450"/>
            <a:ext cx="0" cy="13714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181">
            <a:extLst>
              <a:ext uri="{FF2B5EF4-FFF2-40B4-BE49-F238E27FC236}">
                <a16:creationId xmlns:a16="http://schemas.microsoft.com/office/drawing/2014/main" id="{29782BFA-B890-4D80-9DDB-AC438AA70CA6}"/>
              </a:ext>
            </a:extLst>
          </p:cNvPr>
          <p:cNvSpPr>
            <a:spLocks noChangeShapeType="1"/>
          </p:cNvSpPr>
          <p:nvPr/>
        </p:nvSpPr>
        <p:spPr bwMode="auto">
          <a:xfrm>
            <a:off x="9994167" y="4100450"/>
            <a:ext cx="0" cy="13714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183">
            <a:extLst>
              <a:ext uri="{FF2B5EF4-FFF2-40B4-BE49-F238E27FC236}">
                <a16:creationId xmlns:a16="http://schemas.microsoft.com/office/drawing/2014/main" id="{2866097D-6583-4CA9-B680-4D02BC4221D7}"/>
              </a:ext>
            </a:extLst>
          </p:cNvPr>
          <p:cNvSpPr>
            <a:spLocks noChangeArrowheads="1"/>
          </p:cNvSpPr>
          <p:nvPr/>
        </p:nvSpPr>
        <p:spPr bwMode="auto">
          <a:xfrm>
            <a:off x="2901341" y="5774893"/>
            <a:ext cx="3414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100</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Rectangle 184">
            <a:extLst>
              <a:ext uri="{FF2B5EF4-FFF2-40B4-BE49-F238E27FC236}">
                <a16:creationId xmlns:a16="http://schemas.microsoft.com/office/drawing/2014/main" id="{5C4A3B81-68E5-40E0-BFE5-C9D6A1313ED7}"/>
              </a:ext>
            </a:extLst>
          </p:cNvPr>
          <p:cNvSpPr>
            <a:spLocks noChangeArrowheads="1"/>
          </p:cNvSpPr>
          <p:nvPr/>
        </p:nvSpPr>
        <p:spPr bwMode="auto">
          <a:xfrm>
            <a:off x="5213313" y="5774893"/>
            <a:ext cx="3414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150</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Rectangle 185">
            <a:extLst>
              <a:ext uri="{FF2B5EF4-FFF2-40B4-BE49-F238E27FC236}">
                <a16:creationId xmlns:a16="http://schemas.microsoft.com/office/drawing/2014/main" id="{09E63528-25D5-470F-B4FC-1B7E854BF4BA}"/>
              </a:ext>
            </a:extLst>
          </p:cNvPr>
          <p:cNvSpPr>
            <a:spLocks noChangeArrowheads="1"/>
          </p:cNvSpPr>
          <p:nvPr/>
        </p:nvSpPr>
        <p:spPr bwMode="auto">
          <a:xfrm>
            <a:off x="7516019" y="5774893"/>
            <a:ext cx="3414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200</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Rectangle 186">
            <a:extLst>
              <a:ext uri="{FF2B5EF4-FFF2-40B4-BE49-F238E27FC236}">
                <a16:creationId xmlns:a16="http://schemas.microsoft.com/office/drawing/2014/main" id="{3B4869C1-F14B-4C5F-ADE6-E4EF71CC961C}"/>
              </a:ext>
            </a:extLst>
          </p:cNvPr>
          <p:cNvSpPr>
            <a:spLocks noChangeArrowheads="1"/>
          </p:cNvSpPr>
          <p:nvPr/>
        </p:nvSpPr>
        <p:spPr bwMode="auto">
          <a:xfrm>
            <a:off x="9818724" y="5774893"/>
            <a:ext cx="3414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62626"/>
                </a:solidFill>
                <a:effectLst/>
                <a:uLnTx/>
                <a:uFillTx/>
                <a:latin typeface="Arial" panose="020B0604020202020204" pitchFamily="34" charset="0"/>
                <a:ea typeface="+mn-ea"/>
                <a:cs typeface="+mn-cs"/>
              </a:rPr>
              <a:t>250</a:t>
            </a: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9" name="Line 83">
            <a:extLst>
              <a:ext uri="{FF2B5EF4-FFF2-40B4-BE49-F238E27FC236}">
                <a16:creationId xmlns:a16="http://schemas.microsoft.com/office/drawing/2014/main" id="{804F28EC-3C2A-43F2-ACC1-8C9A9500BE20}"/>
              </a:ext>
            </a:extLst>
          </p:cNvPr>
          <p:cNvSpPr>
            <a:spLocks noChangeShapeType="1"/>
          </p:cNvSpPr>
          <p:nvPr/>
        </p:nvSpPr>
        <p:spPr bwMode="auto">
          <a:xfrm flipV="1">
            <a:off x="3084518" y="2244978"/>
            <a:ext cx="0" cy="1616064"/>
          </a:xfrm>
          <a:prstGeom prst="line">
            <a:avLst/>
          </a:prstGeom>
          <a:noFill/>
          <a:ln w="26988" cap="flat">
            <a:solidFill>
              <a:srgbClr val="CCCCC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Line 84">
            <a:extLst>
              <a:ext uri="{FF2B5EF4-FFF2-40B4-BE49-F238E27FC236}">
                <a16:creationId xmlns:a16="http://schemas.microsoft.com/office/drawing/2014/main" id="{73FA965C-A2D2-44DD-BA15-DBDF5EA90982}"/>
              </a:ext>
            </a:extLst>
          </p:cNvPr>
          <p:cNvSpPr>
            <a:spLocks noChangeShapeType="1"/>
          </p:cNvSpPr>
          <p:nvPr/>
        </p:nvSpPr>
        <p:spPr bwMode="auto">
          <a:xfrm flipV="1">
            <a:off x="3107684" y="2244978"/>
            <a:ext cx="0" cy="1616064"/>
          </a:xfrm>
          <a:prstGeom prst="line">
            <a:avLst/>
          </a:prstGeom>
          <a:noFill/>
          <a:ln w="26988" cap="flat">
            <a:solidFill>
              <a:srgbClr val="8080C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ine 114">
            <a:extLst>
              <a:ext uri="{FF2B5EF4-FFF2-40B4-BE49-F238E27FC236}">
                <a16:creationId xmlns:a16="http://schemas.microsoft.com/office/drawing/2014/main" id="{CD40935F-48F9-48CC-A8BE-26BE700F4200}"/>
              </a:ext>
            </a:extLst>
          </p:cNvPr>
          <p:cNvSpPr>
            <a:spLocks noChangeShapeType="1"/>
          </p:cNvSpPr>
          <p:nvPr/>
        </p:nvSpPr>
        <p:spPr bwMode="auto">
          <a:xfrm flipV="1">
            <a:off x="3085445" y="2244978"/>
            <a:ext cx="0" cy="1616064"/>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ine 116">
            <a:extLst>
              <a:ext uri="{FF2B5EF4-FFF2-40B4-BE49-F238E27FC236}">
                <a16:creationId xmlns:a16="http://schemas.microsoft.com/office/drawing/2014/main" id="{5D47C405-0EA7-40B3-8491-E3D37CC4D9AF}"/>
              </a:ext>
            </a:extLst>
          </p:cNvPr>
          <p:cNvSpPr>
            <a:spLocks noChangeShapeType="1"/>
          </p:cNvSpPr>
          <p:nvPr/>
        </p:nvSpPr>
        <p:spPr bwMode="auto">
          <a:xfrm>
            <a:off x="3085445" y="3548764"/>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117">
            <a:extLst>
              <a:ext uri="{FF2B5EF4-FFF2-40B4-BE49-F238E27FC236}">
                <a16:creationId xmlns:a16="http://schemas.microsoft.com/office/drawing/2014/main" id="{81C592EB-818A-43CC-8F87-F4EDD4B76611}"/>
              </a:ext>
            </a:extLst>
          </p:cNvPr>
          <p:cNvSpPr>
            <a:spLocks noChangeShapeType="1"/>
          </p:cNvSpPr>
          <p:nvPr/>
        </p:nvSpPr>
        <p:spPr bwMode="auto">
          <a:xfrm>
            <a:off x="3085445" y="3223513"/>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118">
            <a:extLst>
              <a:ext uri="{FF2B5EF4-FFF2-40B4-BE49-F238E27FC236}">
                <a16:creationId xmlns:a16="http://schemas.microsoft.com/office/drawing/2014/main" id="{6913A656-C55D-49C9-953A-5E240F7F428B}"/>
              </a:ext>
            </a:extLst>
          </p:cNvPr>
          <p:cNvSpPr>
            <a:spLocks noChangeShapeType="1"/>
          </p:cNvSpPr>
          <p:nvPr/>
        </p:nvSpPr>
        <p:spPr bwMode="auto">
          <a:xfrm>
            <a:off x="3085445" y="2899188"/>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Line 119">
            <a:extLst>
              <a:ext uri="{FF2B5EF4-FFF2-40B4-BE49-F238E27FC236}">
                <a16:creationId xmlns:a16="http://schemas.microsoft.com/office/drawing/2014/main" id="{DE919BDE-22E4-4685-931C-A066C21C6009}"/>
              </a:ext>
            </a:extLst>
          </p:cNvPr>
          <p:cNvSpPr>
            <a:spLocks noChangeShapeType="1"/>
          </p:cNvSpPr>
          <p:nvPr/>
        </p:nvSpPr>
        <p:spPr bwMode="auto">
          <a:xfrm>
            <a:off x="3085445" y="2573936"/>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Line 120">
            <a:extLst>
              <a:ext uri="{FF2B5EF4-FFF2-40B4-BE49-F238E27FC236}">
                <a16:creationId xmlns:a16="http://schemas.microsoft.com/office/drawing/2014/main" id="{D4CFDC00-4E2C-4D48-A894-20862C7012FF}"/>
              </a:ext>
            </a:extLst>
          </p:cNvPr>
          <p:cNvSpPr>
            <a:spLocks noChangeShapeType="1"/>
          </p:cNvSpPr>
          <p:nvPr/>
        </p:nvSpPr>
        <p:spPr bwMode="auto">
          <a:xfrm>
            <a:off x="3085445" y="2248685"/>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126">
            <a:extLst>
              <a:ext uri="{FF2B5EF4-FFF2-40B4-BE49-F238E27FC236}">
                <a16:creationId xmlns:a16="http://schemas.microsoft.com/office/drawing/2014/main" id="{7394F7F1-72FD-473A-968D-83A73AF8529B}"/>
              </a:ext>
            </a:extLst>
          </p:cNvPr>
          <p:cNvSpPr>
            <a:spLocks noChangeArrowheads="1"/>
          </p:cNvSpPr>
          <p:nvPr/>
        </p:nvSpPr>
        <p:spPr bwMode="auto">
          <a:xfrm>
            <a:off x="2798815" y="3427152"/>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62626"/>
                </a:solidFill>
                <a:effectLst/>
                <a:uLnTx/>
                <a:uFillTx/>
                <a:latin typeface="Arial" panose="020B0604020202020204" pitchFamily="34" charset="0"/>
                <a:ea typeface="+mn-ea"/>
                <a:cs typeface="+mn-cs"/>
              </a:rPr>
              <a:t>20</a:t>
            </a: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8" name="Rectangle 127">
            <a:extLst>
              <a:ext uri="{FF2B5EF4-FFF2-40B4-BE49-F238E27FC236}">
                <a16:creationId xmlns:a16="http://schemas.microsoft.com/office/drawing/2014/main" id="{12DA972B-E7CA-4B38-B16B-F37A70A15543}"/>
              </a:ext>
            </a:extLst>
          </p:cNvPr>
          <p:cNvSpPr>
            <a:spLocks noChangeArrowheads="1"/>
          </p:cNvSpPr>
          <p:nvPr/>
        </p:nvSpPr>
        <p:spPr bwMode="auto">
          <a:xfrm>
            <a:off x="2798815" y="3110240"/>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62626"/>
                </a:solidFill>
                <a:effectLst/>
                <a:uLnTx/>
                <a:uFillTx/>
                <a:latin typeface="Arial" panose="020B0604020202020204" pitchFamily="34" charset="0"/>
                <a:ea typeface="+mn-ea"/>
                <a:cs typeface="+mn-cs"/>
              </a:rPr>
              <a:t>40</a:t>
            </a: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9" name="Rectangle 128">
            <a:extLst>
              <a:ext uri="{FF2B5EF4-FFF2-40B4-BE49-F238E27FC236}">
                <a16:creationId xmlns:a16="http://schemas.microsoft.com/office/drawing/2014/main" id="{1D5F685E-B66E-4E93-A886-849D25E92A19}"/>
              </a:ext>
            </a:extLst>
          </p:cNvPr>
          <p:cNvSpPr>
            <a:spLocks noChangeArrowheads="1"/>
          </p:cNvSpPr>
          <p:nvPr/>
        </p:nvSpPr>
        <p:spPr bwMode="auto">
          <a:xfrm>
            <a:off x="2798815" y="2783135"/>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62626"/>
                </a:solidFill>
                <a:effectLst/>
                <a:uLnTx/>
                <a:uFillTx/>
                <a:latin typeface="Arial" panose="020B0604020202020204" pitchFamily="34" charset="0"/>
                <a:ea typeface="+mn-ea"/>
                <a:cs typeface="+mn-cs"/>
              </a:rPr>
              <a:t>60</a:t>
            </a: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0" name="Rectangle 129">
            <a:extLst>
              <a:ext uri="{FF2B5EF4-FFF2-40B4-BE49-F238E27FC236}">
                <a16:creationId xmlns:a16="http://schemas.microsoft.com/office/drawing/2014/main" id="{602DE5BE-A26A-429E-81D4-EEBE00748F74}"/>
              </a:ext>
            </a:extLst>
          </p:cNvPr>
          <p:cNvSpPr>
            <a:spLocks noChangeArrowheads="1"/>
          </p:cNvSpPr>
          <p:nvPr/>
        </p:nvSpPr>
        <p:spPr bwMode="auto">
          <a:xfrm>
            <a:off x="2798815" y="2456031"/>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62626"/>
                </a:solidFill>
                <a:effectLst/>
                <a:uLnTx/>
                <a:uFillTx/>
                <a:latin typeface="Arial" panose="020B0604020202020204" pitchFamily="34" charset="0"/>
                <a:ea typeface="+mn-ea"/>
                <a:cs typeface="+mn-cs"/>
              </a:rPr>
              <a:t>80</a:t>
            </a: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 name="Rectangle 130">
            <a:extLst>
              <a:ext uri="{FF2B5EF4-FFF2-40B4-BE49-F238E27FC236}">
                <a16:creationId xmlns:a16="http://schemas.microsoft.com/office/drawing/2014/main" id="{9C4DD796-397F-48EB-A7FD-CBD09BB39194}"/>
              </a:ext>
            </a:extLst>
          </p:cNvPr>
          <p:cNvSpPr>
            <a:spLocks noChangeArrowheads="1"/>
          </p:cNvSpPr>
          <p:nvPr/>
        </p:nvSpPr>
        <p:spPr bwMode="auto">
          <a:xfrm>
            <a:off x="2714491" y="2128926"/>
            <a:ext cx="3414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100</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 name="Rectangle 131">
            <a:extLst>
              <a:ext uri="{FF2B5EF4-FFF2-40B4-BE49-F238E27FC236}">
                <a16:creationId xmlns:a16="http://schemas.microsoft.com/office/drawing/2014/main" id="{15A5B569-83DB-430F-8412-12CD805368C9}"/>
              </a:ext>
            </a:extLst>
          </p:cNvPr>
          <p:cNvSpPr>
            <a:spLocks noChangeArrowheads="1"/>
          </p:cNvSpPr>
          <p:nvPr/>
        </p:nvSpPr>
        <p:spPr bwMode="auto">
          <a:xfrm rot="16200000">
            <a:off x="2637596" y="2936785"/>
            <a:ext cx="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3" name="Rectangle 132">
            <a:extLst>
              <a:ext uri="{FF2B5EF4-FFF2-40B4-BE49-F238E27FC236}">
                <a16:creationId xmlns:a16="http://schemas.microsoft.com/office/drawing/2014/main" id="{93986AEA-E59C-4B7E-A5C4-A446B2C399DB}"/>
              </a:ext>
            </a:extLst>
          </p:cNvPr>
          <p:cNvSpPr>
            <a:spLocks noChangeArrowheads="1"/>
          </p:cNvSpPr>
          <p:nvPr/>
        </p:nvSpPr>
        <p:spPr bwMode="auto">
          <a:xfrm rot="16200000">
            <a:off x="2512594" y="2833366"/>
            <a:ext cx="2500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Hz</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 name="Line 156">
            <a:extLst>
              <a:ext uri="{FF2B5EF4-FFF2-40B4-BE49-F238E27FC236}">
                <a16:creationId xmlns:a16="http://schemas.microsoft.com/office/drawing/2014/main" id="{9874CC92-8111-4979-9F76-7CD65C09DEFC}"/>
              </a:ext>
            </a:extLst>
          </p:cNvPr>
          <p:cNvSpPr>
            <a:spLocks noChangeShapeType="1"/>
          </p:cNvSpPr>
          <p:nvPr/>
        </p:nvSpPr>
        <p:spPr bwMode="auto">
          <a:xfrm flipV="1">
            <a:off x="3084518" y="4100450"/>
            <a:ext cx="0" cy="1616991"/>
          </a:xfrm>
          <a:prstGeom prst="line">
            <a:avLst/>
          </a:prstGeom>
          <a:noFill/>
          <a:ln w="26988" cap="flat">
            <a:solidFill>
              <a:srgbClr val="CCCCC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157">
            <a:extLst>
              <a:ext uri="{FF2B5EF4-FFF2-40B4-BE49-F238E27FC236}">
                <a16:creationId xmlns:a16="http://schemas.microsoft.com/office/drawing/2014/main" id="{334FD696-8124-4BBC-840D-2554BF2C6271}"/>
              </a:ext>
            </a:extLst>
          </p:cNvPr>
          <p:cNvSpPr>
            <a:spLocks noChangeShapeType="1"/>
          </p:cNvSpPr>
          <p:nvPr/>
        </p:nvSpPr>
        <p:spPr bwMode="auto">
          <a:xfrm flipV="1">
            <a:off x="3107684" y="4100450"/>
            <a:ext cx="0" cy="1616991"/>
          </a:xfrm>
          <a:prstGeom prst="line">
            <a:avLst/>
          </a:prstGeom>
          <a:noFill/>
          <a:ln w="26988" cap="flat">
            <a:solidFill>
              <a:srgbClr val="8080C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187">
            <a:extLst>
              <a:ext uri="{FF2B5EF4-FFF2-40B4-BE49-F238E27FC236}">
                <a16:creationId xmlns:a16="http://schemas.microsoft.com/office/drawing/2014/main" id="{177F7023-85D1-40BE-9846-902B2C22DC49}"/>
              </a:ext>
            </a:extLst>
          </p:cNvPr>
          <p:cNvSpPr>
            <a:spLocks noChangeShapeType="1"/>
          </p:cNvSpPr>
          <p:nvPr/>
        </p:nvSpPr>
        <p:spPr bwMode="auto">
          <a:xfrm flipV="1">
            <a:off x="3085445" y="4100450"/>
            <a:ext cx="0" cy="1616991"/>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189">
            <a:extLst>
              <a:ext uri="{FF2B5EF4-FFF2-40B4-BE49-F238E27FC236}">
                <a16:creationId xmlns:a16="http://schemas.microsoft.com/office/drawing/2014/main" id="{F1851DDB-21E6-4F0F-95F5-BBA060A9600F}"/>
              </a:ext>
            </a:extLst>
          </p:cNvPr>
          <p:cNvSpPr>
            <a:spLocks noChangeShapeType="1"/>
          </p:cNvSpPr>
          <p:nvPr/>
        </p:nvSpPr>
        <p:spPr bwMode="auto">
          <a:xfrm>
            <a:off x="3085445" y="5404236"/>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190">
            <a:extLst>
              <a:ext uri="{FF2B5EF4-FFF2-40B4-BE49-F238E27FC236}">
                <a16:creationId xmlns:a16="http://schemas.microsoft.com/office/drawing/2014/main" id="{9486CD1D-7DD2-44E1-8146-DFEDD22CAFF7}"/>
              </a:ext>
            </a:extLst>
          </p:cNvPr>
          <p:cNvSpPr>
            <a:spLocks noChangeShapeType="1"/>
          </p:cNvSpPr>
          <p:nvPr/>
        </p:nvSpPr>
        <p:spPr bwMode="auto">
          <a:xfrm>
            <a:off x="3085445" y="5079911"/>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191">
            <a:extLst>
              <a:ext uri="{FF2B5EF4-FFF2-40B4-BE49-F238E27FC236}">
                <a16:creationId xmlns:a16="http://schemas.microsoft.com/office/drawing/2014/main" id="{FEC15A42-59AD-41CE-B2D4-D36669184013}"/>
              </a:ext>
            </a:extLst>
          </p:cNvPr>
          <p:cNvSpPr>
            <a:spLocks noChangeShapeType="1"/>
          </p:cNvSpPr>
          <p:nvPr/>
        </p:nvSpPr>
        <p:spPr bwMode="auto">
          <a:xfrm>
            <a:off x="3085445" y="4754659"/>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Line 192">
            <a:extLst>
              <a:ext uri="{FF2B5EF4-FFF2-40B4-BE49-F238E27FC236}">
                <a16:creationId xmlns:a16="http://schemas.microsoft.com/office/drawing/2014/main" id="{C680D161-1951-41EF-BE9E-7C6B20A0ACE9}"/>
              </a:ext>
            </a:extLst>
          </p:cNvPr>
          <p:cNvSpPr>
            <a:spLocks noChangeShapeType="1"/>
          </p:cNvSpPr>
          <p:nvPr/>
        </p:nvSpPr>
        <p:spPr bwMode="auto">
          <a:xfrm>
            <a:off x="3085445" y="4430335"/>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193">
            <a:extLst>
              <a:ext uri="{FF2B5EF4-FFF2-40B4-BE49-F238E27FC236}">
                <a16:creationId xmlns:a16="http://schemas.microsoft.com/office/drawing/2014/main" id="{AA86C0F0-211C-43E3-88E5-8FC20862BF3C}"/>
              </a:ext>
            </a:extLst>
          </p:cNvPr>
          <p:cNvSpPr>
            <a:spLocks noChangeShapeType="1"/>
          </p:cNvSpPr>
          <p:nvPr/>
        </p:nvSpPr>
        <p:spPr bwMode="auto">
          <a:xfrm>
            <a:off x="3085445" y="4105083"/>
            <a:ext cx="132510"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199">
            <a:extLst>
              <a:ext uri="{FF2B5EF4-FFF2-40B4-BE49-F238E27FC236}">
                <a16:creationId xmlns:a16="http://schemas.microsoft.com/office/drawing/2014/main" id="{0198A283-CF02-4AFB-8169-3206F28701DE}"/>
              </a:ext>
            </a:extLst>
          </p:cNvPr>
          <p:cNvSpPr>
            <a:spLocks noChangeArrowheads="1"/>
          </p:cNvSpPr>
          <p:nvPr/>
        </p:nvSpPr>
        <p:spPr bwMode="auto">
          <a:xfrm>
            <a:off x="2798815" y="5283550"/>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20</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3" name="Rectangle 200">
            <a:extLst>
              <a:ext uri="{FF2B5EF4-FFF2-40B4-BE49-F238E27FC236}">
                <a16:creationId xmlns:a16="http://schemas.microsoft.com/office/drawing/2014/main" id="{E67D180C-9526-4BED-A8A6-6C235AB5549C}"/>
              </a:ext>
            </a:extLst>
          </p:cNvPr>
          <p:cNvSpPr>
            <a:spLocks noChangeArrowheads="1"/>
          </p:cNvSpPr>
          <p:nvPr/>
        </p:nvSpPr>
        <p:spPr bwMode="auto">
          <a:xfrm>
            <a:off x="2798815" y="4965712"/>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62626"/>
                </a:solidFill>
                <a:effectLst/>
                <a:uLnTx/>
                <a:uFillTx/>
                <a:latin typeface="Arial" panose="020B0604020202020204" pitchFamily="34" charset="0"/>
                <a:ea typeface="+mn-ea"/>
                <a:cs typeface="+mn-cs"/>
              </a:rPr>
              <a:t>40</a:t>
            </a: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4" name="Rectangle 201">
            <a:extLst>
              <a:ext uri="{FF2B5EF4-FFF2-40B4-BE49-F238E27FC236}">
                <a16:creationId xmlns:a16="http://schemas.microsoft.com/office/drawing/2014/main" id="{A082A7CE-BA10-4F72-9CBD-1E10CE2AD0A0}"/>
              </a:ext>
            </a:extLst>
          </p:cNvPr>
          <p:cNvSpPr>
            <a:spLocks noChangeArrowheads="1"/>
          </p:cNvSpPr>
          <p:nvPr/>
        </p:nvSpPr>
        <p:spPr bwMode="auto">
          <a:xfrm>
            <a:off x="2798815" y="4638607"/>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62626"/>
                </a:solidFill>
                <a:effectLst/>
                <a:uLnTx/>
                <a:uFillTx/>
                <a:latin typeface="Arial" panose="020B0604020202020204" pitchFamily="34" charset="0"/>
                <a:ea typeface="+mn-ea"/>
                <a:cs typeface="+mn-cs"/>
              </a:rPr>
              <a:t>60</a:t>
            </a: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5" name="Rectangle 202">
            <a:extLst>
              <a:ext uri="{FF2B5EF4-FFF2-40B4-BE49-F238E27FC236}">
                <a16:creationId xmlns:a16="http://schemas.microsoft.com/office/drawing/2014/main" id="{A0936F34-0124-4086-8546-338165578E64}"/>
              </a:ext>
            </a:extLst>
          </p:cNvPr>
          <p:cNvSpPr>
            <a:spLocks noChangeArrowheads="1"/>
          </p:cNvSpPr>
          <p:nvPr/>
        </p:nvSpPr>
        <p:spPr bwMode="auto">
          <a:xfrm>
            <a:off x="2798815" y="4311502"/>
            <a:ext cx="2276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62626"/>
                </a:solidFill>
                <a:effectLst/>
                <a:uLnTx/>
                <a:uFillTx/>
                <a:latin typeface="Arial" panose="020B0604020202020204" pitchFamily="34" charset="0"/>
                <a:ea typeface="+mn-ea"/>
                <a:cs typeface="+mn-cs"/>
              </a:rPr>
              <a:t>80</a:t>
            </a: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6" name="Rectangle 203">
            <a:extLst>
              <a:ext uri="{FF2B5EF4-FFF2-40B4-BE49-F238E27FC236}">
                <a16:creationId xmlns:a16="http://schemas.microsoft.com/office/drawing/2014/main" id="{CAC6AF64-A762-47E8-B3BD-D7F856F0D2AE}"/>
              </a:ext>
            </a:extLst>
          </p:cNvPr>
          <p:cNvSpPr>
            <a:spLocks noChangeArrowheads="1"/>
          </p:cNvSpPr>
          <p:nvPr/>
        </p:nvSpPr>
        <p:spPr bwMode="auto">
          <a:xfrm>
            <a:off x="2714491" y="3984398"/>
            <a:ext cx="3414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262626"/>
                </a:solidFill>
                <a:effectLst/>
                <a:uLnTx/>
                <a:uFillTx/>
                <a:latin typeface="Arial" panose="020B0604020202020204" pitchFamily="34" charset="0"/>
                <a:ea typeface="+mn-ea"/>
                <a:cs typeface="+mn-cs"/>
              </a:rPr>
              <a:t>100</a:t>
            </a:r>
            <a:endPar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7" name="Rectangle 204">
            <a:extLst>
              <a:ext uri="{FF2B5EF4-FFF2-40B4-BE49-F238E27FC236}">
                <a16:creationId xmlns:a16="http://schemas.microsoft.com/office/drawing/2014/main" id="{23B992DB-D4AA-4D31-B17D-96BA6C7695D4}"/>
              </a:ext>
            </a:extLst>
          </p:cNvPr>
          <p:cNvSpPr>
            <a:spLocks noChangeArrowheads="1"/>
          </p:cNvSpPr>
          <p:nvPr/>
        </p:nvSpPr>
        <p:spPr bwMode="auto">
          <a:xfrm rot="16200000">
            <a:off x="2637596" y="4792257"/>
            <a:ext cx="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8" name="Rectangle 206">
            <a:extLst>
              <a:ext uri="{FF2B5EF4-FFF2-40B4-BE49-F238E27FC236}">
                <a16:creationId xmlns:a16="http://schemas.microsoft.com/office/drawing/2014/main" id="{8CD7A67C-933D-4BE9-83BA-EC844582D62D}"/>
              </a:ext>
            </a:extLst>
          </p:cNvPr>
          <p:cNvSpPr>
            <a:spLocks noChangeArrowheads="1"/>
          </p:cNvSpPr>
          <p:nvPr/>
        </p:nvSpPr>
        <p:spPr bwMode="auto">
          <a:xfrm rot="16200000">
            <a:off x="2512594" y="4689764"/>
            <a:ext cx="2500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Hz</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9" name="Line 133">
            <a:extLst>
              <a:ext uri="{FF2B5EF4-FFF2-40B4-BE49-F238E27FC236}">
                <a16:creationId xmlns:a16="http://schemas.microsoft.com/office/drawing/2014/main" id="{B57571C9-3604-47A6-8C8D-95FD3E6C041E}"/>
              </a:ext>
            </a:extLst>
          </p:cNvPr>
          <p:cNvSpPr>
            <a:spLocks noChangeShapeType="1"/>
          </p:cNvSpPr>
          <p:nvPr/>
        </p:nvSpPr>
        <p:spPr bwMode="auto">
          <a:xfrm>
            <a:off x="10900426" y="3861042"/>
            <a:ext cx="113926"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134">
            <a:extLst>
              <a:ext uri="{FF2B5EF4-FFF2-40B4-BE49-F238E27FC236}">
                <a16:creationId xmlns:a16="http://schemas.microsoft.com/office/drawing/2014/main" id="{6DBCBC5A-D3B8-41C9-8371-DFC016F3C24E}"/>
              </a:ext>
            </a:extLst>
          </p:cNvPr>
          <p:cNvSpPr>
            <a:spLocks noChangeShapeType="1"/>
          </p:cNvSpPr>
          <p:nvPr/>
        </p:nvSpPr>
        <p:spPr bwMode="auto">
          <a:xfrm>
            <a:off x="10900426" y="2244978"/>
            <a:ext cx="113926"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135">
            <a:extLst>
              <a:ext uri="{FF2B5EF4-FFF2-40B4-BE49-F238E27FC236}">
                <a16:creationId xmlns:a16="http://schemas.microsoft.com/office/drawing/2014/main" id="{57FDD0A7-28C4-4CD9-9DC2-CD82A9232146}"/>
              </a:ext>
            </a:extLst>
          </p:cNvPr>
          <p:cNvSpPr>
            <a:spLocks noChangeShapeType="1"/>
          </p:cNvSpPr>
          <p:nvPr/>
        </p:nvSpPr>
        <p:spPr bwMode="auto">
          <a:xfrm flipV="1">
            <a:off x="10900426" y="2244978"/>
            <a:ext cx="0" cy="1616064"/>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136">
            <a:extLst>
              <a:ext uri="{FF2B5EF4-FFF2-40B4-BE49-F238E27FC236}">
                <a16:creationId xmlns:a16="http://schemas.microsoft.com/office/drawing/2014/main" id="{47899003-DFB4-4130-8ECD-4CFD92C97D99}"/>
              </a:ext>
            </a:extLst>
          </p:cNvPr>
          <p:cNvSpPr>
            <a:spLocks noChangeShapeType="1"/>
          </p:cNvSpPr>
          <p:nvPr/>
        </p:nvSpPr>
        <p:spPr bwMode="auto">
          <a:xfrm flipV="1">
            <a:off x="11014352" y="2244978"/>
            <a:ext cx="0" cy="1616064"/>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3" name="Picture 137">
            <a:extLst>
              <a:ext uri="{FF2B5EF4-FFF2-40B4-BE49-F238E27FC236}">
                <a16:creationId xmlns:a16="http://schemas.microsoft.com/office/drawing/2014/main" id="{4E494DC9-F514-4ADF-B4C8-23864E72C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0426" y="2244978"/>
            <a:ext cx="113926" cy="161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Line 138">
            <a:extLst>
              <a:ext uri="{FF2B5EF4-FFF2-40B4-BE49-F238E27FC236}">
                <a16:creationId xmlns:a16="http://schemas.microsoft.com/office/drawing/2014/main" id="{A024EDCA-1522-41DB-9B16-4209AE8D36A5}"/>
              </a:ext>
            </a:extLst>
          </p:cNvPr>
          <p:cNvSpPr>
            <a:spLocks noChangeShapeType="1"/>
          </p:cNvSpPr>
          <p:nvPr/>
        </p:nvSpPr>
        <p:spPr bwMode="auto">
          <a:xfrm flipV="1">
            <a:off x="11014352" y="2244978"/>
            <a:ext cx="0" cy="1616064"/>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139">
            <a:extLst>
              <a:ext uri="{FF2B5EF4-FFF2-40B4-BE49-F238E27FC236}">
                <a16:creationId xmlns:a16="http://schemas.microsoft.com/office/drawing/2014/main" id="{28CA46CB-3082-4456-8E98-7D537E7E504E}"/>
              </a:ext>
            </a:extLst>
          </p:cNvPr>
          <p:cNvSpPr>
            <a:spLocks noChangeShapeType="1"/>
          </p:cNvSpPr>
          <p:nvPr/>
        </p:nvSpPr>
        <p:spPr bwMode="auto">
          <a:xfrm flipH="1">
            <a:off x="11007231" y="3702586"/>
            <a:ext cx="712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140">
            <a:extLst>
              <a:ext uri="{FF2B5EF4-FFF2-40B4-BE49-F238E27FC236}">
                <a16:creationId xmlns:a16="http://schemas.microsoft.com/office/drawing/2014/main" id="{06B012B8-8963-4A15-BAF5-ACE4530DC858}"/>
              </a:ext>
            </a:extLst>
          </p:cNvPr>
          <p:cNvSpPr>
            <a:spLocks noChangeShapeType="1"/>
          </p:cNvSpPr>
          <p:nvPr/>
        </p:nvSpPr>
        <p:spPr bwMode="auto">
          <a:xfrm flipH="1">
            <a:off x="11007231" y="3409767"/>
            <a:ext cx="712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141">
            <a:extLst>
              <a:ext uri="{FF2B5EF4-FFF2-40B4-BE49-F238E27FC236}">
                <a16:creationId xmlns:a16="http://schemas.microsoft.com/office/drawing/2014/main" id="{93F3620D-74FA-4ECC-8CB1-453F310A5982}"/>
              </a:ext>
            </a:extLst>
          </p:cNvPr>
          <p:cNvSpPr>
            <a:spLocks noChangeShapeType="1"/>
          </p:cNvSpPr>
          <p:nvPr/>
        </p:nvSpPr>
        <p:spPr bwMode="auto">
          <a:xfrm flipH="1">
            <a:off x="11007231" y="3117875"/>
            <a:ext cx="712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142">
            <a:extLst>
              <a:ext uri="{FF2B5EF4-FFF2-40B4-BE49-F238E27FC236}">
                <a16:creationId xmlns:a16="http://schemas.microsoft.com/office/drawing/2014/main" id="{E6C7ADE9-3B0F-450E-BE67-AC001740F57C}"/>
              </a:ext>
            </a:extLst>
          </p:cNvPr>
          <p:cNvSpPr>
            <a:spLocks noChangeShapeType="1"/>
          </p:cNvSpPr>
          <p:nvPr/>
        </p:nvSpPr>
        <p:spPr bwMode="auto">
          <a:xfrm flipH="1">
            <a:off x="11007231" y="2825056"/>
            <a:ext cx="712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Line 143">
            <a:extLst>
              <a:ext uri="{FF2B5EF4-FFF2-40B4-BE49-F238E27FC236}">
                <a16:creationId xmlns:a16="http://schemas.microsoft.com/office/drawing/2014/main" id="{BD64FF4E-D33A-4EDC-818C-EF60905EE511}"/>
              </a:ext>
            </a:extLst>
          </p:cNvPr>
          <p:cNvSpPr>
            <a:spLocks noChangeShapeType="1"/>
          </p:cNvSpPr>
          <p:nvPr/>
        </p:nvSpPr>
        <p:spPr bwMode="auto">
          <a:xfrm flipH="1">
            <a:off x="11007231" y="2533164"/>
            <a:ext cx="712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144">
            <a:extLst>
              <a:ext uri="{FF2B5EF4-FFF2-40B4-BE49-F238E27FC236}">
                <a16:creationId xmlns:a16="http://schemas.microsoft.com/office/drawing/2014/main" id="{CFDA5DA0-CB08-4FB1-962E-47EF69BC4B3B}"/>
              </a:ext>
            </a:extLst>
          </p:cNvPr>
          <p:cNvSpPr>
            <a:spLocks noChangeArrowheads="1"/>
          </p:cNvSpPr>
          <p:nvPr/>
        </p:nvSpPr>
        <p:spPr bwMode="auto">
          <a:xfrm>
            <a:off x="11039482" y="3630309"/>
            <a:ext cx="1570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28</a:t>
            </a:r>
            <a:endPar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1" name="Rectangle 145">
            <a:extLst>
              <a:ext uri="{FF2B5EF4-FFF2-40B4-BE49-F238E27FC236}">
                <a16:creationId xmlns:a16="http://schemas.microsoft.com/office/drawing/2014/main" id="{47B471E6-619E-4019-8207-EB04E6B3D6C8}"/>
              </a:ext>
            </a:extLst>
          </p:cNvPr>
          <p:cNvSpPr>
            <a:spLocks noChangeArrowheads="1"/>
          </p:cNvSpPr>
          <p:nvPr/>
        </p:nvSpPr>
        <p:spPr bwMode="auto">
          <a:xfrm>
            <a:off x="11039482" y="3331930"/>
            <a:ext cx="1570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30</a:t>
            </a:r>
            <a:endPar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2" name="Rectangle 146">
            <a:extLst>
              <a:ext uri="{FF2B5EF4-FFF2-40B4-BE49-F238E27FC236}">
                <a16:creationId xmlns:a16="http://schemas.microsoft.com/office/drawing/2014/main" id="{F4243AC6-2517-4732-9757-62BF84CB698E}"/>
              </a:ext>
            </a:extLst>
          </p:cNvPr>
          <p:cNvSpPr>
            <a:spLocks noChangeArrowheads="1"/>
          </p:cNvSpPr>
          <p:nvPr/>
        </p:nvSpPr>
        <p:spPr bwMode="auto">
          <a:xfrm>
            <a:off x="11039482" y="3042817"/>
            <a:ext cx="1570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32</a:t>
            </a:r>
            <a:endPar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3" name="Rectangle 147">
            <a:extLst>
              <a:ext uri="{FF2B5EF4-FFF2-40B4-BE49-F238E27FC236}">
                <a16:creationId xmlns:a16="http://schemas.microsoft.com/office/drawing/2014/main" id="{57CBA8BB-62BC-46C1-BAA4-D3B0FA452BA0}"/>
              </a:ext>
            </a:extLst>
          </p:cNvPr>
          <p:cNvSpPr>
            <a:spLocks noChangeArrowheads="1"/>
          </p:cNvSpPr>
          <p:nvPr/>
        </p:nvSpPr>
        <p:spPr bwMode="auto">
          <a:xfrm>
            <a:off x="11039482" y="2745365"/>
            <a:ext cx="1570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34</a:t>
            </a:r>
            <a:endPar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4" name="Rectangle 148">
            <a:extLst>
              <a:ext uri="{FF2B5EF4-FFF2-40B4-BE49-F238E27FC236}">
                <a16:creationId xmlns:a16="http://schemas.microsoft.com/office/drawing/2014/main" id="{489649BD-AF0C-40BB-A27B-5BCC7E4A93C9}"/>
              </a:ext>
            </a:extLst>
          </p:cNvPr>
          <p:cNvSpPr>
            <a:spLocks noChangeArrowheads="1"/>
          </p:cNvSpPr>
          <p:nvPr/>
        </p:nvSpPr>
        <p:spPr bwMode="auto">
          <a:xfrm>
            <a:off x="11039482" y="2456253"/>
            <a:ext cx="1570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36</a:t>
            </a:r>
            <a:endPar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5" name="Line 149">
            <a:extLst>
              <a:ext uri="{FF2B5EF4-FFF2-40B4-BE49-F238E27FC236}">
                <a16:creationId xmlns:a16="http://schemas.microsoft.com/office/drawing/2014/main" id="{D041B317-C155-420D-9CC6-9B038583AF2B}"/>
              </a:ext>
            </a:extLst>
          </p:cNvPr>
          <p:cNvSpPr>
            <a:spLocks noChangeShapeType="1"/>
          </p:cNvSpPr>
          <p:nvPr/>
        </p:nvSpPr>
        <p:spPr bwMode="auto">
          <a:xfrm>
            <a:off x="10900426" y="2244978"/>
            <a:ext cx="113926"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150">
            <a:extLst>
              <a:ext uri="{FF2B5EF4-FFF2-40B4-BE49-F238E27FC236}">
                <a16:creationId xmlns:a16="http://schemas.microsoft.com/office/drawing/2014/main" id="{D0A1C0F9-E2A8-45A4-B7C9-D0AC96CA8C7F}"/>
              </a:ext>
            </a:extLst>
          </p:cNvPr>
          <p:cNvSpPr>
            <a:spLocks noChangeShapeType="1"/>
          </p:cNvSpPr>
          <p:nvPr/>
        </p:nvSpPr>
        <p:spPr bwMode="auto">
          <a:xfrm>
            <a:off x="10900426" y="3861042"/>
            <a:ext cx="113926"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151">
            <a:extLst>
              <a:ext uri="{FF2B5EF4-FFF2-40B4-BE49-F238E27FC236}">
                <a16:creationId xmlns:a16="http://schemas.microsoft.com/office/drawing/2014/main" id="{15F7515A-DB1F-49BA-B0F7-F889A5A80BE6}"/>
              </a:ext>
            </a:extLst>
          </p:cNvPr>
          <p:cNvSpPr>
            <a:spLocks noChangeShapeType="1"/>
          </p:cNvSpPr>
          <p:nvPr/>
        </p:nvSpPr>
        <p:spPr bwMode="auto">
          <a:xfrm flipV="1">
            <a:off x="10900426" y="2244978"/>
            <a:ext cx="0" cy="1616064"/>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152">
            <a:extLst>
              <a:ext uri="{FF2B5EF4-FFF2-40B4-BE49-F238E27FC236}">
                <a16:creationId xmlns:a16="http://schemas.microsoft.com/office/drawing/2014/main" id="{38FD8946-3310-487C-87CB-403EB9A8A8DE}"/>
              </a:ext>
            </a:extLst>
          </p:cNvPr>
          <p:cNvSpPr>
            <a:spLocks noChangeShapeType="1"/>
          </p:cNvSpPr>
          <p:nvPr/>
        </p:nvSpPr>
        <p:spPr bwMode="auto">
          <a:xfrm flipV="1">
            <a:off x="11014352" y="2244978"/>
            <a:ext cx="0" cy="1616064"/>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07">
            <a:extLst>
              <a:ext uri="{FF2B5EF4-FFF2-40B4-BE49-F238E27FC236}">
                <a16:creationId xmlns:a16="http://schemas.microsoft.com/office/drawing/2014/main" id="{2D9A527B-BD50-455B-8804-05264E2B51CA}"/>
              </a:ext>
            </a:extLst>
          </p:cNvPr>
          <p:cNvSpPr>
            <a:spLocks noChangeShapeType="1"/>
          </p:cNvSpPr>
          <p:nvPr/>
        </p:nvSpPr>
        <p:spPr bwMode="auto">
          <a:xfrm>
            <a:off x="10900426" y="5717441"/>
            <a:ext cx="113926"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08">
            <a:extLst>
              <a:ext uri="{FF2B5EF4-FFF2-40B4-BE49-F238E27FC236}">
                <a16:creationId xmlns:a16="http://schemas.microsoft.com/office/drawing/2014/main" id="{FB277641-967B-4677-9304-82A887B67500}"/>
              </a:ext>
            </a:extLst>
          </p:cNvPr>
          <p:cNvSpPr>
            <a:spLocks noChangeShapeType="1"/>
          </p:cNvSpPr>
          <p:nvPr/>
        </p:nvSpPr>
        <p:spPr bwMode="auto">
          <a:xfrm>
            <a:off x="10900426" y="4100450"/>
            <a:ext cx="113926"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09">
            <a:extLst>
              <a:ext uri="{FF2B5EF4-FFF2-40B4-BE49-F238E27FC236}">
                <a16:creationId xmlns:a16="http://schemas.microsoft.com/office/drawing/2014/main" id="{96F2607A-99C2-42AE-9122-2980A61F947C}"/>
              </a:ext>
            </a:extLst>
          </p:cNvPr>
          <p:cNvSpPr>
            <a:spLocks noChangeShapeType="1"/>
          </p:cNvSpPr>
          <p:nvPr/>
        </p:nvSpPr>
        <p:spPr bwMode="auto">
          <a:xfrm flipV="1">
            <a:off x="10900426" y="4100450"/>
            <a:ext cx="0" cy="1616991"/>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10">
            <a:extLst>
              <a:ext uri="{FF2B5EF4-FFF2-40B4-BE49-F238E27FC236}">
                <a16:creationId xmlns:a16="http://schemas.microsoft.com/office/drawing/2014/main" id="{7B9CEE3C-E931-4FA3-80EA-18768FF1B8CA}"/>
              </a:ext>
            </a:extLst>
          </p:cNvPr>
          <p:cNvSpPr>
            <a:spLocks noChangeShapeType="1"/>
          </p:cNvSpPr>
          <p:nvPr/>
        </p:nvSpPr>
        <p:spPr bwMode="auto">
          <a:xfrm flipV="1">
            <a:off x="11014352" y="4100450"/>
            <a:ext cx="0" cy="1616991"/>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3" name="Picture 211">
            <a:extLst>
              <a:ext uri="{FF2B5EF4-FFF2-40B4-BE49-F238E27FC236}">
                <a16:creationId xmlns:a16="http://schemas.microsoft.com/office/drawing/2014/main" id="{584E35D3-1A6E-4D35-9421-FA5C1598F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0426" y="4100450"/>
            <a:ext cx="113926" cy="161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Line 212">
            <a:extLst>
              <a:ext uri="{FF2B5EF4-FFF2-40B4-BE49-F238E27FC236}">
                <a16:creationId xmlns:a16="http://schemas.microsoft.com/office/drawing/2014/main" id="{CA47EC62-89EC-4DB7-A5E9-E10E5FF6F055}"/>
              </a:ext>
            </a:extLst>
          </p:cNvPr>
          <p:cNvSpPr>
            <a:spLocks noChangeShapeType="1"/>
          </p:cNvSpPr>
          <p:nvPr/>
        </p:nvSpPr>
        <p:spPr bwMode="auto">
          <a:xfrm flipV="1">
            <a:off x="11014352" y="4100450"/>
            <a:ext cx="0" cy="1616991"/>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13">
            <a:extLst>
              <a:ext uri="{FF2B5EF4-FFF2-40B4-BE49-F238E27FC236}">
                <a16:creationId xmlns:a16="http://schemas.microsoft.com/office/drawing/2014/main" id="{9273D19A-72DE-42F0-91F9-20DEB6E89B72}"/>
              </a:ext>
            </a:extLst>
          </p:cNvPr>
          <p:cNvSpPr>
            <a:spLocks noChangeShapeType="1"/>
          </p:cNvSpPr>
          <p:nvPr/>
        </p:nvSpPr>
        <p:spPr bwMode="auto">
          <a:xfrm flipH="1">
            <a:off x="11007231" y="5538599"/>
            <a:ext cx="712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14">
            <a:extLst>
              <a:ext uri="{FF2B5EF4-FFF2-40B4-BE49-F238E27FC236}">
                <a16:creationId xmlns:a16="http://schemas.microsoft.com/office/drawing/2014/main" id="{4227B18C-6786-4EBB-B343-6D03822CD77A}"/>
              </a:ext>
            </a:extLst>
          </p:cNvPr>
          <p:cNvSpPr>
            <a:spLocks noChangeShapeType="1"/>
          </p:cNvSpPr>
          <p:nvPr/>
        </p:nvSpPr>
        <p:spPr bwMode="auto">
          <a:xfrm flipH="1">
            <a:off x="11007231" y="5021532"/>
            <a:ext cx="712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15">
            <a:extLst>
              <a:ext uri="{FF2B5EF4-FFF2-40B4-BE49-F238E27FC236}">
                <a16:creationId xmlns:a16="http://schemas.microsoft.com/office/drawing/2014/main" id="{E3436466-8F09-412A-B195-EF9EA25663CD}"/>
              </a:ext>
            </a:extLst>
          </p:cNvPr>
          <p:cNvSpPr>
            <a:spLocks noChangeShapeType="1"/>
          </p:cNvSpPr>
          <p:nvPr/>
        </p:nvSpPr>
        <p:spPr bwMode="auto">
          <a:xfrm flipH="1">
            <a:off x="11007231" y="4506319"/>
            <a:ext cx="7121"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Rectangle 216">
            <a:extLst>
              <a:ext uri="{FF2B5EF4-FFF2-40B4-BE49-F238E27FC236}">
                <a16:creationId xmlns:a16="http://schemas.microsoft.com/office/drawing/2014/main" id="{9FF592A8-54A2-4AF1-B6EA-6EDECEC46374}"/>
              </a:ext>
            </a:extLst>
          </p:cNvPr>
          <p:cNvSpPr>
            <a:spLocks noChangeArrowheads="1"/>
          </p:cNvSpPr>
          <p:nvPr/>
        </p:nvSpPr>
        <p:spPr bwMode="auto">
          <a:xfrm>
            <a:off x="11039483" y="5457055"/>
            <a:ext cx="1570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25</a:t>
            </a:r>
            <a:endPar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 name="Rectangle 217">
            <a:extLst>
              <a:ext uri="{FF2B5EF4-FFF2-40B4-BE49-F238E27FC236}">
                <a16:creationId xmlns:a16="http://schemas.microsoft.com/office/drawing/2014/main" id="{A075E116-0715-4141-8449-2A152FD096F5}"/>
              </a:ext>
            </a:extLst>
          </p:cNvPr>
          <p:cNvSpPr>
            <a:spLocks noChangeArrowheads="1"/>
          </p:cNvSpPr>
          <p:nvPr/>
        </p:nvSpPr>
        <p:spPr bwMode="auto">
          <a:xfrm>
            <a:off x="11039483" y="4947401"/>
            <a:ext cx="1570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30</a:t>
            </a:r>
            <a:endPar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0" name="Rectangle 218">
            <a:extLst>
              <a:ext uri="{FF2B5EF4-FFF2-40B4-BE49-F238E27FC236}">
                <a16:creationId xmlns:a16="http://schemas.microsoft.com/office/drawing/2014/main" id="{A4BFF7FB-478A-4019-9D0A-457BDDC6D343}"/>
              </a:ext>
            </a:extLst>
          </p:cNvPr>
          <p:cNvSpPr>
            <a:spLocks noChangeArrowheads="1"/>
          </p:cNvSpPr>
          <p:nvPr/>
        </p:nvSpPr>
        <p:spPr bwMode="auto">
          <a:xfrm>
            <a:off x="11039483" y="4427555"/>
            <a:ext cx="15709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262626"/>
                </a:solidFill>
                <a:effectLst/>
                <a:uLnTx/>
                <a:uFillTx/>
                <a:latin typeface="Arial" panose="020B0604020202020204" pitchFamily="34" charset="0"/>
                <a:ea typeface="+mn-ea"/>
                <a:cs typeface="+mn-cs"/>
              </a:rPr>
              <a:t>35</a:t>
            </a:r>
            <a:endPar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 name="Line 219">
            <a:extLst>
              <a:ext uri="{FF2B5EF4-FFF2-40B4-BE49-F238E27FC236}">
                <a16:creationId xmlns:a16="http://schemas.microsoft.com/office/drawing/2014/main" id="{E2153E80-B16D-4772-A8D4-8EF18D4CCEBC}"/>
              </a:ext>
            </a:extLst>
          </p:cNvPr>
          <p:cNvSpPr>
            <a:spLocks noChangeShapeType="1"/>
          </p:cNvSpPr>
          <p:nvPr/>
        </p:nvSpPr>
        <p:spPr bwMode="auto">
          <a:xfrm>
            <a:off x="10900426" y="4100450"/>
            <a:ext cx="113926"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20">
            <a:extLst>
              <a:ext uri="{FF2B5EF4-FFF2-40B4-BE49-F238E27FC236}">
                <a16:creationId xmlns:a16="http://schemas.microsoft.com/office/drawing/2014/main" id="{BC42EE00-9183-469D-8897-E245A16945A0}"/>
              </a:ext>
            </a:extLst>
          </p:cNvPr>
          <p:cNvSpPr>
            <a:spLocks noChangeShapeType="1"/>
          </p:cNvSpPr>
          <p:nvPr/>
        </p:nvSpPr>
        <p:spPr bwMode="auto">
          <a:xfrm>
            <a:off x="10900426" y="5717441"/>
            <a:ext cx="113926"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Line 221">
            <a:extLst>
              <a:ext uri="{FF2B5EF4-FFF2-40B4-BE49-F238E27FC236}">
                <a16:creationId xmlns:a16="http://schemas.microsoft.com/office/drawing/2014/main" id="{5A0D98DE-07DD-4DC3-BBA4-77DCF200A807}"/>
              </a:ext>
            </a:extLst>
          </p:cNvPr>
          <p:cNvSpPr>
            <a:spLocks noChangeShapeType="1"/>
          </p:cNvSpPr>
          <p:nvPr/>
        </p:nvSpPr>
        <p:spPr bwMode="auto">
          <a:xfrm flipV="1">
            <a:off x="10900426" y="4100450"/>
            <a:ext cx="0" cy="1616991"/>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Line 222">
            <a:extLst>
              <a:ext uri="{FF2B5EF4-FFF2-40B4-BE49-F238E27FC236}">
                <a16:creationId xmlns:a16="http://schemas.microsoft.com/office/drawing/2014/main" id="{DEDEEE41-3B99-4846-969B-859CAC44FC5A}"/>
              </a:ext>
            </a:extLst>
          </p:cNvPr>
          <p:cNvSpPr>
            <a:spLocks noChangeShapeType="1"/>
          </p:cNvSpPr>
          <p:nvPr/>
        </p:nvSpPr>
        <p:spPr bwMode="auto">
          <a:xfrm flipV="1">
            <a:off x="11014352" y="4100450"/>
            <a:ext cx="0" cy="1616991"/>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Arrow: Down 104">
            <a:extLst>
              <a:ext uri="{FF2B5EF4-FFF2-40B4-BE49-F238E27FC236}">
                <a16:creationId xmlns:a16="http://schemas.microsoft.com/office/drawing/2014/main" id="{59A9BAA8-0FBC-44B1-A305-78352002A520}"/>
              </a:ext>
            </a:extLst>
          </p:cNvPr>
          <p:cNvSpPr/>
          <p:nvPr/>
        </p:nvSpPr>
        <p:spPr>
          <a:xfrm rot="18850862" flipV="1">
            <a:off x="3119670" y="5547321"/>
            <a:ext cx="291370" cy="226098"/>
          </a:xfrm>
          <a:prstGeom prst="downArrow">
            <a:avLst>
              <a:gd name="adj1" fmla="val 50000"/>
              <a:gd name="adj2" fmla="val 52506"/>
            </a:avLst>
          </a:prstGeom>
          <a:solidFill>
            <a:srgbClr val="00B050"/>
          </a:solidFill>
          <a:ln w="28575">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6284510B-6CAB-48C0-85CE-EBF447E7EE16}"/>
              </a:ext>
            </a:extLst>
          </p:cNvPr>
          <p:cNvSpPr txBox="1"/>
          <p:nvPr/>
        </p:nvSpPr>
        <p:spPr>
          <a:xfrm>
            <a:off x="3319080" y="5672263"/>
            <a:ext cx="9015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70C0"/>
                </a:solidFill>
                <a:effectLst/>
                <a:uLnTx/>
                <a:uFillTx/>
                <a:latin typeface="Calibri" panose="020F0502020204030204"/>
                <a:ea typeface="+mn-ea"/>
                <a:cs typeface="+mn-cs"/>
              </a:rPr>
              <a:t>L-DOPA</a:t>
            </a:r>
          </a:p>
        </p:txBody>
      </p:sp>
      <p:sp>
        <p:nvSpPr>
          <p:cNvPr id="107" name="TextBox 106">
            <a:extLst>
              <a:ext uri="{FF2B5EF4-FFF2-40B4-BE49-F238E27FC236}">
                <a16:creationId xmlns:a16="http://schemas.microsoft.com/office/drawing/2014/main" id="{E366C296-FCA8-4EB1-B9DB-8E5AE4B766CD}"/>
              </a:ext>
            </a:extLst>
          </p:cNvPr>
          <p:cNvSpPr txBox="1"/>
          <p:nvPr/>
        </p:nvSpPr>
        <p:spPr>
          <a:xfrm>
            <a:off x="5677460" y="5708934"/>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70C0"/>
                </a:solidFill>
                <a:effectLst/>
                <a:uLnTx/>
                <a:uFillTx/>
                <a:latin typeface="Calibri" panose="020F0502020204030204"/>
                <a:ea typeface="+mn-ea"/>
                <a:cs typeface="+mn-cs"/>
              </a:rPr>
              <a:t>Ketamine</a:t>
            </a:r>
          </a:p>
        </p:txBody>
      </p:sp>
      <p:sp>
        <p:nvSpPr>
          <p:cNvPr id="108" name="Oval 107">
            <a:extLst>
              <a:ext uri="{FF2B5EF4-FFF2-40B4-BE49-F238E27FC236}">
                <a16:creationId xmlns:a16="http://schemas.microsoft.com/office/drawing/2014/main" id="{CAE04E78-AB0D-465C-98F9-FBBCC251A9A6}"/>
              </a:ext>
            </a:extLst>
          </p:cNvPr>
          <p:cNvSpPr/>
          <p:nvPr/>
        </p:nvSpPr>
        <p:spPr>
          <a:xfrm>
            <a:off x="3235025" y="2923744"/>
            <a:ext cx="298374" cy="293745"/>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09" name="Oval 108">
            <a:extLst>
              <a:ext uri="{FF2B5EF4-FFF2-40B4-BE49-F238E27FC236}">
                <a16:creationId xmlns:a16="http://schemas.microsoft.com/office/drawing/2014/main" id="{A88B5165-F3D2-4EDB-92F0-CDB8C3B6D2AF}"/>
              </a:ext>
            </a:extLst>
          </p:cNvPr>
          <p:cNvSpPr/>
          <p:nvPr/>
        </p:nvSpPr>
        <p:spPr>
          <a:xfrm>
            <a:off x="4249453" y="2576030"/>
            <a:ext cx="298374" cy="293745"/>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10" name="Oval 109">
            <a:extLst>
              <a:ext uri="{FF2B5EF4-FFF2-40B4-BE49-F238E27FC236}">
                <a16:creationId xmlns:a16="http://schemas.microsoft.com/office/drawing/2014/main" id="{718A3637-40B9-4230-B890-25718799272F}"/>
              </a:ext>
            </a:extLst>
          </p:cNvPr>
          <p:cNvSpPr/>
          <p:nvPr/>
        </p:nvSpPr>
        <p:spPr>
          <a:xfrm>
            <a:off x="6811154" y="2963091"/>
            <a:ext cx="298374" cy="293745"/>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11" name="Oval 110">
            <a:extLst>
              <a:ext uri="{FF2B5EF4-FFF2-40B4-BE49-F238E27FC236}">
                <a16:creationId xmlns:a16="http://schemas.microsoft.com/office/drawing/2014/main" id="{C727165E-F44B-4FBC-9E2B-EC641D941C16}"/>
              </a:ext>
            </a:extLst>
          </p:cNvPr>
          <p:cNvSpPr/>
          <p:nvPr/>
        </p:nvSpPr>
        <p:spPr>
          <a:xfrm>
            <a:off x="8802437" y="2584130"/>
            <a:ext cx="298374" cy="293745"/>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12" name="Oval 111">
            <a:extLst>
              <a:ext uri="{FF2B5EF4-FFF2-40B4-BE49-F238E27FC236}">
                <a16:creationId xmlns:a16="http://schemas.microsoft.com/office/drawing/2014/main" id="{F4F282F9-627A-4C1B-B0C8-ABA8C0702925}"/>
              </a:ext>
            </a:extLst>
          </p:cNvPr>
          <p:cNvSpPr/>
          <p:nvPr/>
        </p:nvSpPr>
        <p:spPr>
          <a:xfrm>
            <a:off x="5655630" y="4735199"/>
            <a:ext cx="298374" cy="293745"/>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13" name="Rectangle 154">
            <a:extLst>
              <a:ext uri="{FF2B5EF4-FFF2-40B4-BE49-F238E27FC236}">
                <a16:creationId xmlns:a16="http://schemas.microsoft.com/office/drawing/2014/main" id="{6128709B-EAED-4004-B394-052498A42FB5}"/>
              </a:ext>
            </a:extLst>
          </p:cNvPr>
          <p:cNvSpPr>
            <a:spLocks noChangeArrowheads="1"/>
          </p:cNvSpPr>
          <p:nvPr/>
        </p:nvSpPr>
        <p:spPr bwMode="auto">
          <a:xfrm>
            <a:off x="6047397" y="2025993"/>
            <a:ext cx="342080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Lesioned Hemisphere (M1 motor cortex)</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4" name="Arrow: Down 113">
            <a:extLst>
              <a:ext uri="{FF2B5EF4-FFF2-40B4-BE49-F238E27FC236}">
                <a16:creationId xmlns:a16="http://schemas.microsoft.com/office/drawing/2014/main" id="{57E9356C-9BE6-4650-AB22-619C5BBEABCC}"/>
              </a:ext>
            </a:extLst>
          </p:cNvPr>
          <p:cNvSpPr/>
          <p:nvPr/>
        </p:nvSpPr>
        <p:spPr>
          <a:xfrm rot="18850862" flipV="1">
            <a:off x="5990924" y="5550644"/>
            <a:ext cx="291370" cy="226098"/>
          </a:xfrm>
          <a:prstGeom prst="downArrow">
            <a:avLst>
              <a:gd name="adj1" fmla="val 50000"/>
              <a:gd name="adj2" fmla="val 52506"/>
            </a:avLst>
          </a:prstGeom>
          <a:solidFill>
            <a:srgbClr val="C00000"/>
          </a:solidFill>
          <a:ln w="28575">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4EB08A6A-100C-4A76-967B-F0B5C9937AF2}"/>
              </a:ext>
            </a:extLst>
          </p:cNvPr>
          <p:cNvSpPr txBox="1"/>
          <p:nvPr/>
        </p:nvSpPr>
        <p:spPr>
          <a:xfrm rot="5400000">
            <a:off x="11116120" y="4660550"/>
            <a:ext cx="4042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dB</a:t>
            </a:r>
          </a:p>
        </p:txBody>
      </p:sp>
      <p:sp>
        <p:nvSpPr>
          <p:cNvPr id="116" name="TextBox 115">
            <a:extLst>
              <a:ext uri="{FF2B5EF4-FFF2-40B4-BE49-F238E27FC236}">
                <a16:creationId xmlns:a16="http://schemas.microsoft.com/office/drawing/2014/main" id="{F55D736C-E3A6-4A14-AC84-BDE79DD2E459}"/>
              </a:ext>
            </a:extLst>
          </p:cNvPr>
          <p:cNvSpPr txBox="1"/>
          <p:nvPr/>
        </p:nvSpPr>
        <p:spPr>
          <a:xfrm rot="5400000">
            <a:off x="11116120" y="2917858"/>
            <a:ext cx="4042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dB</a:t>
            </a:r>
          </a:p>
        </p:txBody>
      </p:sp>
      <p:sp>
        <p:nvSpPr>
          <p:cNvPr id="117" name="Line 527">
            <a:extLst>
              <a:ext uri="{FF2B5EF4-FFF2-40B4-BE49-F238E27FC236}">
                <a16:creationId xmlns:a16="http://schemas.microsoft.com/office/drawing/2014/main" id="{9CDDB2AA-3443-41F4-99CA-4CA8897DB14F}"/>
              </a:ext>
            </a:extLst>
          </p:cNvPr>
          <p:cNvSpPr>
            <a:spLocks noChangeShapeType="1"/>
          </p:cNvSpPr>
          <p:nvPr/>
        </p:nvSpPr>
        <p:spPr bwMode="auto">
          <a:xfrm>
            <a:off x="3082750" y="1909065"/>
            <a:ext cx="7770418"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566">
            <a:extLst>
              <a:ext uri="{FF2B5EF4-FFF2-40B4-BE49-F238E27FC236}">
                <a16:creationId xmlns:a16="http://schemas.microsoft.com/office/drawing/2014/main" id="{8E27136F-4AB5-4DE8-B6F4-DAD6B9808B57}"/>
              </a:ext>
            </a:extLst>
          </p:cNvPr>
          <p:cNvSpPr>
            <a:spLocks/>
          </p:cNvSpPr>
          <p:nvPr/>
        </p:nvSpPr>
        <p:spPr bwMode="auto">
          <a:xfrm>
            <a:off x="3160166" y="1603116"/>
            <a:ext cx="130690" cy="290753"/>
          </a:xfrm>
          <a:custGeom>
            <a:avLst/>
            <a:gdLst>
              <a:gd name="T0" fmla="*/ 0 w 135"/>
              <a:gd name="T1" fmla="*/ 217 h 574"/>
              <a:gd name="T2" fmla="*/ 1 w 135"/>
              <a:gd name="T3" fmla="*/ 224 h 574"/>
              <a:gd name="T4" fmla="*/ 1 w 135"/>
              <a:gd name="T5" fmla="*/ 225 h 574"/>
              <a:gd name="T6" fmla="*/ 6 w 135"/>
              <a:gd name="T7" fmla="*/ 243 h 574"/>
              <a:gd name="T8" fmla="*/ 6 w 135"/>
              <a:gd name="T9" fmla="*/ 243 h 574"/>
              <a:gd name="T10" fmla="*/ 11 w 135"/>
              <a:gd name="T11" fmla="*/ 276 h 574"/>
              <a:gd name="T12" fmla="*/ 11 w 135"/>
              <a:gd name="T13" fmla="*/ 276 h 574"/>
              <a:gd name="T14" fmla="*/ 16 w 135"/>
              <a:gd name="T15" fmla="*/ 307 h 574"/>
              <a:gd name="T16" fmla="*/ 16 w 135"/>
              <a:gd name="T17" fmla="*/ 307 h 574"/>
              <a:gd name="T18" fmla="*/ 21 w 135"/>
              <a:gd name="T19" fmla="*/ 323 h 574"/>
              <a:gd name="T20" fmla="*/ 21 w 135"/>
              <a:gd name="T21" fmla="*/ 323 h 574"/>
              <a:gd name="T22" fmla="*/ 24 w 135"/>
              <a:gd name="T23" fmla="*/ 325 h 574"/>
              <a:gd name="T24" fmla="*/ 26 w 135"/>
              <a:gd name="T25" fmla="*/ 313 h 574"/>
              <a:gd name="T26" fmla="*/ 26 w 135"/>
              <a:gd name="T27" fmla="*/ 313 h 574"/>
              <a:gd name="T28" fmla="*/ 31 w 135"/>
              <a:gd name="T29" fmla="*/ 276 h 574"/>
              <a:gd name="T30" fmla="*/ 31 w 135"/>
              <a:gd name="T31" fmla="*/ 276 h 574"/>
              <a:gd name="T32" fmla="*/ 36 w 135"/>
              <a:gd name="T33" fmla="*/ 251 h 574"/>
              <a:gd name="T34" fmla="*/ 36 w 135"/>
              <a:gd name="T35" fmla="*/ 250 h 574"/>
              <a:gd name="T36" fmla="*/ 42 w 135"/>
              <a:gd name="T37" fmla="*/ 239 h 574"/>
              <a:gd name="T38" fmla="*/ 42 w 135"/>
              <a:gd name="T39" fmla="*/ 239 h 574"/>
              <a:gd name="T40" fmla="*/ 44 w 135"/>
              <a:gd name="T41" fmla="*/ 238 h 574"/>
              <a:gd name="T42" fmla="*/ 47 w 135"/>
              <a:gd name="T43" fmla="*/ 242 h 574"/>
              <a:gd name="T44" fmla="*/ 47 w 135"/>
              <a:gd name="T45" fmla="*/ 242 h 574"/>
              <a:gd name="T46" fmla="*/ 49 w 135"/>
              <a:gd name="T47" fmla="*/ 243 h 574"/>
              <a:gd name="T48" fmla="*/ 52 w 135"/>
              <a:gd name="T49" fmla="*/ 242 h 574"/>
              <a:gd name="T50" fmla="*/ 52 w 135"/>
              <a:gd name="T51" fmla="*/ 242 h 574"/>
              <a:gd name="T52" fmla="*/ 57 w 135"/>
              <a:gd name="T53" fmla="*/ 232 h 574"/>
              <a:gd name="T54" fmla="*/ 57 w 135"/>
              <a:gd name="T55" fmla="*/ 232 h 574"/>
              <a:gd name="T56" fmla="*/ 62 w 135"/>
              <a:gd name="T57" fmla="*/ 217 h 574"/>
              <a:gd name="T58" fmla="*/ 62 w 135"/>
              <a:gd name="T59" fmla="*/ 217 h 574"/>
              <a:gd name="T60" fmla="*/ 63 w 135"/>
              <a:gd name="T61" fmla="*/ 216 h 574"/>
              <a:gd name="T62" fmla="*/ 67 w 135"/>
              <a:gd name="T63" fmla="*/ 230 h 574"/>
              <a:gd name="T64" fmla="*/ 67 w 135"/>
              <a:gd name="T65" fmla="*/ 230 h 574"/>
              <a:gd name="T66" fmla="*/ 72 w 135"/>
              <a:gd name="T67" fmla="*/ 259 h 574"/>
              <a:gd name="T68" fmla="*/ 72 w 135"/>
              <a:gd name="T69" fmla="*/ 259 h 574"/>
              <a:gd name="T70" fmla="*/ 77 w 135"/>
              <a:gd name="T71" fmla="*/ 302 h 574"/>
              <a:gd name="T72" fmla="*/ 77 w 135"/>
              <a:gd name="T73" fmla="*/ 302 h 574"/>
              <a:gd name="T74" fmla="*/ 82 w 135"/>
              <a:gd name="T75" fmla="*/ 363 h 574"/>
              <a:gd name="T76" fmla="*/ 82 w 135"/>
              <a:gd name="T77" fmla="*/ 363 h 574"/>
              <a:gd name="T78" fmla="*/ 87 w 135"/>
              <a:gd name="T79" fmla="*/ 433 h 574"/>
              <a:gd name="T80" fmla="*/ 87 w 135"/>
              <a:gd name="T81" fmla="*/ 433 h 574"/>
              <a:gd name="T82" fmla="*/ 92 w 135"/>
              <a:gd name="T83" fmla="*/ 501 h 574"/>
              <a:gd name="T84" fmla="*/ 92 w 135"/>
              <a:gd name="T85" fmla="*/ 501 h 574"/>
              <a:gd name="T86" fmla="*/ 97 w 135"/>
              <a:gd name="T87" fmla="*/ 553 h 574"/>
              <a:gd name="T88" fmla="*/ 97 w 135"/>
              <a:gd name="T89" fmla="*/ 554 h 574"/>
              <a:gd name="T90" fmla="*/ 102 w 135"/>
              <a:gd name="T91" fmla="*/ 574 h 574"/>
              <a:gd name="T92" fmla="*/ 102 w 135"/>
              <a:gd name="T93" fmla="*/ 574 h 574"/>
              <a:gd name="T94" fmla="*/ 103 w 135"/>
              <a:gd name="T95" fmla="*/ 574 h 574"/>
              <a:gd name="T96" fmla="*/ 107 w 135"/>
              <a:gd name="T97" fmla="*/ 557 h 574"/>
              <a:gd name="T98" fmla="*/ 107 w 135"/>
              <a:gd name="T99" fmla="*/ 557 h 574"/>
              <a:gd name="T100" fmla="*/ 112 w 135"/>
              <a:gd name="T101" fmla="*/ 467 h 574"/>
              <a:gd name="T102" fmla="*/ 112 w 135"/>
              <a:gd name="T103" fmla="*/ 466 h 574"/>
              <a:gd name="T104" fmla="*/ 117 w 135"/>
              <a:gd name="T105" fmla="*/ 323 h 574"/>
              <a:gd name="T106" fmla="*/ 117 w 135"/>
              <a:gd name="T107" fmla="*/ 323 h 574"/>
              <a:gd name="T108" fmla="*/ 122 w 135"/>
              <a:gd name="T109" fmla="*/ 204 h 574"/>
              <a:gd name="T110" fmla="*/ 122 w 135"/>
              <a:gd name="T111" fmla="*/ 203 h 574"/>
              <a:gd name="T112" fmla="*/ 127 w 135"/>
              <a:gd name="T113" fmla="*/ 102 h 574"/>
              <a:gd name="T114" fmla="*/ 127 w 135"/>
              <a:gd name="T115" fmla="*/ 101 h 574"/>
              <a:gd name="T116" fmla="*/ 132 w 135"/>
              <a:gd name="T117" fmla="*/ 27 h 574"/>
              <a:gd name="T118" fmla="*/ 132 w 135"/>
              <a:gd name="T119" fmla="*/ 27 h 574"/>
              <a:gd name="T120" fmla="*/ 135 w 135"/>
              <a:gd name="T121"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574">
                <a:moveTo>
                  <a:pt x="0" y="217"/>
                </a:moveTo>
                <a:lnTo>
                  <a:pt x="1" y="224"/>
                </a:lnTo>
                <a:lnTo>
                  <a:pt x="1" y="225"/>
                </a:lnTo>
                <a:lnTo>
                  <a:pt x="6" y="243"/>
                </a:lnTo>
                <a:lnTo>
                  <a:pt x="6" y="243"/>
                </a:lnTo>
                <a:lnTo>
                  <a:pt x="11" y="276"/>
                </a:lnTo>
                <a:lnTo>
                  <a:pt x="11" y="276"/>
                </a:lnTo>
                <a:lnTo>
                  <a:pt x="16" y="307"/>
                </a:lnTo>
                <a:lnTo>
                  <a:pt x="16" y="307"/>
                </a:lnTo>
                <a:lnTo>
                  <a:pt x="21" y="323"/>
                </a:lnTo>
                <a:lnTo>
                  <a:pt x="21" y="323"/>
                </a:lnTo>
                <a:lnTo>
                  <a:pt x="24" y="325"/>
                </a:lnTo>
                <a:lnTo>
                  <a:pt x="26" y="313"/>
                </a:lnTo>
                <a:lnTo>
                  <a:pt x="26" y="313"/>
                </a:lnTo>
                <a:lnTo>
                  <a:pt x="31" y="276"/>
                </a:lnTo>
                <a:lnTo>
                  <a:pt x="31" y="276"/>
                </a:lnTo>
                <a:lnTo>
                  <a:pt x="36" y="251"/>
                </a:lnTo>
                <a:lnTo>
                  <a:pt x="36" y="250"/>
                </a:lnTo>
                <a:lnTo>
                  <a:pt x="42" y="239"/>
                </a:lnTo>
                <a:lnTo>
                  <a:pt x="42" y="239"/>
                </a:lnTo>
                <a:lnTo>
                  <a:pt x="44" y="238"/>
                </a:lnTo>
                <a:lnTo>
                  <a:pt x="47" y="242"/>
                </a:lnTo>
                <a:lnTo>
                  <a:pt x="47" y="242"/>
                </a:lnTo>
                <a:lnTo>
                  <a:pt x="49" y="243"/>
                </a:lnTo>
                <a:lnTo>
                  <a:pt x="52" y="242"/>
                </a:lnTo>
                <a:lnTo>
                  <a:pt x="52" y="242"/>
                </a:lnTo>
                <a:lnTo>
                  <a:pt x="57" y="232"/>
                </a:lnTo>
                <a:lnTo>
                  <a:pt x="57" y="232"/>
                </a:lnTo>
                <a:lnTo>
                  <a:pt x="62" y="217"/>
                </a:lnTo>
                <a:lnTo>
                  <a:pt x="62" y="217"/>
                </a:lnTo>
                <a:lnTo>
                  <a:pt x="63" y="216"/>
                </a:lnTo>
                <a:lnTo>
                  <a:pt x="67" y="230"/>
                </a:lnTo>
                <a:lnTo>
                  <a:pt x="67" y="230"/>
                </a:lnTo>
                <a:lnTo>
                  <a:pt x="72" y="259"/>
                </a:lnTo>
                <a:lnTo>
                  <a:pt x="72" y="259"/>
                </a:lnTo>
                <a:lnTo>
                  <a:pt x="77" y="302"/>
                </a:lnTo>
                <a:lnTo>
                  <a:pt x="77" y="302"/>
                </a:lnTo>
                <a:lnTo>
                  <a:pt x="82" y="363"/>
                </a:lnTo>
                <a:lnTo>
                  <a:pt x="82" y="363"/>
                </a:lnTo>
                <a:lnTo>
                  <a:pt x="87" y="433"/>
                </a:lnTo>
                <a:lnTo>
                  <a:pt x="87" y="433"/>
                </a:lnTo>
                <a:lnTo>
                  <a:pt x="92" y="501"/>
                </a:lnTo>
                <a:lnTo>
                  <a:pt x="92" y="501"/>
                </a:lnTo>
                <a:lnTo>
                  <a:pt x="97" y="553"/>
                </a:lnTo>
                <a:lnTo>
                  <a:pt x="97" y="554"/>
                </a:lnTo>
                <a:lnTo>
                  <a:pt x="102" y="574"/>
                </a:lnTo>
                <a:lnTo>
                  <a:pt x="102" y="574"/>
                </a:lnTo>
                <a:lnTo>
                  <a:pt x="103" y="574"/>
                </a:lnTo>
                <a:lnTo>
                  <a:pt x="107" y="557"/>
                </a:lnTo>
                <a:lnTo>
                  <a:pt x="107" y="557"/>
                </a:lnTo>
                <a:lnTo>
                  <a:pt x="112" y="467"/>
                </a:lnTo>
                <a:lnTo>
                  <a:pt x="112" y="466"/>
                </a:lnTo>
                <a:lnTo>
                  <a:pt x="117" y="323"/>
                </a:lnTo>
                <a:lnTo>
                  <a:pt x="117" y="323"/>
                </a:lnTo>
                <a:lnTo>
                  <a:pt x="122" y="204"/>
                </a:lnTo>
                <a:lnTo>
                  <a:pt x="122" y="203"/>
                </a:lnTo>
                <a:lnTo>
                  <a:pt x="127" y="102"/>
                </a:lnTo>
                <a:lnTo>
                  <a:pt x="127" y="101"/>
                </a:lnTo>
                <a:lnTo>
                  <a:pt x="132" y="27"/>
                </a:lnTo>
                <a:lnTo>
                  <a:pt x="132" y="27"/>
                </a:lnTo>
                <a:lnTo>
                  <a:pt x="135" y="0"/>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567">
            <a:extLst>
              <a:ext uri="{FF2B5EF4-FFF2-40B4-BE49-F238E27FC236}">
                <a16:creationId xmlns:a16="http://schemas.microsoft.com/office/drawing/2014/main" id="{F5B5826D-F491-4D4A-9272-82B8899F447F}"/>
              </a:ext>
            </a:extLst>
          </p:cNvPr>
          <p:cNvSpPr>
            <a:spLocks/>
          </p:cNvSpPr>
          <p:nvPr/>
        </p:nvSpPr>
        <p:spPr bwMode="auto">
          <a:xfrm>
            <a:off x="3329579" y="1146218"/>
            <a:ext cx="2349511" cy="742586"/>
          </a:xfrm>
          <a:custGeom>
            <a:avLst/>
            <a:gdLst>
              <a:gd name="T0" fmla="*/ 38 w 2427"/>
              <a:gd name="T1" fmla="*/ 1234 h 1466"/>
              <a:gd name="T2" fmla="*/ 74 w 2427"/>
              <a:gd name="T3" fmla="*/ 1381 h 1466"/>
              <a:gd name="T4" fmla="*/ 114 w 2427"/>
              <a:gd name="T5" fmla="*/ 1345 h 1466"/>
              <a:gd name="T6" fmla="*/ 154 w 2427"/>
              <a:gd name="T7" fmla="*/ 1255 h 1466"/>
              <a:gd name="T8" fmla="*/ 190 w 2427"/>
              <a:gd name="T9" fmla="*/ 1331 h 1466"/>
              <a:gd name="T10" fmla="*/ 235 w 2427"/>
              <a:gd name="T11" fmla="*/ 1052 h 1466"/>
              <a:gd name="T12" fmla="*/ 272 w 2427"/>
              <a:gd name="T13" fmla="*/ 1148 h 1466"/>
              <a:gd name="T14" fmla="*/ 311 w 2427"/>
              <a:gd name="T15" fmla="*/ 1242 h 1466"/>
              <a:gd name="T16" fmla="*/ 346 w 2427"/>
              <a:gd name="T17" fmla="*/ 1172 h 1466"/>
              <a:gd name="T18" fmla="*/ 382 w 2427"/>
              <a:gd name="T19" fmla="*/ 1148 h 1466"/>
              <a:gd name="T20" fmla="*/ 417 w 2427"/>
              <a:gd name="T21" fmla="*/ 1134 h 1466"/>
              <a:gd name="T22" fmla="*/ 452 w 2427"/>
              <a:gd name="T23" fmla="*/ 951 h 1466"/>
              <a:gd name="T24" fmla="*/ 493 w 2427"/>
              <a:gd name="T25" fmla="*/ 753 h 1466"/>
              <a:gd name="T26" fmla="*/ 531 w 2427"/>
              <a:gd name="T27" fmla="*/ 966 h 1466"/>
              <a:gd name="T28" fmla="*/ 569 w 2427"/>
              <a:gd name="T29" fmla="*/ 1181 h 1466"/>
              <a:gd name="T30" fmla="*/ 609 w 2427"/>
              <a:gd name="T31" fmla="*/ 1180 h 1466"/>
              <a:gd name="T32" fmla="*/ 649 w 2427"/>
              <a:gd name="T33" fmla="*/ 1184 h 1466"/>
              <a:gd name="T34" fmla="*/ 690 w 2427"/>
              <a:gd name="T35" fmla="*/ 899 h 1466"/>
              <a:gd name="T36" fmla="*/ 725 w 2427"/>
              <a:gd name="T37" fmla="*/ 431 h 1466"/>
              <a:gd name="T38" fmla="*/ 766 w 2427"/>
              <a:gd name="T39" fmla="*/ 1059 h 1466"/>
              <a:gd name="T40" fmla="*/ 801 w 2427"/>
              <a:gd name="T41" fmla="*/ 1175 h 1466"/>
              <a:gd name="T42" fmla="*/ 841 w 2427"/>
              <a:gd name="T43" fmla="*/ 811 h 1466"/>
              <a:gd name="T44" fmla="*/ 877 w 2427"/>
              <a:gd name="T45" fmla="*/ 650 h 1466"/>
              <a:gd name="T46" fmla="*/ 917 w 2427"/>
              <a:gd name="T47" fmla="*/ 1273 h 1466"/>
              <a:gd name="T48" fmla="*/ 958 w 2427"/>
              <a:gd name="T49" fmla="*/ 1456 h 1466"/>
              <a:gd name="T50" fmla="*/ 993 w 2427"/>
              <a:gd name="T51" fmla="*/ 972 h 1466"/>
              <a:gd name="T52" fmla="*/ 1033 w 2427"/>
              <a:gd name="T53" fmla="*/ 1010 h 1466"/>
              <a:gd name="T54" fmla="*/ 1074 w 2427"/>
              <a:gd name="T55" fmla="*/ 560 h 1466"/>
              <a:gd name="T56" fmla="*/ 1109 w 2427"/>
              <a:gd name="T57" fmla="*/ 918 h 1466"/>
              <a:gd name="T58" fmla="*/ 1149 w 2427"/>
              <a:gd name="T59" fmla="*/ 1208 h 1466"/>
              <a:gd name="T60" fmla="*/ 1190 w 2427"/>
              <a:gd name="T61" fmla="*/ 859 h 1466"/>
              <a:gd name="T62" fmla="*/ 1230 w 2427"/>
              <a:gd name="T63" fmla="*/ 658 h 1466"/>
              <a:gd name="T64" fmla="*/ 1266 w 2427"/>
              <a:gd name="T65" fmla="*/ 1135 h 1466"/>
              <a:gd name="T66" fmla="*/ 1306 w 2427"/>
              <a:gd name="T67" fmla="*/ 860 h 1466"/>
              <a:gd name="T68" fmla="*/ 1346 w 2427"/>
              <a:gd name="T69" fmla="*/ 991 h 1466"/>
              <a:gd name="T70" fmla="*/ 1382 w 2427"/>
              <a:gd name="T71" fmla="*/ 1175 h 1466"/>
              <a:gd name="T72" fmla="*/ 1417 w 2427"/>
              <a:gd name="T73" fmla="*/ 1261 h 1466"/>
              <a:gd name="T74" fmla="*/ 1458 w 2427"/>
              <a:gd name="T75" fmla="*/ 888 h 1466"/>
              <a:gd name="T76" fmla="*/ 1493 w 2427"/>
              <a:gd name="T77" fmla="*/ 588 h 1466"/>
              <a:gd name="T78" fmla="*/ 1533 w 2427"/>
              <a:gd name="T79" fmla="*/ 1107 h 1466"/>
              <a:gd name="T80" fmla="*/ 1574 w 2427"/>
              <a:gd name="T81" fmla="*/ 848 h 1466"/>
              <a:gd name="T82" fmla="*/ 1614 w 2427"/>
              <a:gd name="T83" fmla="*/ 956 h 1466"/>
              <a:gd name="T84" fmla="*/ 1650 w 2427"/>
              <a:gd name="T85" fmla="*/ 1025 h 1466"/>
              <a:gd name="T86" fmla="*/ 1690 w 2427"/>
              <a:gd name="T87" fmla="*/ 892 h 1466"/>
              <a:gd name="T88" fmla="*/ 1725 w 2427"/>
              <a:gd name="T89" fmla="*/ 971 h 1466"/>
              <a:gd name="T90" fmla="*/ 1766 w 2427"/>
              <a:gd name="T91" fmla="*/ 1386 h 1466"/>
              <a:gd name="T92" fmla="*/ 1806 w 2427"/>
              <a:gd name="T93" fmla="*/ 1064 h 1466"/>
              <a:gd name="T94" fmla="*/ 1846 w 2427"/>
              <a:gd name="T95" fmla="*/ 902 h 1466"/>
              <a:gd name="T96" fmla="*/ 1887 w 2427"/>
              <a:gd name="T97" fmla="*/ 1118 h 1466"/>
              <a:gd name="T98" fmla="*/ 1922 w 2427"/>
              <a:gd name="T99" fmla="*/ 846 h 1466"/>
              <a:gd name="T100" fmla="*/ 1963 w 2427"/>
              <a:gd name="T101" fmla="*/ 1059 h 1466"/>
              <a:gd name="T102" fmla="*/ 2003 w 2427"/>
              <a:gd name="T103" fmla="*/ 845 h 1466"/>
              <a:gd name="T104" fmla="*/ 2038 w 2427"/>
              <a:gd name="T105" fmla="*/ 752 h 1466"/>
              <a:gd name="T106" fmla="*/ 2079 w 2427"/>
              <a:gd name="T107" fmla="*/ 915 h 1466"/>
              <a:gd name="T108" fmla="*/ 2119 w 2427"/>
              <a:gd name="T109" fmla="*/ 1037 h 1466"/>
              <a:gd name="T110" fmla="*/ 2155 w 2427"/>
              <a:gd name="T111" fmla="*/ 1010 h 1466"/>
              <a:gd name="T112" fmla="*/ 2195 w 2427"/>
              <a:gd name="T113" fmla="*/ 1037 h 1466"/>
              <a:gd name="T114" fmla="*/ 2230 w 2427"/>
              <a:gd name="T115" fmla="*/ 1179 h 1466"/>
              <a:gd name="T116" fmla="*/ 2271 w 2427"/>
              <a:gd name="T117" fmla="*/ 377 h 1466"/>
              <a:gd name="T118" fmla="*/ 2311 w 2427"/>
              <a:gd name="T119" fmla="*/ 1024 h 1466"/>
              <a:gd name="T120" fmla="*/ 2352 w 2427"/>
              <a:gd name="T121" fmla="*/ 1102 h 1466"/>
              <a:gd name="T122" fmla="*/ 2387 w 2427"/>
              <a:gd name="T123" fmla="*/ 1097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7" h="1466">
                <a:moveTo>
                  <a:pt x="0" y="471"/>
                </a:moveTo>
                <a:lnTo>
                  <a:pt x="3" y="318"/>
                </a:lnTo>
                <a:lnTo>
                  <a:pt x="3" y="317"/>
                </a:lnTo>
                <a:lnTo>
                  <a:pt x="5" y="289"/>
                </a:lnTo>
                <a:lnTo>
                  <a:pt x="8" y="315"/>
                </a:lnTo>
                <a:lnTo>
                  <a:pt x="8" y="315"/>
                </a:lnTo>
                <a:lnTo>
                  <a:pt x="13" y="475"/>
                </a:lnTo>
                <a:lnTo>
                  <a:pt x="13" y="476"/>
                </a:lnTo>
                <a:lnTo>
                  <a:pt x="18" y="701"/>
                </a:lnTo>
                <a:lnTo>
                  <a:pt x="18" y="702"/>
                </a:lnTo>
                <a:lnTo>
                  <a:pt x="23" y="876"/>
                </a:lnTo>
                <a:lnTo>
                  <a:pt x="23" y="877"/>
                </a:lnTo>
                <a:lnTo>
                  <a:pt x="28" y="982"/>
                </a:lnTo>
                <a:lnTo>
                  <a:pt x="28" y="983"/>
                </a:lnTo>
                <a:lnTo>
                  <a:pt x="33" y="1105"/>
                </a:lnTo>
                <a:lnTo>
                  <a:pt x="33" y="1106"/>
                </a:lnTo>
                <a:lnTo>
                  <a:pt x="38" y="1234"/>
                </a:lnTo>
                <a:lnTo>
                  <a:pt x="38" y="1234"/>
                </a:lnTo>
                <a:lnTo>
                  <a:pt x="43" y="1275"/>
                </a:lnTo>
                <a:lnTo>
                  <a:pt x="43" y="1273"/>
                </a:lnTo>
                <a:lnTo>
                  <a:pt x="43" y="1273"/>
                </a:lnTo>
                <a:lnTo>
                  <a:pt x="48" y="1238"/>
                </a:lnTo>
                <a:lnTo>
                  <a:pt x="48" y="1237"/>
                </a:lnTo>
                <a:lnTo>
                  <a:pt x="53" y="1202"/>
                </a:lnTo>
                <a:lnTo>
                  <a:pt x="53" y="1201"/>
                </a:lnTo>
                <a:lnTo>
                  <a:pt x="57" y="1192"/>
                </a:lnTo>
                <a:lnTo>
                  <a:pt x="58" y="1195"/>
                </a:lnTo>
                <a:lnTo>
                  <a:pt x="58" y="1195"/>
                </a:lnTo>
                <a:lnTo>
                  <a:pt x="63" y="1240"/>
                </a:lnTo>
                <a:lnTo>
                  <a:pt x="63" y="1240"/>
                </a:lnTo>
                <a:lnTo>
                  <a:pt x="69" y="1312"/>
                </a:lnTo>
                <a:lnTo>
                  <a:pt x="69" y="1313"/>
                </a:lnTo>
                <a:lnTo>
                  <a:pt x="74" y="1380"/>
                </a:lnTo>
                <a:lnTo>
                  <a:pt x="74" y="1381"/>
                </a:lnTo>
                <a:lnTo>
                  <a:pt x="79" y="1422"/>
                </a:lnTo>
                <a:lnTo>
                  <a:pt x="79" y="1423"/>
                </a:lnTo>
                <a:lnTo>
                  <a:pt x="84" y="1450"/>
                </a:lnTo>
                <a:lnTo>
                  <a:pt x="84" y="1451"/>
                </a:lnTo>
                <a:lnTo>
                  <a:pt x="87" y="1456"/>
                </a:lnTo>
                <a:lnTo>
                  <a:pt x="89" y="1455"/>
                </a:lnTo>
                <a:lnTo>
                  <a:pt x="89" y="1455"/>
                </a:lnTo>
                <a:lnTo>
                  <a:pt x="94" y="1438"/>
                </a:lnTo>
                <a:lnTo>
                  <a:pt x="94" y="1438"/>
                </a:lnTo>
                <a:lnTo>
                  <a:pt x="99" y="1408"/>
                </a:lnTo>
                <a:lnTo>
                  <a:pt x="99" y="1408"/>
                </a:lnTo>
                <a:lnTo>
                  <a:pt x="104" y="1380"/>
                </a:lnTo>
                <a:lnTo>
                  <a:pt x="104" y="1380"/>
                </a:lnTo>
                <a:lnTo>
                  <a:pt x="109" y="1357"/>
                </a:lnTo>
                <a:lnTo>
                  <a:pt x="109" y="1357"/>
                </a:lnTo>
                <a:lnTo>
                  <a:pt x="114" y="1345"/>
                </a:lnTo>
                <a:lnTo>
                  <a:pt x="114" y="1345"/>
                </a:lnTo>
                <a:lnTo>
                  <a:pt x="119" y="1336"/>
                </a:lnTo>
                <a:lnTo>
                  <a:pt x="119" y="1336"/>
                </a:lnTo>
                <a:lnTo>
                  <a:pt x="124" y="1318"/>
                </a:lnTo>
                <a:lnTo>
                  <a:pt x="124" y="1318"/>
                </a:lnTo>
                <a:lnTo>
                  <a:pt x="129" y="1284"/>
                </a:lnTo>
                <a:lnTo>
                  <a:pt x="129" y="1284"/>
                </a:lnTo>
                <a:lnTo>
                  <a:pt x="134" y="1245"/>
                </a:lnTo>
                <a:lnTo>
                  <a:pt x="134" y="1245"/>
                </a:lnTo>
                <a:lnTo>
                  <a:pt x="139" y="1216"/>
                </a:lnTo>
                <a:lnTo>
                  <a:pt x="139" y="1216"/>
                </a:lnTo>
                <a:lnTo>
                  <a:pt x="142" y="1214"/>
                </a:lnTo>
                <a:lnTo>
                  <a:pt x="144" y="1222"/>
                </a:lnTo>
                <a:lnTo>
                  <a:pt x="144" y="1223"/>
                </a:lnTo>
                <a:lnTo>
                  <a:pt x="149" y="1245"/>
                </a:lnTo>
                <a:lnTo>
                  <a:pt x="149" y="1245"/>
                </a:lnTo>
                <a:lnTo>
                  <a:pt x="154" y="1255"/>
                </a:lnTo>
                <a:lnTo>
                  <a:pt x="154" y="1255"/>
                </a:lnTo>
                <a:lnTo>
                  <a:pt x="156" y="1255"/>
                </a:lnTo>
                <a:lnTo>
                  <a:pt x="159" y="1248"/>
                </a:lnTo>
                <a:lnTo>
                  <a:pt x="159" y="1248"/>
                </a:lnTo>
                <a:lnTo>
                  <a:pt x="165" y="1241"/>
                </a:lnTo>
                <a:lnTo>
                  <a:pt x="165" y="1241"/>
                </a:lnTo>
                <a:lnTo>
                  <a:pt x="165" y="1241"/>
                </a:lnTo>
                <a:lnTo>
                  <a:pt x="170" y="1261"/>
                </a:lnTo>
                <a:lnTo>
                  <a:pt x="170" y="1261"/>
                </a:lnTo>
                <a:lnTo>
                  <a:pt x="175" y="1307"/>
                </a:lnTo>
                <a:lnTo>
                  <a:pt x="175" y="1307"/>
                </a:lnTo>
                <a:lnTo>
                  <a:pt x="180" y="1350"/>
                </a:lnTo>
                <a:lnTo>
                  <a:pt x="180" y="1350"/>
                </a:lnTo>
                <a:lnTo>
                  <a:pt x="183" y="1356"/>
                </a:lnTo>
                <a:lnTo>
                  <a:pt x="185" y="1352"/>
                </a:lnTo>
                <a:lnTo>
                  <a:pt x="185" y="1352"/>
                </a:lnTo>
                <a:lnTo>
                  <a:pt x="190" y="1331"/>
                </a:lnTo>
                <a:lnTo>
                  <a:pt x="190" y="1331"/>
                </a:lnTo>
                <a:lnTo>
                  <a:pt x="195" y="1307"/>
                </a:lnTo>
                <a:lnTo>
                  <a:pt x="195" y="1306"/>
                </a:lnTo>
                <a:lnTo>
                  <a:pt x="200" y="1294"/>
                </a:lnTo>
                <a:lnTo>
                  <a:pt x="200" y="1294"/>
                </a:lnTo>
                <a:lnTo>
                  <a:pt x="205" y="1288"/>
                </a:lnTo>
                <a:lnTo>
                  <a:pt x="205" y="1288"/>
                </a:lnTo>
                <a:lnTo>
                  <a:pt x="210" y="1264"/>
                </a:lnTo>
                <a:lnTo>
                  <a:pt x="210" y="1264"/>
                </a:lnTo>
                <a:lnTo>
                  <a:pt x="215" y="1222"/>
                </a:lnTo>
                <a:lnTo>
                  <a:pt x="215" y="1221"/>
                </a:lnTo>
                <a:lnTo>
                  <a:pt x="220" y="1175"/>
                </a:lnTo>
                <a:lnTo>
                  <a:pt x="220" y="1175"/>
                </a:lnTo>
                <a:lnTo>
                  <a:pt x="225" y="1130"/>
                </a:lnTo>
                <a:lnTo>
                  <a:pt x="225" y="1130"/>
                </a:lnTo>
                <a:lnTo>
                  <a:pt x="230" y="1084"/>
                </a:lnTo>
                <a:lnTo>
                  <a:pt x="230" y="1083"/>
                </a:lnTo>
                <a:lnTo>
                  <a:pt x="235" y="1052"/>
                </a:lnTo>
                <a:lnTo>
                  <a:pt x="235" y="1052"/>
                </a:lnTo>
                <a:lnTo>
                  <a:pt x="240" y="1037"/>
                </a:lnTo>
                <a:lnTo>
                  <a:pt x="240" y="1037"/>
                </a:lnTo>
                <a:lnTo>
                  <a:pt x="242" y="1036"/>
                </a:lnTo>
                <a:lnTo>
                  <a:pt x="245" y="1042"/>
                </a:lnTo>
                <a:lnTo>
                  <a:pt x="245" y="1042"/>
                </a:lnTo>
                <a:lnTo>
                  <a:pt x="250" y="1062"/>
                </a:lnTo>
                <a:lnTo>
                  <a:pt x="250" y="1062"/>
                </a:lnTo>
                <a:lnTo>
                  <a:pt x="255" y="1086"/>
                </a:lnTo>
                <a:lnTo>
                  <a:pt x="255" y="1086"/>
                </a:lnTo>
                <a:lnTo>
                  <a:pt x="260" y="1114"/>
                </a:lnTo>
                <a:lnTo>
                  <a:pt x="260" y="1114"/>
                </a:lnTo>
                <a:lnTo>
                  <a:pt x="266" y="1140"/>
                </a:lnTo>
                <a:lnTo>
                  <a:pt x="266" y="1140"/>
                </a:lnTo>
                <a:lnTo>
                  <a:pt x="271" y="1148"/>
                </a:lnTo>
                <a:lnTo>
                  <a:pt x="271" y="1148"/>
                </a:lnTo>
                <a:lnTo>
                  <a:pt x="272" y="1148"/>
                </a:lnTo>
                <a:lnTo>
                  <a:pt x="276" y="1143"/>
                </a:lnTo>
                <a:lnTo>
                  <a:pt x="276" y="1142"/>
                </a:lnTo>
                <a:lnTo>
                  <a:pt x="281" y="1140"/>
                </a:lnTo>
                <a:lnTo>
                  <a:pt x="281" y="1140"/>
                </a:lnTo>
                <a:lnTo>
                  <a:pt x="281" y="1140"/>
                </a:lnTo>
                <a:lnTo>
                  <a:pt x="286" y="1149"/>
                </a:lnTo>
                <a:lnTo>
                  <a:pt x="286" y="1149"/>
                </a:lnTo>
                <a:lnTo>
                  <a:pt x="291" y="1168"/>
                </a:lnTo>
                <a:lnTo>
                  <a:pt x="291" y="1168"/>
                </a:lnTo>
                <a:lnTo>
                  <a:pt x="296" y="1185"/>
                </a:lnTo>
                <a:lnTo>
                  <a:pt x="296" y="1185"/>
                </a:lnTo>
                <a:lnTo>
                  <a:pt x="301" y="1200"/>
                </a:lnTo>
                <a:lnTo>
                  <a:pt x="301" y="1200"/>
                </a:lnTo>
                <a:lnTo>
                  <a:pt x="306" y="1227"/>
                </a:lnTo>
                <a:lnTo>
                  <a:pt x="306" y="1227"/>
                </a:lnTo>
                <a:lnTo>
                  <a:pt x="311" y="1242"/>
                </a:lnTo>
                <a:lnTo>
                  <a:pt x="311" y="1242"/>
                </a:lnTo>
                <a:lnTo>
                  <a:pt x="312" y="1242"/>
                </a:lnTo>
                <a:lnTo>
                  <a:pt x="316" y="1231"/>
                </a:lnTo>
                <a:lnTo>
                  <a:pt x="316" y="1231"/>
                </a:lnTo>
                <a:lnTo>
                  <a:pt x="321" y="1200"/>
                </a:lnTo>
                <a:lnTo>
                  <a:pt x="321" y="1200"/>
                </a:lnTo>
                <a:lnTo>
                  <a:pt x="326" y="1171"/>
                </a:lnTo>
                <a:lnTo>
                  <a:pt x="326" y="1171"/>
                </a:lnTo>
                <a:lnTo>
                  <a:pt x="331" y="1161"/>
                </a:lnTo>
                <a:lnTo>
                  <a:pt x="331" y="1161"/>
                </a:lnTo>
                <a:lnTo>
                  <a:pt x="331" y="1161"/>
                </a:lnTo>
                <a:lnTo>
                  <a:pt x="336" y="1175"/>
                </a:lnTo>
                <a:lnTo>
                  <a:pt x="336" y="1175"/>
                </a:lnTo>
                <a:lnTo>
                  <a:pt x="340" y="1181"/>
                </a:lnTo>
                <a:lnTo>
                  <a:pt x="341" y="1180"/>
                </a:lnTo>
                <a:lnTo>
                  <a:pt x="341" y="1180"/>
                </a:lnTo>
                <a:lnTo>
                  <a:pt x="346" y="1172"/>
                </a:lnTo>
                <a:lnTo>
                  <a:pt x="346" y="1172"/>
                </a:lnTo>
                <a:lnTo>
                  <a:pt x="348" y="1172"/>
                </a:lnTo>
                <a:lnTo>
                  <a:pt x="351" y="1176"/>
                </a:lnTo>
                <a:lnTo>
                  <a:pt x="351" y="1176"/>
                </a:lnTo>
                <a:lnTo>
                  <a:pt x="356" y="1188"/>
                </a:lnTo>
                <a:lnTo>
                  <a:pt x="356" y="1188"/>
                </a:lnTo>
                <a:lnTo>
                  <a:pt x="359" y="1190"/>
                </a:lnTo>
                <a:lnTo>
                  <a:pt x="362" y="1185"/>
                </a:lnTo>
                <a:lnTo>
                  <a:pt x="362" y="1185"/>
                </a:lnTo>
                <a:lnTo>
                  <a:pt x="367" y="1166"/>
                </a:lnTo>
                <a:lnTo>
                  <a:pt x="367" y="1166"/>
                </a:lnTo>
                <a:lnTo>
                  <a:pt x="372" y="1141"/>
                </a:lnTo>
                <a:lnTo>
                  <a:pt x="372" y="1141"/>
                </a:lnTo>
                <a:lnTo>
                  <a:pt x="377" y="1127"/>
                </a:lnTo>
                <a:lnTo>
                  <a:pt x="377" y="1127"/>
                </a:lnTo>
                <a:lnTo>
                  <a:pt x="377" y="1127"/>
                </a:lnTo>
                <a:lnTo>
                  <a:pt x="382" y="1148"/>
                </a:lnTo>
                <a:lnTo>
                  <a:pt x="382" y="1148"/>
                </a:lnTo>
                <a:lnTo>
                  <a:pt x="387" y="1171"/>
                </a:lnTo>
                <a:lnTo>
                  <a:pt x="387" y="1171"/>
                </a:lnTo>
                <a:lnTo>
                  <a:pt x="389" y="1174"/>
                </a:lnTo>
                <a:lnTo>
                  <a:pt x="392" y="1167"/>
                </a:lnTo>
                <a:lnTo>
                  <a:pt x="392" y="1167"/>
                </a:lnTo>
                <a:lnTo>
                  <a:pt x="397" y="1144"/>
                </a:lnTo>
                <a:lnTo>
                  <a:pt x="397" y="1144"/>
                </a:lnTo>
                <a:lnTo>
                  <a:pt x="401" y="1137"/>
                </a:lnTo>
                <a:lnTo>
                  <a:pt x="402" y="1137"/>
                </a:lnTo>
                <a:lnTo>
                  <a:pt x="402" y="1137"/>
                </a:lnTo>
                <a:lnTo>
                  <a:pt x="407" y="1148"/>
                </a:lnTo>
                <a:lnTo>
                  <a:pt x="407" y="1148"/>
                </a:lnTo>
                <a:lnTo>
                  <a:pt x="411" y="1151"/>
                </a:lnTo>
                <a:lnTo>
                  <a:pt x="412" y="1150"/>
                </a:lnTo>
                <a:lnTo>
                  <a:pt x="412" y="1150"/>
                </a:lnTo>
                <a:lnTo>
                  <a:pt x="417" y="1134"/>
                </a:lnTo>
                <a:lnTo>
                  <a:pt x="417" y="1134"/>
                </a:lnTo>
                <a:lnTo>
                  <a:pt x="422" y="1124"/>
                </a:lnTo>
                <a:lnTo>
                  <a:pt x="422" y="1124"/>
                </a:lnTo>
                <a:lnTo>
                  <a:pt x="422" y="1124"/>
                </a:lnTo>
                <a:lnTo>
                  <a:pt x="427" y="1129"/>
                </a:lnTo>
                <a:lnTo>
                  <a:pt x="427" y="1129"/>
                </a:lnTo>
                <a:lnTo>
                  <a:pt x="427" y="1129"/>
                </a:lnTo>
                <a:lnTo>
                  <a:pt x="432" y="1119"/>
                </a:lnTo>
                <a:lnTo>
                  <a:pt x="432" y="1119"/>
                </a:lnTo>
                <a:lnTo>
                  <a:pt x="437" y="1088"/>
                </a:lnTo>
                <a:lnTo>
                  <a:pt x="437" y="1088"/>
                </a:lnTo>
                <a:lnTo>
                  <a:pt x="442" y="1027"/>
                </a:lnTo>
                <a:lnTo>
                  <a:pt x="442" y="1026"/>
                </a:lnTo>
                <a:lnTo>
                  <a:pt x="447" y="969"/>
                </a:lnTo>
                <a:lnTo>
                  <a:pt x="447" y="969"/>
                </a:lnTo>
                <a:lnTo>
                  <a:pt x="452" y="951"/>
                </a:lnTo>
                <a:lnTo>
                  <a:pt x="452" y="951"/>
                </a:lnTo>
                <a:lnTo>
                  <a:pt x="452" y="951"/>
                </a:lnTo>
                <a:lnTo>
                  <a:pt x="457" y="986"/>
                </a:lnTo>
                <a:lnTo>
                  <a:pt x="457" y="986"/>
                </a:lnTo>
                <a:lnTo>
                  <a:pt x="463" y="1058"/>
                </a:lnTo>
                <a:lnTo>
                  <a:pt x="463" y="1058"/>
                </a:lnTo>
                <a:lnTo>
                  <a:pt x="468" y="1137"/>
                </a:lnTo>
                <a:lnTo>
                  <a:pt x="468" y="1137"/>
                </a:lnTo>
                <a:lnTo>
                  <a:pt x="471" y="1162"/>
                </a:lnTo>
                <a:lnTo>
                  <a:pt x="473" y="1159"/>
                </a:lnTo>
                <a:lnTo>
                  <a:pt x="473" y="1159"/>
                </a:lnTo>
                <a:lnTo>
                  <a:pt x="478" y="1089"/>
                </a:lnTo>
                <a:lnTo>
                  <a:pt x="478" y="1088"/>
                </a:lnTo>
                <a:lnTo>
                  <a:pt x="483" y="944"/>
                </a:lnTo>
                <a:lnTo>
                  <a:pt x="483" y="943"/>
                </a:lnTo>
                <a:lnTo>
                  <a:pt x="488" y="793"/>
                </a:lnTo>
                <a:lnTo>
                  <a:pt x="488" y="792"/>
                </a:lnTo>
                <a:lnTo>
                  <a:pt x="493" y="749"/>
                </a:lnTo>
                <a:lnTo>
                  <a:pt x="493" y="753"/>
                </a:lnTo>
                <a:lnTo>
                  <a:pt x="493" y="753"/>
                </a:lnTo>
                <a:lnTo>
                  <a:pt x="498" y="849"/>
                </a:lnTo>
                <a:lnTo>
                  <a:pt x="498" y="850"/>
                </a:lnTo>
                <a:lnTo>
                  <a:pt x="503" y="1018"/>
                </a:lnTo>
                <a:lnTo>
                  <a:pt x="503" y="1019"/>
                </a:lnTo>
                <a:lnTo>
                  <a:pt x="508" y="1178"/>
                </a:lnTo>
                <a:lnTo>
                  <a:pt x="508" y="1179"/>
                </a:lnTo>
                <a:lnTo>
                  <a:pt x="513" y="1253"/>
                </a:lnTo>
                <a:lnTo>
                  <a:pt x="513" y="1253"/>
                </a:lnTo>
                <a:lnTo>
                  <a:pt x="514" y="1254"/>
                </a:lnTo>
                <a:lnTo>
                  <a:pt x="518" y="1199"/>
                </a:lnTo>
                <a:lnTo>
                  <a:pt x="518" y="1199"/>
                </a:lnTo>
                <a:lnTo>
                  <a:pt x="523" y="1075"/>
                </a:lnTo>
                <a:lnTo>
                  <a:pt x="523" y="1074"/>
                </a:lnTo>
                <a:lnTo>
                  <a:pt x="528" y="980"/>
                </a:lnTo>
                <a:lnTo>
                  <a:pt x="528" y="980"/>
                </a:lnTo>
                <a:lnTo>
                  <a:pt x="531" y="966"/>
                </a:lnTo>
                <a:lnTo>
                  <a:pt x="533" y="979"/>
                </a:lnTo>
                <a:lnTo>
                  <a:pt x="533" y="979"/>
                </a:lnTo>
                <a:lnTo>
                  <a:pt x="538" y="1079"/>
                </a:lnTo>
                <a:lnTo>
                  <a:pt x="538" y="1079"/>
                </a:lnTo>
                <a:lnTo>
                  <a:pt x="543" y="1229"/>
                </a:lnTo>
                <a:lnTo>
                  <a:pt x="543" y="1230"/>
                </a:lnTo>
                <a:lnTo>
                  <a:pt x="548" y="1349"/>
                </a:lnTo>
                <a:lnTo>
                  <a:pt x="548" y="1350"/>
                </a:lnTo>
                <a:lnTo>
                  <a:pt x="553" y="1384"/>
                </a:lnTo>
                <a:lnTo>
                  <a:pt x="553" y="1383"/>
                </a:lnTo>
                <a:lnTo>
                  <a:pt x="553" y="1383"/>
                </a:lnTo>
                <a:lnTo>
                  <a:pt x="558" y="1351"/>
                </a:lnTo>
                <a:lnTo>
                  <a:pt x="558" y="1351"/>
                </a:lnTo>
                <a:lnTo>
                  <a:pt x="564" y="1282"/>
                </a:lnTo>
                <a:lnTo>
                  <a:pt x="564" y="1282"/>
                </a:lnTo>
                <a:lnTo>
                  <a:pt x="569" y="1182"/>
                </a:lnTo>
                <a:lnTo>
                  <a:pt x="569" y="1181"/>
                </a:lnTo>
                <a:lnTo>
                  <a:pt x="574" y="1086"/>
                </a:lnTo>
                <a:lnTo>
                  <a:pt x="574" y="1086"/>
                </a:lnTo>
                <a:lnTo>
                  <a:pt x="579" y="1033"/>
                </a:lnTo>
                <a:lnTo>
                  <a:pt x="579" y="1033"/>
                </a:lnTo>
                <a:lnTo>
                  <a:pt x="584" y="1014"/>
                </a:lnTo>
                <a:lnTo>
                  <a:pt x="584" y="1014"/>
                </a:lnTo>
                <a:lnTo>
                  <a:pt x="589" y="1001"/>
                </a:lnTo>
                <a:lnTo>
                  <a:pt x="589" y="1001"/>
                </a:lnTo>
                <a:lnTo>
                  <a:pt x="593" y="999"/>
                </a:lnTo>
                <a:lnTo>
                  <a:pt x="594" y="1000"/>
                </a:lnTo>
                <a:lnTo>
                  <a:pt x="594" y="1000"/>
                </a:lnTo>
                <a:lnTo>
                  <a:pt x="599" y="1012"/>
                </a:lnTo>
                <a:lnTo>
                  <a:pt x="599" y="1012"/>
                </a:lnTo>
                <a:lnTo>
                  <a:pt x="604" y="1072"/>
                </a:lnTo>
                <a:lnTo>
                  <a:pt x="604" y="1072"/>
                </a:lnTo>
                <a:lnTo>
                  <a:pt x="609" y="1180"/>
                </a:lnTo>
                <a:lnTo>
                  <a:pt x="609" y="1180"/>
                </a:lnTo>
                <a:lnTo>
                  <a:pt x="614" y="1291"/>
                </a:lnTo>
                <a:lnTo>
                  <a:pt x="614" y="1292"/>
                </a:lnTo>
                <a:lnTo>
                  <a:pt x="619" y="1344"/>
                </a:lnTo>
                <a:lnTo>
                  <a:pt x="619" y="1344"/>
                </a:lnTo>
                <a:lnTo>
                  <a:pt x="620" y="1344"/>
                </a:lnTo>
                <a:lnTo>
                  <a:pt x="624" y="1310"/>
                </a:lnTo>
                <a:lnTo>
                  <a:pt x="624" y="1309"/>
                </a:lnTo>
                <a:lnTo>
                  <a:pt x="629" y="1221"/>
                </a:lnTo>
                <a:lnTo>
                  <a:pt x="629" y="1221"/>
                </a:lnTo>
                <a:lnTo>
                  <a:pt x="634" y="1109"/>
                </a:lnTo>
                <a:lnTo>
                  <a:pt x="634" y="1109"/>
                </a:lnTo>
                <a:lnTo>
                  <a:pt x="639" y="1049"/>
                </a:lnTo>
                <a:lnTo>
                  <a:pt x="639" y="1048"/>
                </a:lnTo>
                <a:lnTo>
                  <a:pt x="641" y="1047"/>
                </a:lnTo>
                <a:lnTo>
                  <a:pt x="644" y="1080"/>
                </a:lnTo>
                <a:lnTo>
                  <a:pt x="644" y="1080"/>
                </a:lnTo>
                <a:lnTo>
                  <a:pt x="649" y="1184"/>
                </a:lnTo>
                <a:lnTo>
                  <a:pt x="649" y="1185"/>
                </a:lnTo>
                <a:lnTo>
                  <a:pt x="654" y="1307"/>
                </a:lnTo>
                <a:lnTo>
                  <a:pt x="654" y="1307"/>
                </a:lnTo>
                <a:lnTo>
                  <a:pt x="660" y="1406"/>
                </a:lnTo>
                <a:lnTo>
                  <a:pt x="660" y="1407"/>
                </a:lnTo>
                <a:lnTo>
                  <a:pt x="665" y="1458"/>
                </a:lnTo>
                <a:lnTo>
                  <a:pt x="665" y="1458"/>
                </a:lnTo>
                <a:lnTo>
                  <a:pt x="667" y="1463"/>
                </a:lnTo>
                <a:lnTo>
                  <a:pt x="670" y="1456"/>
                </a:lnTo>
                <a:lnTo>
                  <a:pt x="670" y="1456"/>
                </a:lnTo>
                <a:lnTo>
                  <a:pt x="675" y="1393"/>
                </a:lnTo>
                <a:lnTo>
                  <a:pt x="675" y="1393"/>
                </a:lnTo>
                <a:lnTo>
                  <a:pt x="680" y="1251"/>
                </a:lnTo>
                <a:lnTo>
                  <a:pt x="680" y="1250"/>
                </a:lnTo>
                <a:lnTo>
                  <a:pt x="685" y="1067"/>
                </a:lnTo>
                <a:lnTo>
                  <a:pt x="685" y="1067"/>
                </a:lnTo>
                <a:lnTo>
                  <a:pt x="690" y="899"/>
                </a:lnTo>
                <a:lnTo>
                  <a:pt x="690" y="898"/>
                </a:lnTo>
                <a:lnTo>
                  <a:pt x="695" y="799"/>
                </a:lnTo>
                <a:lnTo>
                  <a:pt x="695" y="799"/>
                </a:lnTo>
                <a:lnTo>
                  <a:pt x="699" y="785"/>
                </a:lnTo>
                <a:lnTo>
                  <a:pt x="700" y="792"/>
                </a:lnTo>
                <a:lnTo>
                  <a:pt x="700" y="792"/>
                </a:lnTo>
                <a:lnTo>
                  <a:pt x="705" y="818"/>
                </a:lnTo>
                <a:lnTo>
                  <a:pt x="705" y="818"/>
                </a:lnTo>
                <a:lnTo>
                  <a:pt x="706" y="818"/>
                </a:lnTo>
                <a:lnTo>
                  <a:pt x="710" y="773"/>
                </a:lnTo>
                <a:lnTo>
                  <a:pt x="710" y="773"/>
                </a:lnTo>
                <a:lnTo>
                  <a:pt x="715" y="648"/>
                </a:lnTo>
                <a:lnTo>
                  <a:pt x="715" y="647"/>
                </a:lnTo>
                <a:lnTo>
                  <a:pt x="720" y="496"/>
                </a:lnTo>
                <a:lnTo>
                  <a:pt x="720" y="496"/>
                </a:lnTo>
                <a:lnTo>
                  <a:pt x="725" y="431"/>
                </a:lnTo>
                <a:lnTo>
                  <a:pt x="725" y="431"/>
                </a:lnTo>
                <a:lnTo>
                  <a:pt x="725" y="431"/>
                </a:lnTo>
                <a:lnTo>
                  <a:pt x="730" y="523"/>
                </a:lnTo>
                <a:lnTo>
                  <a:pt x="730" y="524"/>
                </a:lnTo>
                <a:lnTo>
                  <a:pt x="735" y="750"/>
                </a:lnTo>
                <a:lnTo>
                  <a:pt x="735" y="751"/>
                </a:lnTo>
                <a:lnTo>
                  <a:pt x="740" y="996"/>
                </a:lnTo>
                <a:lnTo>
                  <a:pt x="740" y="997"/>
                </a:lnTo>
                <a:lnTo>
                  <a:pt x="745" y="1175"/>
                </a:lnTo>
                <a:lnTo>
                  <a:pt x="745" y="1175"/>
                </a:lnTo>
                <a:lnTo>
                  <a:pt x="750" y="1247"/>
                </a:lnTo>
                <a:lnTo>
                  <a:pt x="750" y="1247"/>
                </a:lnTo>
                <a:lnTo>
                  <a:pt x="753" y="1250"/>
                </a:lnTo>
                <a:lnTo>
                  <a:pt x="755" y="1228"/>
                </a:lnTo>
                <a:lnTo>
                  <a:pt x="755" y="1228"/>
                </a:lnTo>
                <a:lnTo>
                  <a:pt x="761" y="1149"/>
                </a:lnTo>
                <a:lnTo>
                  <a:pt x="761" y="1148"/>
                </a:lnTo>
                <a:lnTo>
                  <a:pt x="766" y="1059"/>
                </a:lnTo>
                <a:lnTo>
                  <a:pt x="766" y="1058"/>
                </a:lnTo>
                <a:lnTo>
                  <a:pt x="771" y="1008"/>
                </a:lnTo>
                <a:lnTo>
                  <a:pt x="771" y="1008"/>
                </a:lnTo>
                <a:lnTo>
                  <a:pt x="772" y="1007"/>
                </a:lnTo>
                <a:lnTo>
                  <a:pt x="776" y="1038"/>
                </a:lnTo>
                <a:lnTo>
                  <a:pt x="776" y="1038"/>
                </a:lnTo>
                <a:lnTo>
                  <a:pt x="781" y="1120"/>
                </a:lnTo>
                <a:lnTo>
                  <a:pt x="781" y="1120"/>
                </a:lnTo>
                <a:lnTo>
                  <a:pt x="786" y="1210"/>
                </a:lnTo>
                <a:lnTo>
                  <a:pt x="786" y="1210"/>
                </a:lnTo>
                <a:lnTo>
                  <a:pt x="791" y="1268"/>
                </a:lnTo>
                <a:lnTo>
                  <a:pt x="791" y="1268"/>
                </a:lnTo>
                <a:lnTo>
                  <a:pt x="793" y="1272"/>
                </a:lnTo>
                <a:lnTo>
                  <a:pt x="796" y="1255"/>
                </a:lnTo>
                <a:lnTo>
                  <a:pt x="796" y="1254"/>
                </a:lnTo>
                <a:lnTo>
                  <a:pt x="801" y="1176"/>
                </a:lnTo>
                <a:lnTo>
                  <a:pt x="801" y="1175"/>
                </a:lnTo>
                <a:lnTo>
                  <a:pt x="806" y="1106"/>
                </a:lnTo>
                <a:lnTo>
                  <a:pt x="806" y="1106"/>
                </a:lnTo>
                <a:lnTo>
                  <a:pt x="811" y="1017"/>
                </a:lnTo>
                <a:lnTo>
                  <a:pt x="811" y="1017"/>
                </a:lnTo>
                <a:lnTo>
                  <a:pt x="816" y="908"/>
                </a:lnTo>
                <a:lnTo>
                  <a:pt x="816" y="908"/>
                </a:lnTo>
                <a:lnTo>
                  <a:pt x="821" y="847"/>
                </a:lnTo>
                <a:lnTo>
                  <a:pt x="821" y="847"/>
                </a:lnTo>
                <a:lnTo>
                  <a:pt x="822" y="845"/>
                </a:lnTo>
                <a:lnTo>
                  <a:pt x="826" y="870"/>
                </a:lnTo>
                <a:lnTo>
                  <a:pt x="826" y="871"/>
                </a:lnTo>
                <a:lnTo>
                  <a:pt x="831" y="950"/>
                </a:lnTo>
                <a:lnTo>
                  <a:pt x="831" y="950"/>
                </a:lnTo>
                <a:lnTo>
                  <a:pt x="835" y="974"/>
                </a:lnTo>
                <a:lnTo>
                  <a:pt x="836" y="963"/>
                </a:lnTo>
                <a:lnTo>
                  <a:pt x="836" y="963"/>
                </a:lnTo>
                <a:lnTo>
                  <a:pt x="841" y="811"/>
                </a:lnTo>
                <a:lnTo>
                  <a:pt x="841" y="810"/>
                </a:lnTo>
                <a:lnTo>
                  <a:pt x="846" y="586"/>
                </a:lnTo>
                <a:lnTo>
                  <a:pt x="846" y="585"/>
                </a:lnTo>
                <a:lnTo>
                  <a:pt x="851" y="511"/>
                </a:lnTo>
                <a:lnTo>
                  <a:pt x="851" y="515"/>
                </a:lnTo>
                <a:lnTo>
                  <a:pt x="851" y="515"/>
                </a:lnTo>
                <a:lnTo>
                  <a:pt x="857" y="648"/>
                </a:lnTo>
                <a:lnTo>
                  <a:pt x="857" y="649"/>
                </a:lnTo>
                <a:lnTo>
                  <a:pt x="862" y="851"/>
                </a:lnTo>
                <a:lnTo>
                  <a:pt x="862" y="852"/>
                </a:lnTo>
                <a:lnTo>
                  <a:pt x="867" y="926"/>
                </a:lnTo>
                <a:lnTo>
                  <a:pt x="867" y="923"/>
                </a:lnTo>
                <a:lnTo>
                  <a:pt x="867" y="923"/>
                </a:lnTo>
                <a:lnTo>
                  <a:pt x="872" y="805"/>
                </a:lnTo>
                <a:lnTo>
                  <a:pt x="872" y="803"/>
                </a:lnTo>
                <a:lnTo>
                  <a:pt x="877" y="651"/>
                </a:lnTo>
                <a:lnTo>
                  <a:pt x="877" y="650"/>
                </a:lnTo>
                <a:lnTo>
                  <a:pt x="880" y="623"/>
                </a:lnTo>
                <a:lnTo>
                  <a:pt x="882" y="642"/>
                </a:lnTo>
                <a:lnTo>
                  <a:pt x="882" y="642"/>
                </a:lnTo>
                <a:lnTo>
                  <a:pt x="887" y="771"/>
                </a:lnTo>
                <a:lnTo>
                  <a:pt x="887" y="772"/>
                </a:lnTo>
                <a:lnTo>
                  <a:pt x="892" y="949"/>
                </a:lnTo>
                <a:lnTo>
                  <a:pt x="892" y="950"/>
                </a:lnTo>
                <a:lnTo>
                  <a:pt x="897" y="1112"/>
                </a:lnTo>
                <a:lnTo>
                  <a:pt x="897" y="1113"/>
                </a:lnTo>
                <a:lnTo>
                  <a:pt x="902" y="1207"/>
                </a:lnTo>
                <a:lnTo>
                  <a:pt x="902" y="1207"/>
                </a:lnTo>
                <a:lnTo>
                  <a:pt x="907" y="1224"/>
                </a:lnTo>
                <a:lnTo>
                  <a:pt x="907" y="1224"/>
                </a:lnTo>
                <a:lnTo>
                  <a:pt x="912" y="1237"/>
                </a:lnTo>
                <a:lnTo>
                  <a:pt x="912" y="1237"/>
                </a:lnTo>
                <a:lnTo>
                  <a:pt x="917" y="1273"/>
                </a:lnTo>
                <a:lnTo>
                  <a:pt x="917" y="1273"/>
                </a:lnTo>
                <a:lnTo>
                  <a:pt x="922" y="1321"/>
                </a:lnTo>
                <a:lnTo>
                  <a:pt x="922" y="1321"/>
                </a:lnTo>
                <a:lnTo>
                  <a:pt x="927" y="1391"/>
                </a:lnTo>
                <a:lnTo>
                  <a:pt x="927" y="1391"/>
                </a:lnTo>
                <a:lnTo>
                  <a:pt x="932" y="1444"/>
                </a:lnTo>
                <a:lnTo>
                  <a:pt x="932" y="1444"/>
                </a:lnTo>
                <a:lnTo>
                  <a:pt x="936" y="1454"/>
                </a:lnTo>
                <a:lnTo>
                  <a:pt x="937" y="1452"/>
                </a:lnTo>
                <a:lnTo>
                  <a:pt x="937" y="1452"/>
                </a:lnTo>
                <a:lnTo>
                  <a:pt x="942" y="1446"/>
                </a:lnTo>
                <a:lnTo>
                  <a:pt x="942" y="1446"/>
                </a:lnTo>
                <a:lnTo>
                  <a:pt x="947" y="1442"/>
                </a:lnTo>
                <a:lnTo>
                  <a:pt x="947" y="1442"/>
                </a:lnTo>
                <a:lnTo>
                  <a:pt x="949" y="1442"/>
                </a:lnTo>
                <a:lnTo>
                  <a:pt x="952" y="1445"/>
                </a:lnTo>
                <a:lnTo>
                  <a:pt x="952" y="1445"/>
                </a:lnTo>
                <a:lnTo>
                  <a:pt x="958" y="1456"/>
                </a:lnTo>
                <a:lnTo>
                  <a:pt x="958" y="1456"/>
                </a:lnTo>
                <a:lnTo>
                  <a:pt x="963" y="1466"/>
                </a:lnTo>
                <a:lnTo>
                  <a:pt x="963" y="1466"/>
                </a:lnTo>
                <a:lnTo>
                  <a:pt x="964" y="1466"/>
                </a:lnTo>
                <a:lnTo>
                  <a:pt x="968" y="1449"/>
                </a:lnTo>
                <a:lnTo>
                  <a:pt x="968" y="1448"/>
                </a:lnTo>
                <a:lnTo>
                  <a:pt x="973" y="1353"/>
                </a:lnTo>
                <a:lnTo>
                  <a:pt x="973" y="1353"/>
                </a:lnTo>
                <a:lnTo>
                  <a:pt x="978" y="1172"/>
                </a:lnTo>
                <a:lnTo>
                  <a:pt x="978" y="1171"/>
                </a:lnTo>
                <a:lnTo>
                  <a:pt x="983" y="983"/>
                </a:lnTo>
                <a:lnTo>
                  <a:pt x="983" y="982"/>
                </a:lnTo>
                <a:lnTo>
                  <a:pt x="988" y="906"/>
                </a:lnTo>
                <a:lnTo>
                  <a:pt x="988" y="906"/>
                </a:lnTo>
                <a:lnTo>
                  <a:pt x="988" y="906"/>
                </a:lnTo>
                <a:lnTo>
                  <a:pt x="993" y="971"/>
                </a:lnTo>
                <a:lnTo>
                  <a:pt x="993" y="972"/>
                </a:lnTo>
                <a:lnTo>
                  <a:pt x="998" y="1099"/>
                </a:lnTo>
                <a:lnTo>
                  <a:pt x="998" y="1099"/>
                </a:lnTo>
                <a:lnTo>
                  <a:pt x="1003" y="1207"/>
                </a:lnTo>
                <a:lnTo>
                  <a:pt x="1003" y="1207"/>
                </a:lnTo>
                <a:lnTo>
                  <a:pt x="1008" y="1244"/>
                </a:lnTo>
                <a:lnTo>
                  <a:pt x="1008" y="1244"/>
                </a:lnTo>
                <a:lnTo>
                  <a:pt x="1008" y="1244"/>
                </a:lnTo>
                <a:lnTo>
                  <a:pt x="1013" y="1218"/>
                </a:lnTo>
                <a:lnTo>
                  <a:pt x="1013" y="1218"/>
                </a:lnTo>
                <a:lnTo>
                  <a:pt x="1018" y="1197"/>
                </a:lnTo>
                <a:lnTo>
                  <a:pt x="1018" y="1197"/>
                </a:lnTo>
                <a:lnTo>
                  <a:pt x="1023" y="1177"/>
                </a:lnTo>
                <a:lnTo>
                  <a:pt x="1023" y="1177"/>
                </a:lnTo>
                <a:lnTo>
                  <a:pt x="1028" y="1118"/>
                </a:lnTo>
                <a:lnTo>
                  <a:pt x="1028" y="1117"/>
                </a:lnTo>
                <a:lnTo>
                  <a:pt x="1033" y="1011"/>
                </a:lnTo>
                <a:lnTo>
                  <a:pt x="1033" y="1010"/>
                </a:lnTo>
                <a:lnTo>
                  <a:pt x="1038" y="863"/>
                </a:lnTo>
                <a:lnTo>
                  <a:pt x="1038" y="863"/>
                </a:lnTo>
                <a:lnTo>
                  <a:pt x="1043" y="734"/>
                </a:lnTo>
                <a:lnTo>
                  <a:pt x="1043" y="733"/>
                </a:lnTo>
                <a:lnTo>
                  <a:pt x="1048" y="690"/>
                </a:lnTo>
                <a:lnTo>
                  <a:pt x="1048" y="691"/>
                </a:lnTo>
                <a:lnTo>
                  <a:pt x="1048" y="691"/>
                </a:lnTo>
                <a:lnTo>
                  <a:pt x="1053" y="723"/>
                </a:lnTo>
                <a:lnTo>
                  <a:pt x="1053" y="723"/>
                </a:lnTo>
                <a:lnTo>
                  <a:pt x="1059" y="770"/>
                </a:lnTo>
                <a:lnTo>
                  <a:pt x="1059" y="770"/>
                </a:lnTo>
                <a:lnTo>
                  <a:pt x="1062" y="780"/>
                </a:lnTo>
                <a:lnTo>
                  <a:pt x="1064" y="773"/>
                </a:lnTo>
                <a:lnTo>
                  <a:pt x="1064" y="773"/>
                </a:lnTo>
                <a:lnTo>
                  <a:pt x="1069" y="694"/>
                </a:lnTo>
                <a:lnTo>
                  <a:pt x="1069" y="693"/>
                </a:lnTo>
                <a:lnTo>
                  <a:pt x="1074" y="560"/>
                </a:lnTo>
                <a:lnTo>
                  <a:pt x="1074" y="559"/>
                </a:lnTo>
                <a:lnTo>
                  <a:pt x="1079" y="470"/>
                </a:lnTo>
                <a:lnTo>
                  <a:pt x="1079" y="470"/>
                </a:lnTo>
                <a:lnTo>
                  <a:pt x="1081" y="459"/>
                </a:lnTo>
                <a:lnTo>
                  <a:pt x="1084" y="480"/>
                </a:lnTo>
                <a:lnTo>
                  <a:pt x="1084" y="480"/>
                </a:lnTo>
                <a:lnTo>
                  <a:pt x="1089" y="610"/>
                </a:lnTo>
                <a:lnTo>
                  <a:pt x="1089" y="611"/>
                </a:lnTo>
                <a:lnTo>
                  <a:pt x="1094" y="792"/>
                </a:lnTo>
                <a:lnTo>
                  <a:pt x="1094" y="793"/>
                </a:lnTo>
                <a:lnTo>
                  <a:pt x="1099" y="928"/>
                </a:lnTo>
                <a:lnTo>
                  <a:pt x="1099" y="929"/>
                </a:lnTo>
                <a:lnTo>
                  <a:pt x="1104" y="965"/>
                </a:lnTo>
                <a:lnTo>
                  <a:pt x="1104" y="963"/>
                </a:lnTo>
                <a:lnTo>
                  <a:pt x="1104" y="963"/>
                </a:lnTo>
                <a:lnTo>
                  <a:pt x="1109" y="918"/>
                </a:lnTo>
                <a:lnTo>
                  <a:pt x="1109" y="918"/>
                </a:lnTo>
                <a:lnTo>
                  <a:pt x="1114" y="826"/>
                </a:lnTo>
                <a:lnTo>
                  <a:pt x="1114" y="825"/>
                </a:lnTo>
                <a:lnTo>
                  <a:pt x="1119" y="661"/>
                </a:lnTo>
                <a:lnTo>
                  <a:pt x="1119" y="660"/>
                </a:lnTo>
                <a:lnTo>
                  <a:pt x="1124" y="485"/>
                </a:lnTo>
                <a:lnTo>
                  <a:pt x="1124" y="484"/>
                </a:lnTo>
                <a:lnTo>
                  <a:pt x="1129" y="398"/>
                </a:lnTo>
                <a:lnTo>
                  <a:pt x="1129" y="398"/>
                </a:lnTo>
                <a:lnTo>
                  <a:pt x="1131" y="398"/>
                </a:lnTo>
                <a:lnTo>
                  <a:pt x="1134" y="489"/>
                </a:lnTo>
                <a:lnTo>
                  <a:pt x="1134" y="490"/>
                </a:lnTo>
                <a:lnTo>
                  <a:pt x="1139" y="738"/>
                </a:lnTo>
                <a:lnTo>
                  <a:pt x="1139" y="740"/>
                </a:lnTo>
                <a:lnTo>
                  <a:pt x="1144" y="1034"/>
                </a:lnTo>
                <a:lnTo>
                  <a:pt x="1144" y="1036"/>
                </a:lnTo>
                <a:lnTo>
                  <a:pt x="1149" y="1207"/>
                </a:lnTo>
                <a:lnTo>
                  <a:pt x="1149" y="1208"/>
                </a:lnTo>
                <a:lnTo>
                  <a:pt x="1152" y="1225"/>
                </a:lnTo>
                <a:lnTo>
                  <a:pt x="1155" y="1205"/>
                </a:lnTo>
                <a:lnTo>
                  <a:pt x="1155" y="1205"/>
                </a:lnTo>
                <a:lnTo>
                  <a:pt x="1160" y="1091"/>
                </a:lnTo>
                <a:lnTo>
                  <a:pt x="1160" y="1090"/>
                </a:lnTo>
                <a:lnTo>
                  <a:pt x="1165" y="940"/>
                </a:lnTo>
                <a:lnTo>
                  <a:pt x="1165" y="939"/>
                </a:lnTo>
                <a:lnTo>
                  <a:pt x="1170" y="843"/>
                </a:lnTo>
                <a:lnTo>
                  <a:pt x="1170" y="843"/>
                </a:lnTo>
                <a:lnTo>
                  <a:pt x="1175" y="815"/>
                </a:lnTo>
                <a:lnTo>
                  <a:pt x="1175" y="815"/>
                </a:lnTo>
                <a:lnTo>
                  <a:pt x="1180" y="811"/>
                </a:lnTo>
                <a:lnTo>
                  <a:pt x="1180" y="811"/>
                </a:lnTo>
                <a:lnTo>
                  <a:pt x="1180" y="811"/>
                </a:lnTo>
                <a:lnTo>
                  <a:pt x="1185" y="826"/>
                </a:lnTo>
                <a:lnTo>
                  <a:pt x="1185" y="826"/>
                </a:lnTo>
                <a:lnTo>
                  <a:pt x="1190" y="859"/>
                </a:lnTo>
                <a:lnTo>
                  <a:pt x="1190" y="859"/>
                </a:lnTo>
                <a:lnTo>
                  <a:pt x="1195" y="921"/>
                </a:lnTo>
                <a:lnTo>
                  <a:pt x="1195" y="922"/>
                </a:lnTo>
                <a:lnTo>
                  <a:pt x="1200" y="987"/>
                </a:lnTo>
                <a:lnTo>
                  <a:pt x="1200" y="988"/>
                </a:lnTo>
                <a:lnTo>
                  <a:pt x="1205" y="1037"/>
                </a:lnTo>
                <a:lnTo>
                  <a:pt x="1205" y="1037"/>
                </a:lnTo>
                <a:lnTo>
                  <a:pt x="1210" y="1063"/>
                </a:lnTo>
                <a:lnTo>
                  <a:pt x="1210" y="1063"/>
                </a:lnTo>
                <a:lnTo>
                  <a:pt x="1210" y="1063"/>
                </a:lnTo>
                <a:lnTo>
                  <a:pt x="1215" y="1025"/>
                </a:lnTo>
                <a:lnTo>
                  <a:pt x="1215" y="1025"/>
                </a:lnTo>
                <a:lnTo>
                  <a:pt x="1220" y="950"/>
                </a:lnTo>
                <a:lnTo>
                  <a:pt x="1220" y="950"/>
                </a:lnTo>
                <a:lnTo>
                  <a:pt x="1225" y="826"/>
                </a:lnTo>
                <a:lnTo>
                  <a:pt x="1225" y="825"/>
                </a:lnTo>
                <a:lnTo>
                  <a:pt x="1230" y="658"/>
                </a:lnTo>
                <a:lnTo>
                  <a:pt x="1230" y="657"/>
                </a:lnTo>
                <a:lnTo>
                  <a:pt x="1235" y="536"/>
                </a:lnTo>
                <a:lnTo>
                  <a:pt x="1235" y="536"/>
                </a:lnTo>
                <a:lnTo>
                  <a:pt x="1238" y="529"/>
                </a:lnTo>
                <a:lnTo>
                  <a:pt x="1240" y="579"/>
                </a:lnTo>
                <a:lnTo>
                  <a:pt x="1240" y="580"/>
                </a:lnTo>
                <a:lnTo>
                  <a:pt x="1245" y="782"/>
                </a:lnTo>
                <a:lnTo>
                  <a:pt x="1245" y="783"/>
                </a:lnTo>
                <a:lnTo>
                  <a:pt x="1250" y="1034"/>
                </a:lnTo>
                <a:lnTo>
                  <a:pt x="1250" y="1035"/>
                </a:lnTo>
                <a:lnTo>
                  <a:pt x="1256" y="1229"/>
                </a:lnTo>
                <a:lnTo>
                  <a:pt x="1256" y="1230"/>
                </a:lnTo>
                <a:lnTo>
                  <a:pt x="1259" y="1264"/>
                </a:lnTo>
                <a:lnTo>
                  <a:pt x="1261" y="1254"/>
                </a:lnTo>
                <a:lnTo>
                  <a:pt x="1261" y="1253"/>
                </a:lnTo>
                <a:lnTo>
                  <a:pt x="1266" y="1136"/>
                </a:lnTo>
                <a:lnTo>
                  <a:pt x="1266" y="1135"/>
                </a:lnTo>
                <a:lnTo>
                  <a:pt x="1271" y="995"/>
                </a:lnTo>
                <a:lnTo>
                  <a:pt x="1271" y="995"/>
                </a:lnTo>
                <a:lnTo>
                  <a:pt x="1276" y="906"/>
                </a:lnTo>
                <a:lnTo>
                  <a:pt x="1276" y="906"/>
                </a:lnTo>
                <a:lnTo>
                  <a:pt x="1281" y="823"/>
                </a:lnTo>
                <a:lnTo>
                  <a:pt x="1281" y="822"/>
                </a:lnTo>
                <a:lnTo>
                  <a:pt x="1286" y="728"/>
                </a:lnTo>
                <a:lnTo>
                  <a:pt x="1286" y="728"/>
                </a:lnTo>
                <a:lnTo>
                  <a:pt x="1291" y="658"/>
                </a:lnTo>
                <a:lnTo>
                  <a:pt x="1291" y="658"/>
                </a:lnTo>
                <a:lnTo>
                  <a:pt x="1295" y="645"/>
                </a:lnTo>
                <a:lnTo>
                  <a:pt x="1296" y="655"/>
                </a:lnTo>
                <a:lnTo>
                  <a:pt x="1296" y="656"/>
                </a:lnTo>
                <a:lnTo>
                  <a:pt x="1301" y="741"/>
                </a:lnTo>
                <a:lnTo>
                  <a:pt x="1301" y="742"/>
                </a:lnTo>
                <a:lnTo>
                  <a:pt x="1306" y="860"/>
                </a:lnTo>
                <a:lnTo>
                  <a:pt x="1306" y="860"/>
                </a:lnTo>
                <a:lnTo>
                  <a:pt x="1311" y="905"/>
                </a:lnTo>
                <a:lnTo>
                  <a:pt x="1311" y="903"/>
                </a:lnTo>
                <a:lnTo>
                  <a:pt x="1311" y="903"/>
                </a:lnTo>
                <a:lnTo>
                  <a:pt x="1316" y="817"/>
                </a:lnTo>
                <a:lnTo>
                  <a:pt x="1316" y="816"/>
                </a:lnTo>
                <a:lnTo>
                  <a:pt x="1321" y="611"/>
                </a:lnTo>
                <a:lnTo>
                  <a:pt x="1321" y="609"/>
                </a:lnTo>
                <a:lnTo>
                  <a:pt x="1326" y="368"/>
                </a:lnTo>
                <a:lnTo>
                  <a:pt x="1326" y="366"/>
                </a:lnTo>
                <a:lnTo>
                  <a:pt x="1331" y="242"/>
                </a:lnTo>
                <a:lnTo>
                  <a:pt x="1331" y="242"/>
                </a:lnTo>
                <a:lnTo>
                  <a:pt x="1333" y="241"/>
                </a:lnTo>
                <a:lnTo>
                  <a:pt x="1336" y="340"/>
                </a:lnTo>
                <a:lnTo>
                  <a:pt x="1336" y="340"/>
                </a:lnTo>
                <a:lnTo>
                  <a:pt x="1341" y="636"/>
                </a:lnTo>
                <a:lnTo>
                  <a:pt x="1341" y="638"/>
                </a:lnTo>
                <a:lnTo>
                  <a:pt x="1346" y="991"/>
                </a:lnTo>
                <a:lnTo>
                  <a:pt x="1346" y="992"/>
                </a:lnTo>
                <a:lnTo>
                  <a:pt x="1352" y="1190"/>
                </a:lnTo>
                <a:lnTo>
                  <a:pt x="1352" y="1191"/>
                </a:lnTo>
                <a:lnTo>
                  <a:pt x="1354" y="1202"/>
                </a:lnTo>
                <a:lnTo>
                  <a:pt x="1357" y="1164"/>
                </a:lnTo>
                <a:lnTo>
                  <a:pt x="1357" y="1164"/>
                </a:lnTo>
                <a:lnTo>
                  <a:pt x="1362" y="1042"/>
                </a:lnTo>
                <a:lnTo>
                  <a:pt x="1362" y="1041"/>
                </a:lnTo>
                <a:lnTo>
                  <a:pt x="1367" y="981"/>
                </a:lnTo>
                <a:lnTo>
                  <a:pt x="1367" y="981"/>
                </a:lnTo>
                <a:lnTo>
                  <a:pt x="1368" y="981"/>
                </a:lnTo>
                <a:lnTo>
                  <a:pt x="1372" y="1026"/>
                </a:lnTo>
                <a:lnTo>
                  <a:pt x="1372" y="1027"/>
                </a:lnTo>
                <a:lnTo>
                  <a:pt x="1377" y="1119"/>
                </a:lnTo>
                <a:lnTo>
                  <a:pt x="1377" y="1119"/>
                </a:lnTo>
                <a:lnTo>
                  <a:pt x="1382" y="1175"/>
                </a:lnTo>
                <a:lnTo>
                  <a:pt x="1382" y="1175"/>
                </a:lnTo>
                <a:lnTo>
                  <a:pt x="1383" y="1175"/>
                </a:lnTo>
                <a:lnTo>
                  <a:pt x="1387" y="1140"/>
                </a:lnTo>
                <a:lnTo>
                  <a:pt x="1387" y="1140"/>
                </a:lnTo>
                <a:lnTo>
                  <a:pt x="1392" y="1097"/>
                </a:lnTo>
                <a:lnTo>
                  <a:pt x="1392" y="1097"/>
                </a:lnTo>
                <a:lnTo>
                  <a:pt x="1393" y="1094"/>
                </a:lnTo>
                <a:lnTo>
                  <a:pt x="1397" y="1121"/>
                </a:lnTo>
                <a:lnTo>
                  <a:pt x="1397" y="1121"/>
                </a:lnTo>
                <a:lnTo>
                  <a:pt x="1402" y="1218"/>
                </a:lnTo>
                <a:lnTo>
                  <a:pt x="1402" y="1218"/>
                </a:lnTo>
                <a:lnTo>
                  <a:pt x="1407" y="1328"/>
                </a:lnTo>
                <a:lnTo>
                  <a:pt x="1407" y="1328"/>
                </a:lnTo>
                <a:lnTo>
                  <a:pt x="1412" y="1369"/>
                </a:lnTo>
                <a:lnTo>
                  <a:pt x="1412" y="1368"/>
                </a:lnTo>
                <a:lnTo>
                  <a:pt x="1412" y="1368"/>
                </a:lnTo>
                <a:lnTo>
                  <a:pt x="1417" y="1262"/>
                </a:lnTo>
                <a:lnTo>
                  <a:pt x="1417" y="1261"/>
                </a:lnTo>
                <a:lnTo>
                  <a:pt x="1422" y="1076"/>
                </a:lnTo>
                <a:lnTo>
                  <a:pt x="1422" y="1075"/>
                </a:lnTo>
                <a:lnTo>
                  <a:pt x="1427" y="955"/>
                </a:lnTo>
                <a:lnTo>
                  <a:pt x="1427" y="954"/>
                </a:lnTo>
                <a:lnTo>
                  <a:pt x="1430" y="941"/>
                </a:lnTo>
                <a:lnTo>
                  <a:pt x="1432" y="962"/>
                </a:lnTo>
                <a:lnTo>
                  <a:pt x="1432" y="962"/>
                </a:lnTo>
                <a:lnTo>
                  <a:pt x="1437" y="1071"/>
                </a:lnTo>
                <a:lnTo>
                  <a:pt x="1437" y="1072"/>
                </a:lnTo>
                <a:lnTo>
                  <a:pt x="1442" y="1128"/>
                </a:lnTo>
                <a:lnTo>
                  <a:pt x="1442" y="1128"/>
                </a:lnTo>
                <a:lnTo>
                  <a:pt x="1442" y="1128"/>
                </a:lnTo>
                <a:lnTo>
                  <a:pt x="1447" y="1071"/>
                </a:lnTo>
                <a:lnTo>
                  <a:pt x="1447" y="1071"/>
                </a:lnTo>
                <a:lnTo>
                  <a:pt x="1453" y="956"/>
                </a:lnTo>
                <a:lnTo>
                  <a:pt x="1453" y="956"/>
                </a:lnTo>
                <a:lnTo>
                  <a:pt x="1458" y="888"/>
                </a:lnTo>
                <a:lnTo>
                  <a:pt x="1458" y="888"/>
                </a:lnTo>
                <a:lnTo>
                  <a:pt x="1461" y="878"/>
                </a:lnTo>
                <a:lnTo>
                  <a:pt x="1463" y="881"/>
                </a:lnTo>
                <a:lnTo>
                  <a:pt x="1463" y="881"/>
                </a:lnTo>
                <a:lnTo>
                  <a:pt x="1468" y="900"/>
                </a:lnTo>
                <a:lnTo>
                  <a:pt x="1468" y="900"/>
                </a:lnTo>
                <a:lnTo>
                  <a:pt x="1470" y="903"/>
                </a:lnTo>
                <a:lnTo>
                  <a:pt x="1473" y="888"/>
                </a:lnTo>
                <a:lnTo>
                  <a:pt x="1473" y="887"/>
                </a:lnTo>
                <a:lnTo>
                  <a:pt x="1478" y="814"/>
                </a:lnTo>
                <a:lnTo>
                  <a:pt x="1478" y="813"/>
                </a:lnTo>
                <a:lnTo>
                  <a:pt x="1483" y="712"/>
                </a:lnTo>
                <a:lnTo>
                  <a:pt x="1483" y="712"/>
                </a:lnTo>
                <a:lnTo>
                  <a:pt x="1488" y="615"/>
                </a:lnTo>
                <a:lnTo>
                  <a:pt x="1488" y="614"/>
                </a:lnTo>
                <a:lnTo>
                  <a:pt x="1492" y="583"/>
                </a:lnTo>
                <a:lnTo>
                  <a:pt x="1493" y="588"/>
                </a:lnTo>
                <a:lnTo>
                  <a:pt x="1493" y="588"/>
                </a:lnTo>
                <a:lnTo>
                  <a:pt x="1498" y="702"/>
                </a:lnTo>
                <a:lnTo>
                  <a:pt x="1498" y="703"/>
                </a:lnTo>
                <a:lnTo>
                  <a:pt x="1503" y="932"/>
                </a:lnTo>
                <a:lnTo>
                  <a:pt x="1503" y="933"/>
                </a:lnTo>
                <a:lnTo>
                  <a:pt x="1508" y="1163"/>
                </a:lnTo>
                <a:lnTo>
                  <a:pt x="1508" y="1164"/>
                </a:lnTo>
                <a:lnTo>
                  <a:pt x="1513" y="1272"/>
                </a:lnTo>
                <a:lnTo>
                  <a:pt x="1513" y="1272"/>
                </a:lnTo>
                <a:lnTo>
                  <a:pt x="1516" y="1277"/>
                </a:lnTo>
                <a:lnTo>
                  <a:pt x="1518" y="1253"/>
                </a:lnTo>
                <a:lnTo>
                  <a:pt x="1518" y="1253"/>
                </a:lnTo>
                <a:lnTo>
                  <a:pt x="1523" y="1191"/>
                </a:lnTo>
                <a:lnTo>
                  <a:pt x="1523" y="1191"/>
                </a:lnTo>
                <a:lnTo>
                  <a:pt x="1528" y="1143"/>
                </a:lnTo>
                <a:lnTo>
                  <a:pt x="1528" y="1143"/>
                </a:lnTo>
                <a:lnTo>
                  <a:pt x="1533" y="1107"/>
                </a:lnTo>
                <a:lnTo>
                  <a:pt x="1533" y="1107"/>
                </a:lnTo>
                <a:lnTo>
                  <a:pt x="1538" y="1049"/>
                </a:lnTo>
                <a:lnTo>
                  <a:pt x="1538" y="1049"/>
                </a:lnTo>
                <a:lnTo>
                  <a:pt x="1543" y="961"/>
                </a:lnTo>
                <a:lnTo>
                  <a:pt x="1543" y="960"/>
                </a:lnTo>
                <a:lnTo>
                  <a:pt x="1548" y="879"/>
                </a:lnTo>
                <a:lnTo>
                  <a:pt x="1548" y="878"/>
                </a:lnTo>
                <a:lnTo>
                  <a:pt x="1554" y="781"/>
                </a:lnTo>
                <a:lnTo>
                  <a:pt x="1554" y="780"/>
                </a:lnTo>
                <a:lnTo>
                  <a:pt x="1559" y="652"/>
                </a:lnTo>
                <a:lnTo>
                  <a:pt x="1559" y="651"/>
                </a:lnTo>
                <a:lnTo>
                  <a:pt x="1564" y="569"/>
                </a:lnTo>
                <a:lnTo>
                  <a:pt x="1564" y="569"/>
                </a:lnTo>
                <a:lnTo>
                  <a:pt x="1565" y="567"/>
                </a:lnTo>
                <a:lnTo>
                  <a:pt x="1569" y="628"/>
                </a:lnTo>
                <a:lnTo>
                  <a:pt x="1569" y="628"/>
                </a:lnTo>
                <a:lnTo>
                  <a:pt x="1574" y="848"/>
                </a:lnTo>
                <a:lnTo>
                  <a:pt x="1574" y="850"/>
                </a:lnTo>
                <a:lnTo>
                  <a:pt x="1579" y="1137"/>
                </a:lnTo>
                <a:lnTo>
                  <a:pt x="1579" y="1138"/>
                </a:lnTo>
                <a:lnTo>
                  <a:pt x="1584" y="1333"/>
                </a:lnTo>
                <a:lnTo>
                  <a:pt x="1584" y="1334"/>
                </a:lnTo>
                <a:lnTo>
                  <a:pt x="1588" y="1361"/>
                </a:lnTo>
                <a:lnTo>
                  <a:pt x="1589" y="1343"/>
                </a:lnTo>
                <a:lnTo>
                  <a:pt x="1589" y="1343"/>
                </a:lnTo>
                <a:lnTo>
                  <a:pt x="1594" y="1235"/>
                </a:lnTo>
                <a:lnTo>
                  <a:pt x="1594" y="1235"/>
                </a:lnTo>
                <a:lnTo>
                  <a:pt x="1599" y="1122"/>
                </a:lnTo>
                <a:lnTo>
                  <a:pt x="1599" y="1121"/>
                </a:lnTo>
                <a:lnTo>
                  <a:pt x="1604" y="1026"/>
                </a:lnTo>
                <a:lnTo>
                  <a:pt x="1604" y="1026"/>
                </a:lnTo>
                <a:lnTo>
                  <a:pt x="1609" y="969"/>
                </a:lnTo>
                <a:lnTo>
                  <a:pt x="1609" y="969"/>
                </a:lnTo>
                <a:lnTo>
                  <a:pt x="1614" y="956"/>
                </a:lnTo>
                <a:lnTo>
                  <a:pt x="1614" y="956"/>
                </a:lnTo>
                <a:lnTo>
                  <a:pt x="1619" y="953"/>
                </a:lnTo>
                <a:lnTo>
                  <a:pt x="1619" y="953"/>
                </a:lnTo>
                <a:lnTo>
                  <a:pt x="1619" y="953"/>
                </a:lnTo>
                <a:lnTo>
                  <a:pt x="1624" y="964"/>
                </a:lnTo>
                <a:lnTo>
                  <a:pt x="1624" y="964"/>
                </a:lnTo>
                <a:lnTo>
                  <a:pt x="1629" y="1004"/>
                </a:lnTo>
                <a:lnTo>
                  <a:pt x="1629" y="1004"/>
                </a:lnTo>
                <a:lnTo>
                  <a:pt x="1633" y="1014"/>
                </a:lnTo>
                <a:lnTo>
                  <a:pt x="1634" y="1008"/>
                </a:lnTo>
                <a:lnTo>
                  <a:pt x="1634" y="1008"/>
                </a:lnTo>
                <a:lnTo>
                  <a:pt x="1639" y="977"/>
                </a:lnTo>
                <a:lnTo>
                  <a:pt x="1639" y="976"/>
                </a:lnTo>
                <a:lnTo>
                  <a:pt x="1643" y="969"/>
                </a:lnTo>
                <a:lnTo>
                  <a:pt x="1644" y="974"/>
                </a:lnTo>
                <a:lnTo>
                  <a:pt x="1644" y="974"/>
                </a:lnTo>
                <a:lnTo>
                  <a:pt x="1650" y="1025"/>
                </a:lnTo>
                <a:lnTo>
                  <a:pt x="1650" y="1026"/>
                </a:lnTo>
                <a:lnTo>
                  <a:pt x="1655" y="1143"/>
                </a:lnTo>
                <a:lnTo>
                  <a:pt x="1655" y="1144"/>
                </a:lnTo>
                <a:lnTo>
                  <a:pt x="1660" y="1293"/>
                </a:lnTo>
                <a:lnTo>
                  <a:pt x="1660" y="1294"/>
                </a:lnTo>
                <a:lnTo>
                  <a:pt x="1665" y="1381"/>
                </a:lnTo>
                <a:lnTo>
                  <a:pt x="1665" y="1381"/>
                </a:lnTo>
                <a:lnTo>
                  <a:pt x="1666" y="1382"/>
                </a:lnTo>
                <a:lnTo>
                  <a:pt x="1670" y="1332"/>
                </a:lnTo>
                <a:lnTo>
                  <a:pt x="1670" y="1331"/>
                </a:lnTo>
                <a:lnTo>
                  <a:pt x="1675" y="1195"/>
                </a:lnTo>
                <a:lnTo>
                  <a:pt x="1675" y="1194"/>
                </a:lnTo>
                <a:lnTo>
                  <a:pt x="1680" y="1040"/>
                </a:lnTo>
                <a:lnTo>
                  <a:pt x="1680" y="1039"/>
                </a:lnTo>
                <a:lnTo>
                  <a:pt x="1685" y="932"/>
                </a:lnTo>
                <a:lnTo>
                  <a:pt x="1685" y="932"/>
                </a:lnTo>
                <a:lnTo>
                  <a:pt x="1690" y="892"/>
                </a:lnTo>
                <a:lnTo>
                  <a:pt x="1690" y="892"/>
                </a:lnTo>
                <a:lnTo>
                  <a:pt x="1691" y="891"/>
                </a:lnTo>
                <a:lnTo>
                  <a:pt x="1695" y="913"/>
                </a:lnTo>
                <a:lnTo>
                  <a:pt x="1695" y="913"/>
                </a:lnTo>
                <a:lnTo>
                  <a:pt x="1700" y="940"/>
                </a:lnTo>
                <a:lnTo>
                  <a:pt x="1700" y="940"/>
                </a:lnTo>
                <a:lnTo>
                  <a:pt x="1705" y="948"/>
                </a:lnTo>
                <a:lnTo>
                  <a:pt x="1705" y="949"/>
                </a:lnTo>
                <a:lnTo>
                  <a:pt x="1709" y="950"/>
                </a:lnTo>
                <a:lnTo>
                  <a:pt x="1710" y="950"/>
                </a:lnTo>
                <a:lnTo>
                  <a:pt x="1710" y="950"/>
                </a:lnTo>
                <a:lnTo>
                  <a:pt x="1715" y="947"/>
                </a:lnTo>
                <a:lnTo>
                  <a:pt x="1715" y="947"/>
                </a:lnTo>
                <a:lnTo>
                  <a:pt x="1718" y="946"/>
                </a:lnTo>
                <a:lnTo>
                  <a:pt x="1720" y="948"/>
                </a:lnTo>
                <a:lnTo>
                  <a:pt x="1720" y="948"/>
                </a:lnTo>
                <a:lnTo>
                  <a:pt x="1725" y="971"/>
                </a:lnTo>
                <a:lnTo>
                  <a:pt x="1725" y="971"/>
                </a:lnTo>
                <a:lnTo>
                  <a:pt x="1730" y="1017"/>
                </a:lnTo>
                <a:lnTo>
                  <a:pt x="1730" y="1017"/>
                </a:lnTo>
                <a:lnTo>
                  <a:pt x="1735" y="1054"/>
                </a:lnTo>
                <a:lnTo>
                  <a:pt x="1735" y="1055"/>
                </a:lnTo>
                <a:lnTo>
                  <a:pt x="1740" y="1103"/>
                </a:lnTo>
                <a:lnTo>
                  <a:pt x="1740" y="1103"/>
                </a:lnTo>
                <a:lnTo>
                  <a:pt x="1745" y="1172"/>
                </a:lnTo>
                <a:lnTo>
                  <a:pt x="1745" y="1172"/>
                </a:lnTo>
                <a:lnTo>
                  <a:pt x="1751" y="1264"/>
                </a:lnTo>
                <a:lnTo>
                  <a:pt x="1751" y="1265"/>
                </a:lnTo>
                <a:lnTo>
                  <a:pt x="1756" y="1358"/>
                </a:lnTo>
                <a:lnTo>
                  <a:pt x="1756" y="1358"/>
                </a:lnTo>
                <a:lnTo>
                  <a:pt x="1761" y="1411"/>
                </a:lnTo>
                <a:lnTo>
                  <a:pt x="1761" y="1411"/>
                </a:lnTo>
                <a:lnTo>
                  <a:pt x="1762" y="1412"/>
                </a:lnTo>
                <a:lnTo>
                  <a:pt x="1766" y="1386"/>
                </a:lnTo>
                <a:lnTo>
                  <a:pt x="1766" y="1385"/>
                </a:lnTo>
                <a:lnTo>
                  <a:pt x="1771" y="1327"/>
                </a:lnTo>
                <a:lnTo>
                  <a:pt x="1771" y="1326"/>
                </a:lnTo>
                <a:lnTo>
                  <a:pt x="1776" y="1280"/>
                </a:lnTo>
                <a:lnTo>
                  <a:pt x="1776" y="1280"/>
                </a:lnTo>
                <a:lnTo>
                  <a:pt x="1781" y="1227"/>
                </a:lnTo>
                <a:lnTo>
                  <a:pt x="1781" y="1227"/>
                </a:lnTo>
                <a:lnTo>
                  <a:pt x="1786" y="1183"/>
                </a:lnTo>
                <a:lnTo>
                  <a:pt x="1786" y="1182"/>
                </a:lnTo>
                <a:lnTo>
                  <a:pt x="1791" y="1142"/>
                </a:lnTo>
                <a:lnTo>
                  <a:pt x="1791" y="1142"/>
                </a:lnTo>
                <a:lnTo>
                  <a:pt x="1796" y="1120"/>
                </a:lnTo>
                <a:lnTo>
                  <a:pt x="1796" y="1120"/>
                </a:lnTo>
                <a:lnTo>
                  <a:pt x="1801" y="1103"/>
                </a:lnTo>
                <a:lnTo>
                  <a:pt x="1801" y="1103"/>
                </a:lnTo>
                <a:lnTo>
                  <a:pt x="1806" y="1064"/>
                </a:lnTo>
                <a:lnTo>
                  <a:pt x="1806" y="1064"/>
                </a:lnTo>
                <a:lnTo>
                  <a:pt x="1811" y="1024"/>
                </a:lnTo>
                <a:lnTo>
                  <a:pt x="1811" y="1024"/>
                </a:lnTo>
                <a:lnTo>
                  <a:pt x="1814" y="1020"/>
                </a:lnTo>
                <a:lnTo>
                  <a:pt x="1816" y="1042"/>
                </a:lnTo>
                <a:lnTo>
                  <a:pt x="1816" y="1043"/>
                </a:lnTo>
                <a:lnTo>
                  <a:pt x="1821" y="1124"/>
                </a:lnTo>
                <a:lnTo>
                  <a:pt x="1821" y="1124"/>
                </a:lnTo>
                <a:lnTo>
                  <a:pt x="1826" y="1207"/>
                </a:lnTo>
                <a:lnTo>
                  <a:pt x="1826" y="1207"/>
                </a:lnTo>
                <a:lnTo>
                  <a:pt x="1830" y="1235"/>
                </a:lnTo>
                <a:lnTo>
                  <a:pt x="1831" y="1230"/>
                </a:lnTo>
                <a:lnTo>
                  <a:pt x="1831" y="1229"/>
                </a:lnTo>
                <a:lnTo>
                  <a:pt x="1836" y="1140"/>
                </a:lnTo>
                <a:lnTo>
                  <a:pt x="1836" y="1139"/>
                </a:lnTo>
                <a:lnTo>
                  <a:pt x="1841" y="1006"/>
                </a:lnTo>
                <a:lnTo>
                  <a:pt x="1841" y="1005"/>
                </a:lnTo>
                <a:lnTo>
                  <a:pt x="1846" y="902"/>
                </a:lnTo>
                <a:lnTo>
                  <a:pt x="1846" y="901"/>
                </a:lnTo>
                <a:lnTo>
                  <a:pt x="1852" y="846"/>
                </a:lnTo>
                <a:lnTo>
                  <a:pt x="1852" y="846"/>
                </a:lnTo>
                <a:lnTo>
                  <a:pt x="1857" y="830"/>
                </a:lnTo>
                <a:lnTo>
                  <a:pt x="1857" y="830"/>
                </a:lnTo>
                <a:lnTo>
                  <a:pt x="1857" y="830"/>
                </a:lnTo>
                <a:lnTo>
                  <a:pt x="1862" y="844"/>
                </a:lnTo>
                <a:lnTo>
                  <a:pt x="1862" y="844"/>
                </a:lnTo>
                <a:lnTo>
                  <a:pt x="1867" y="872"/>
                </a:lnTo>
                <a:lnTo>
                  <a:pt x="1867" y="872"/>
                </a:lnTo>
                <a:lnTo>
                  <a:pt x="1872" y="919"/>
                </a:lnTo>
                <a:lnTo>
                  <a:pt x="1872" y="919"/>
                </a:lnTo>
                <a:lnTo>
                  <a:pt x="1877" y="990"/>
                </a:lnTo>
                <a:lnTo>
                  <a:pt x="1877" y="991"/>
                </a:lnTo>
                <a:lnTo>
                  <a:pt x="1882" y="1078"/>
                </a:lnTo>
                <a:lnTo>
                  <a:pt x="1882" y="1078"/>
                </a:lnTo>
                <a:lnTo>
                  <a:pt x="1887" y="1118"/>
                </a:lnTo>
                <a:lnTo>
                  <a:pt x="1887" y="1117"/>
                </a:lnTo>
                <a:lnTo>
                  <a:pt x="1887" y="1117"/>
                </a:lnTo>
                <a:lnTo>
                  <a:pt x="1892" y="1058"/>
                </a:lnTo>
                <a:lnTo>
                  <a:pt x="1892" y="1058"/>
                </a:lnTo>
                <a:lnTo>
                  <a:pt x="1897" y="956"/>
                </a:lnTo>
                <a:lnTo>
                  <a:pt x="1897" y="955"/>
                </a:lnTo>
                <a:lnTo>
                  <a:pt x="1902" y="889"/>
                </a:lnTo>
                <a:lnTo>
                  <a:pt x="1902" y="888"/>
                </a:lnTo>
                <a:lnTo>
                  <a:pt x="1907" y="853"/>
                </a:lnTo>
                <a:lnTo>
                  <a:pt x="1907" y="853"/>
                </a:lnTo>
                <a:lnTo>
                  <a:pt x="1912" y="814"/>
                </a:lnTo>
                <a:lnTo>
                  <a:pt x="1912" y="814"/>
                </a:lnTo>
                <a:lnTo>
                  <a:pt x="1917" y="801"/>
                </a:lnTo>
                <a:lnTo>
                  <a:pt x="1917" y="802"/>
                </a:lnTo>
                <a:lnTo>
                  <a:pt x="1917" y="802"/>
                </a:lnTo>
                <a:lnTo>
                  <a:pt x="1922" y="846"/>
                </a:lnTo>
                <a:lnTo>
                  <a:pt x="1922" y="846"/>
                </a:lnTo>
                <a:lnTo>
                  <a:pt x="1927" y="996"/>
                </a:lnTo>
                <a:lnTo>
                  <a:pt x="1927" y="998"/>
                </a:lnTo>
                <a:lnTo>
                  <a:pt x="1932" y="1210"/>
                </a:lnTo>
                <a:lnTo>
                  <a:pt x="1932" y="1211"/>
                </a:lnTo>
                <a:lnTo>
                  <a:pt x="1937" y="1378"/>
                </a:lnTo>
                <a:lnTo>
                  <a:pt x="1937" y="1379"/>
                </a:lnTo>
                <a:lnTo>
                  <a:pt x="1941" y="1416"/>
                </a:lnTo>
                <a:lnTo>
                  <a:pt x="1942" y="1407"/>
                </a:lnTo>
                <a:lnTo>
                  <a:pt x="1942" y="1407"/>
                </a:lnTo>
                <a:lnTo>
                  <a:pt x="1948" y="1305"/>
                </a:lnTo>
                <a:lnTo>
                  <a:pt x="1948" y="1304"/>
                </a:lnTo>
                <a:lnTo>
                  <a:pt x="1953" y="1176"/>
                </a:lnTo>
                <a:lnTo>
                  <a:pt x="1953" y="1175"/>
                </a:lnTo>
                <a:lnTo>
                  <a:pt x="1958" y="1094"/>
                </a:lnTo>
                <a:lnTo>
                  <a:pt x="1958" y="1094"/>
                </a:lnTo>
                <a:lnTo>
                  <a:pt x="1963" y="1059"/>
                </a:lnTo>
                <a:lnTo>
                  <a:pt x="1963" y="1059"/>
                </a:lnTo>
                <a:lnTo>
                  <a:pt x="1968" y="1039"/>
                </a:lnTo>
                <a:lnTo>
                  <a:pt x="1968" y="1039"/>
                </a:lnTo>
                <a:lnTo>
                  <a:pt x="1973" y="1009"/>
                </a:lnTo>
                <a:lnTo>
                  <a:pt x="1973" y="1009"/>
                </a:lnTo>
                <a:lnTo>
                  <a:pt x="1978" y="959"/>
                </a:lnTo>
                <a:lnTo>
                  <a:pt x="1978" y="958"/>
                </a:lnTo>
                <a:lnTo>
                  <a:pt x="1983" y="937"/>
                </a:lnTo>
                <a:lnTo>
                  <a:pt x="1983" y="939"/>
                </a:lnTo>
                <a:lnTo>
                  <a:pt x="1983" y="939"/>
                </a:lnTo>
                <a:lnTo>
                  <a:pt x="1988" y="976"/>
                </a:lnTo>
                <a:lnTo>
                  <a:pt x="1988" y="976"/>
                </a:lnTo>
                <a:lnTo>
                  <a:pt x="1993" y="1001"/>
                </a:lnTo>
                <a:lnTo>
                  <a:pt x="1993" y="1000"/>
                </a:lnTo>
                <a:lnTo>
                  <a:pt x="1993" y="1000"/>
                </a:lnTo>
                <a:lnTo>
                  <a:pt x="1998" y="952"/>
                </a:lnTo>
                <a:lnTo>
                  <a:pt x="1998" y="951"/>
                </a:lnTo>
                <a:lnTo>
                  <a:pt x="2003" y="845"/>
                </a:lnTo>
                <a:lnTo>
                  <a:pt x="2003" y="844"/>
                </a:lnTo>
                <a:lnTo>
                  <a:pt x="2008" y="730"/>
                </a:lnTo>
                <a:lnTo>
                  <a:pt x="2008" y="729"/>
                </a:lnTo>
                <a:lnTo>
                  <a:pt x="2013" y="650"/>
                </a:lnTo>
                <a:lnTo>
                  <a:pt x="2013" y="650"/>
                </a:lnTo>
                <a:lnTo>
                  <a:pt x="2018" y="629"/>
                </a:lnTo>
                <a:lnTo>
                  <a:pt x="2018" y="631"/>
                </a:lnTo>
                <a:lnTo>
                  <a:pt x="2018" y="631"/>
                </a:lnTo>
                <a:lnTo>
                  <a:pt x="2023" y="666"/>
                </a:lnTo>
                <a:lnTo>
                  <a:pt x="2023" y="666"/>
                </a:lnTo>
                <a:lnTo>
                  <a:pt x="2028" y="731"/>
                </a:lnTo>
                <a:lnTo>
                  <a:pt x="2028" y="731"/>
                </a:lnTo>
                <a:lnTo>
                  <a:pt x="2033" y="783"/>
                </a:lnTo>
                <a:lnTo>
                  <a:pt x="2033" y="783"/>
                </a:lnTo>
                <a:lnTo>
                  <a:pt x="2036" y="787"/>
                </a:lnTo>
                <a:lnTo>
                  <a:pt x="2038" y="753"/>
                </a:lnTo>
                <a:lnTo>
                  <a:pt x="2038" y="752"/>
                </a:lnTo>
                <a:lnTo>
                  <a:pt x="2043" y="570"/>
                </a:lnTo>
                <a:lnTo>
                  <a:pt x="2043" y="569"/>
                </a:lnTo>
                <a:lnTo>
                  <a:pt x="2049" y="295"/>
                </a:lnTo>
                <a:lnTo>
                  <a:pt x="2049" y="294"/>
                </a:lnTo>
                <a:lnTo>
                  <a:pt x="2054" y="140"/>
                </a:lnTo>
                <a:lnTo>
                  <a:pt x="2054" y="140"/>
                </a:lnTo>
                <a:lnTo>
                  <a:pt x="2055" y="138"/>
                </a:lnTo>
                <a:lnTo>
                  <a:pt x="2059" y="253"/>
                </a:lnTo>
                <a:lnTo>
                  <a:pt x="2059" y="254"/>
                </a:lnTo>
                <a:lnTo>
                  <a:pt x="2064" y="584"/>
                </a:lnTo>
                <a:lnTo>
                  <a:pt x="2064" y="586"/>
                </a:lnTo>
                <a:lnTo>
                  <a:pt x="2069" y="906"/>
                </a:lnTo>
                <a:lnTo>
                  <a:pt x="2069" y="908"/>
                </a:lnTo>
                <a:lnTo>
                  <a:pt x="2074" y="1021"/>
                </a:lnTo>
                <a:lnTo>
                  <a:pt x="2074" y="1021"/>
                </a:lnTo>
                <a:lnTo>
                  <a:pt x="2074" y="1021"/>
                </a:lnTo>
                <a:lnTo>
                  <a:pt x="2079" y="915"/>
                </a:lnTo>
                <a:lnTo>
                  <a:pt x="2079" y="914"/>
                </a:lnTo>
                <a:lnTo>
                  <a:pt x="2084" y="768"/>
                </a:lnTo>
                <a:lnTo>
                  <a:pt x="2084" y="768"/>
                </a:lnTo>
                <a:lnTo>
                  <a:pt x="2088" y="736"/>
                </a:lnTo>
                <a:lnTo>
                  <a:pt x="2089" y="742"/>
                </a:lnTo>
                <a:lnTo>
                  <a:pt x="2089" y="742"/>
                </a:lnTo>
                <a:lnTo>
                  <a:pt x="2094" y="813"/>
                </a:lnTo>
                <a:lnTo>
                  <a:pt x="2094" y="813"/>
                </a:lnTo>
                <a:lnTo>
                  <a:pt x="2099" y="902"/>
                </a:lnTo>
                <a:lnTo>
                  <a:pt x="2099" y="902"/>
                </a:lnTo>
                <a:lnTo>
                  <a:pt x="2104" y="962"/>
                </a:lnTo>
                <a:lnTo>
                  <a:pt x="2104" y="962"/>
                </a:lnTo>
                <a:lnTo>
                  <a:pt x="2109" y="986"/>
                </a:lnTo>
                <a:lnTo>
                  <a:pt x="2109" y="986"/>
                </a:lnTo>
                <a:lnTo>
                  <a:pt x="2114" y="999"/>
                </a:lnTo>
                <a:lnTo>
                  <a:pt x="2114" y="999"/>
                </a:lnTo>
                <a:lnTo>
                  <a:pt x="2119" y="1037"/>
                </a:lnTo>
                <a:lnTo>
                  <a:pt x="2119" y="1037"/>
                </a:lnTo>
                <a:lnTo>
                  <a:pt x="2122" y="1047"/>
                </a:lnTo>
                <a:lnTo>
                  <a:pt x="2124" y="1029"/>
                </a:lnTo>
                <a:lnTo>
                  <a:pt x="2124" y="1029"/>
                </a:lnTo>
                <a:lnTo>
                  <a:pt x="2129" y="935"/>
                </a:lnTo>
                <a:lnTo>
                  <a:pt x="2129" y="934"/>
                </a:lnTo>
                <a:lnTo>
                  <a:pt x="2134" y="816"/>
                </a:lnTo>
                <a:lnTo>
                  <a:pt x="2134" y="815"/>
                </a:lnTo>
                <a:lnTo>
                  <a:pt x="2139" y="746"/>
                </a:lnTo>
                <a:lnTo>
                  <a:pt x="2139" y="746"/>
                </a:lnTo>
                <a:lnTo>
                  <a:pt x="2142" y="743"/>
                </a:lnTo>
                <a:lnTo>
                  <a:pt x="2145" y="772"/>
                </a:lnTo>
                <a:lnTo>
                  <a:pt x="2145" y="772"/>
                </a:lnTo>
                <a:lnTo>
                  <a:pt x="2150" y="886"/>
                </a:lnTo>
                <a:lnTo>
                  <a:pt x="2150" y="887"/>
                </a:lnTo>
                <a:lnTo>
                  <a:pt x="2155" y="1009"/>
                </a:lnTo>
                <a:lnTo>
                  <a:pt x="2155" y="1010"/>
                </a:lnTo>
                <a:lnTo>
                  <a:pt x="2160" y="1061"/>
                </a:lnTo>
                <a:lnTo>
                  <a:pt x="2160" y="1061"/>
                </a:lnTo>
                <a:lnTo>
                  <a:pt x="2161" y="1062"/>
                </a:lnTo>
                <a:lnTo>
                  <a:pt x="2165" y="1036"/>
                </a:lnTo>
                <a:lnTo>
                  <a:pt x="2165" y="1036"/>
                </a:lnTo>
                <a:lnTo>
                  <a:pt x="2170" y="973"/>
                </a:lnTo>
                <a:lnTo>
                  <a:pt x="2170" y="972"/>
                </a:lnTo>
                <a:lnTo>
                  <a:pt x="2175" y="925"/>
                </a:lnTo>
                <a:lnTo>
                  <a:pt x="2175" y="925"/>
                </a:lnTo>
                <a:lnTo>
                  <a:pt x="2180" y="885"/>
                </a:lnTo>
                <a:lnTo>
                  <a:pt x="2180" y="885"/>
                </a:lnTo>
                <a:lnTo>
                  <a:pt x="2184" y="878"/>
                </a:lnTo>
                <a:lnTo>
                  <a:pt x="2185" y="883"/>
                </a:lnTo>
                <a:lnTo>
                  <a:pt x="2185" y="883"/>
                </a:lnTo>
                <a:lnTo>
                  <a:pt x="2190" y="936"/>
                </a:lnTo>
                <a:lnTo>
                  <a:pt x="2190" y="937"/>
                </a:lnTo>
                <a:lnTo>
                  <a:pt x="2195" y="1037"/>
                </a:lnTo>
                <a:lnTo>
                  <a:pt x="2195" y="1038"/>
                </a:lnTo>
                <a:lnTo>
                  <a:pt x="2200" y="1146"/>
                </a:lnTo>
                <a:lnTo>
                  <a:pt x="2200" y="1147"/>
                </a:lnTo>
                <a:lnTo>
                  <a:pt x="2205" y="1192"/>
                </a:lnTo>
                <a:lnTo>
                  <a:pt x="2205" y="1192"/>
                </a:lnTo>
                <a:lnTo>
                  <a:pt x="2206" y="1192"/>
                </a:lnTo>
                <a:lnTo>
                  <a:pt x="2210" y="1163"/>
                </a:lnTo>
                <a:lnTo>
                  <a:pt x="2210" y="1163"/>
                </a:lnTo>
                <a:lnTo>
                  <a:pt x="2215" y="1118"/>
                </a:lnTo>
                <a:lnTo>
                  <a:pt x="2215" y="1118"/>
                </a:lnTo>
                <a:lnTo>
                  <a:pt x="2219" y="1111"/>
                </a:lnTo>
                <a:lnTo>
                  <a:pt x="2220" y="1114"/>
                </a:lnTo>
                <a:lnTo>
                  <a:pt x="2220" y="1114"/>
                </a:lnTo>
                <a:lnTo>
                  <a:pt x="2225" y="1141"/>
                </a:lnTo>
                <a:lnTo>
                  <a:pt x="2225" y="1141"/>
                </a:lnTo>
                <a:lnTo>
                  <a:pt x="2230" y="1179"/>
                </a:lnTo>
                <a:lnTo>
                  <a:pt x="2230" y="1179"/>
                </a:lnTo>
                <a:lnTo>
                  <a:pt x="2234" y="1188"/>
                </a:lnTo>
                <a:lnTo>
                  <a:pt x="2235" y="1180"/>
                </a:lnTo>
                <a:lnTo>
                  <a:pt x="2235" y="1180"/>
                </a:lnTo>
                <a:lnTo>
                  <a:pt x="2240" y="1144"/>
                </a:lnTo>
                <a:lnTo>
                  <a:pt x="2240" y="1144"/>
                </a:lnTo>
                <a:lnTo>
                  <a:pt x="2246" y="1093"/>
                </a:lnTo>
                <a:lnTo>
                  <a:pt x="2246" y="1093"/>
                </a:lnTo>
                <a:lnTo>
                  <a:pt x="2251" y="1007"/>
                </a:lnTo>
                <a:lnTo>
                  <a:pt x="2251" y="1006"/>
                </a:lnTo>
                <a:lnTo>
                  <a:pt x="2256" y="887"/>
                </a:lnTo>
                <a:lnTo>
                  <a:pt x="2256" y="886"/>
                </a:lnTo>
                <a:lnTo>
                  <a:pt x="2261" y="756"/>
                </a:lnTo>
                <a:lnTo>
                  <a:pt x="2261" y="755"/>
                </a:lnTo>
                <a:lnTo>
                  <a:pt x="2266" y="594"/>
                </a:lnTo>
                <a:lnTo>
                  <a:pt x="2266" y="594"/>
                </a:lnTo>
                <a:lnTo>
                  <a:pt x="2271" y="378"/>
                </a:lnTo>
                <a:lnTo>
                  <a:pt x="2271" y="377"/>
                </a:lnTo>
                <a:lnTo>
                  <a:pt x="2276" y="222"/>
                </a:lnTo>
                <a:lnTo>
                  <a:pt x="2276" y="222"/>
                </a:lnTo>
                <a:lnTo>
                  <a:pt x="2281" y="172"/>
                </a:lnTo>
                <a:lnTo>
                  <a:pt x="2281" y="172"/>
                </a:lnTo>
                <a:lnTo>
                  <a:pt x="2282" y="172"/>
                </a:lnTo>
                <a:lnTo>
                  <a:pt x="2286" y="234"/>
                </a:lnTo>
                <a:lnTo>
                  <a:pt x="2286" y="234"/>
                </a:lnTo>
                <a:lnTo>
                  <a:pt x="2291" y="419"/>
                </a:lnTo>
                <a:lnTo>
                  <a:pt x="2291" y="421"/>
                </a:lnTo>
                <a:lnTo>
                  <a:pt x="2296" y="655"/>
                </a:lnTo>
                <a:lnTo>
                  <a:pt x="2296" y="655"/>
                </a:lnTo>
                <a:lnTo>
                  <a:pt x="2301" y="835"/>
                </a:lnTo>
                <a:lnTo>
                  <a:pt x="2301" y="836"/>
                </a:lnTo>
                <a:lnTo>
                  <a:pt x="2306" y="945"/>
                </a:lnTo>
                <a:lnTo>
                  <a:pt x="2306" y="946"/>
                </a:lnTo>
                <a:lnTo>
                  <a:pt x="2311" y="1023"/>
                </a:lnTo>
                <a:lnTo>
                  <a:pt x="2311" y="1024"/>
                </a:lnTo>
                <a:lnTo>
                  <a:pt x="2316" y="1060"/>
                </a:lnTo>
                <a:lnTo>
                  <a:pt x="2316" y="1060"/>
                </a:lnTo>
                <a:lnTo>
                  <a:pt x="2321" y="1102"/>
                </a:lnTo>
                <a:lnTo>
                  <a:pt x="2321" y="1103"/>
                </a:lnTo>
                <a:lnTo>
                  <a:pt x="2326" y="1160"/>
                </a:lnTo>
                <a:lnTo>
                  <a:pt x="2326" y="1160"/>
                </a:lnTo>
                <a:lnTo>
                  <a:pt x="2331" y="1192"/>
                </a:lnTo>
                <a:lnTo>
                  <a:pt x="2331" y="1192"/>
                </a:lnTo>
                <a:lnTo>
                  <a:pt x="2333" y="1193"/>
                </a:lnTo>
                <a:lnTo>
                  <a:pt x="2336" y="1180"/>
                </a:lnTo>
                <a:lnTo>
                  <a:pt x="2336" y="1180"/>
                </a:lnTo>
                <a:lnTo>
                  <a:pt x="2341" y="1134"/>
                </a:lnTo>
                <a:lnTo>
                  <a:pt x="2341" y="1134"/>
                </a:lnTo>
                <a:lnTo>
                  <a:pt x="2347" y="1100"/>
                </a:lnTo>
                <a:lnTo>
                  <a:pt x="2347" y="1100"/>
                </a:lnTo>
                <a:lnTo>
                  <a:pt x="2349" y="1096"/>
                </a:lnTo>
                <a:lnTo>
                  <a:pt x="2352" y="1102"/>
                </a:lnTo>
                <a:lnTo>
                  <a:pt x="2352" y="1102"/>
                </a:lnTo>
                <a:lnTo>
                  <a:pt x="2357" y="1145"/>
                </a:lnTo>
                <a:lnTo>
                  <a:pt x="2357" y="1146"/>
                </a:lnTo>
                <a:lnTo>
                  <a:pt x="2362" y="1178"/>
                </a:lnTo>
                <a:lnTo>
                  <a:pt x="2362" y="1178"/>
                </a:lnTo>
                <a:lnTo>
                  <a:pt x="2363" y="1178"/>
                </a:lnTo>
                <a:lnTo>
                  <a:pt x="2367" y="1141"/>
                </a:lnTo>
                <a:lnTo>
                  <a:pt x="2367" y="1140"/>
                </a:lnTo>
                <a:lnTo>
                  <a:pt x="2372" y="1074"/>
                </a:lnTo>
                <a:lnTo>
                  <a:pt x="2372" y="1074"/>
                </a:lnTo>
                <a:lnTo>
                  <a:pt x="2377" y="1054"/>
                </a:lnTo>
                <a:lnTo>
                  <a:pt x="2377" y="1055"/>
                </a:lnTo>
                <a:lnTo>
                  <a:pt x="2377" y="1056"/>
                </a:lnTo>
                <a:lnTo>
                  <a:pt x="2382" y="1086"/>
                </a:lnTo>
                <a:lnTo>
                  <a:pt x="2382" y="1087"/>
                </a:lnTo>
                <a:lnTo>
                  <a:pt x="2386" y="1101"/>
                </a:lnTo>
                <a:lnTo>
                  <a:pt x="2387" y="1097"/>
                </a:lnTo>
                <a:lnTo>
                  <a:pt x="2387" y="1096"/>
                </a:lnTo>
                <a:lnTo>
                  <a:pt x="2392" y="1017"/>
                </a:lnTo>
                <a:lnTo>
                  <a:pt x="2392" y="1016"/>
                </a:lnTo>
                <a:lnTo>
                  <a:pt x="2397" y="853"/>
                </a:lnTo>
                <a:lnTo>
                  <a:pt x="2397" y="852"/>
                </a:lnTo>
                <a:lnTo>
                  <a:pt x="2402" y="655"/>
                </a:lnTo>
                <a:lnTo>
                  <a:pt x="2402" y="654"/>
                </a:lnTo>
                <a:lnTo>
                  <a:pt x="2407" y="499"/>
                </a:lnTo>
                <a:lnTo>
                  <a:pt x="2407" y="498"/>
                </a:lnTo>
                <a:lnTo>
                  <a:pt x="2412" y="349"/>
                </a:lnTo>
                <a:lnTo>
                  <a:pt x="2412" y="348"/>
                </a:lnTo>
                <a:lnTo>
                  <a:pt x="2417" y="192"/>
                </a:lnTo>
                <a:lnTo>
                  <a:pt x="2417" y="192"/>
                </a:lnTo>
                <a:lnTo>
                  <a:pt x="2422" y="67"/>
                </a:lnTo>
                <a:lnTo>
                  <a:pt x="2422" y="66"/>
                </a:lnTo>
                <a:lnTo>
                  <a:pt x="2427" y="0"/>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568">
            <a:extLst>
              <a:ext uri="{FF2B5EF4-FFF2-40B4-BE49-F238E27FC236}">
                <a16:creationId xmlns:a16="http://schemas.microsoft.com/office/drawing/2014/main" id="{1AB179BE-6C9B-4A34-AF21-3FD065BE00C7}"/>
              </a:ext>
            </a:extLst>
          </p:cNvPr>
          <p:cNvSpPr>
            <a:spLocks/>
          </p:cNvSpPr>
          <p:nvPr/>
        </p:nvSpPr>
        <p:spPr bwMode="auto">
          <a:xfrm>
            <a:off x="5717812" y="1131528"/>
            <a:ext cx="159732" cy="668125"/>
          </a:xfrm>
          <a:custGeom>
            <a:avLst/>
            <a:gdLst>
              <a:gd name="T0" fmla="*/ 1 w 165"/>
              <a:gd name="T1" fmla="*/ 1304 h 1319"/>
              <a:gd name="T2" fmla="*/ 6 w 165"/>
              <a:gd name="T3" fmla="*/ 1207 h 1319"/>
              <a:gd name="T4" fmla="*/ 11 w 165"/>
              <a:gd name="T5" fmla="*/ 1147 h 1319"/>
              <a:gd name="T6" fmla="*/ 15 w 165"/>
              <a:gd name="T7" fmla="*/ 1139 h 1319"/>
              <a:gd name="T8" fmla="*/ 16 w 165"/>
              <a:gd name="T9" fmla="*/ 1141 h 1319"/>
              <a:gd name="T10" fmla="*/ 21 w 165"/>
              <a:gd name="T11" fmla="*/ 1149 h 1319"/>
              <a:gd name="T12" fmla="*/ 26 w 165"/>
              <a:gd name="T13" fmla="*/ 1148 h 1319"/>
              <a:gd name="T14" fmla="*/ 29 w 165"/>
              <a:gd name="T15" fmla="*/ 1146 h 1319"/>
              <a:gd name="T16" fmla="*/ 31 w 165"/>
              <a:gd name="T17" fmla="*/ 1149 h 1319"/>
              <a:gd name="T18" fmla="*/ 36 w 165"/>
              <a:gd name="T19" fmla="*/ 1166 h 1319"/>
              <a:gd name="T20" fmla="*/ 41 w 165"/>
              <a:gd name="T21" fmla="*/ 1184 h 1319"/>
              <a:gd name="T22" fmla="*/ 46 w 165"/>
              <a:gd name="T23" fmla="*/ 1186 h 1319"/>
              <a:gd name="T24" fmla="*/ 51 w 165"/>
              <a:gd name="T25" fmla="*/ 1183 h 1319"/>
              <a:gd name="T26" fmla="*/ 53 w 165"/>
              <a:gd name="T27" fmla="*/ 1183 h 1319"/>
              <a:gd name="T28" fmla="*/ 56 w 165"/>
              <a:gd name="T29" fmla="*/ 1184 h 1319"/>
              <a:gd name="T30" fmla="*/ 61 w 165"/>
              <a:gd name="T31" fmla="*/ 1178 h 1319"/>
              <a:gd name="T32" fmla="*/ 66 w 165"/>
              <a:gd name="T33" fmla="*/ 1154 h 1319"/>
              <a:gd name="T34" fmla="*/ 71 w 165"/>
              <a:gd name="T35" fmla="*/ 1086 h 1319"/>
              <a:gd name="T36" fmla="*/ 77 w 165"/>
              <a:gd name="T37" fmla="*/ 989 h 1319"/>
              <a:gd name="T38" fmla="*/ 82 w 165"/>
              <a:gd name="T39" fmla="*/ 860 h 1319"/>
              <a:gd name="T40" fmla="*/ 87 w 165"/>
              <a:gd name="T41" fmla="*/ 661 h 1319"/>
              <a:gd name="T42" fmla="*/ 92 w 165"/>
              <a:gd name="T43" fmla="*/ 396 h 1319"/>
              <a:gd name="T44" fmla="*/ 97 w 165"/>
              <a:gd name="T45" fmla="*/ 143 h 1319"/>
              <a:gd name="T46" fmla="*/ 102 w 165"/>
              <a:gd name="T47" fmla="*/ 4 h 1319"/>
              <a:gd name="T48" fmla="*/ 103 w 165"/>
              <a:gd name="T49" fmla="*/ 0 h 1319"/>
              <a:gd name="T50" fmla="*/ 107 w 165"/>
              <a:gd name="T51" fmla="*/ 87 h 1319"/>
              <a:gd name="T52" fmla="*/ 112 w 165"/>
              <a:gd name="T53" fmla="*/ 396 h 1319"/>
              <a:gd name="T54" fmla="*/ 117 w 165"/>
              <a:gd name="T55" fmla="*/ 779 h 1319"/>
              <a:gd name="T56" fmla="*/ 122 w 165"/>
              <a:gd name="T57" fmla="*/ 1056 h 1319"/>
              <a:gd name="T58" fmla="*/ 127 w 165"/>
              <a:gd name="T59" fmla="*/ 1118 h 1319"/>
              <a:gd name="T60" fmla="*/ 132 w 165"/>
              <a:gd name="T61" fmla="*/ 980 h 1319"/>
              <a:gd name="T62" fmla="*/ 137 w 165"/>
              <a:gd name="T63" fmla="*/ 769 h 1319"/>
              <a:gd name="T64" fmla="*/ 142 w 165"/>
              <a:gd name="T65" fmla="*/ 650 h 1319"/>
              <a:gd name="T66" fmla="*/ 145 w 165"/>
              <a:gd name="T67" fmla="*/ 641 h 1319"/>
              <a:gd name="T68" fmla="*/ 147 w 165"/>
              <a:gd name="T69" fmla="*/ 661 h 1319"/>
              <a:gd name="T70" fmla="*/ 152 w 165"/>
              <a:gd name="T71" fmla="*/ 755 h 1319"/>
              <a:gd name="T72" fmla="*/ 157 w 165"/>
              <a:gd name="T73" fmla="*/ 868 h 1319"/>
              <a:gd name="T74" fmla="*/ 162 w 165"/>
              <a:gd name="T75" fmla="*/ 912 h 1319"/>
              <a:gd name="T76" fmla="*/ 165 w 165"/>
              <a:gd name="T77" fmla="*/ 883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319">
                <a:moveTo>
                  <a:pt x="0" y="1319"/>
                </a:moveTo>
                <a:lnTo>
                  <a:pt x="1" y="1304"/>
                </a:lnTo>
                <a:lnTo>
                  <a:pt x="1" y="1303"/>
                </a:lnTo>
                <a:lnTo>
                  <a:pt x="6" y="1207"/>
                </a:lnTo>
                <a:lnTo>
                  <a:pt x="6" y="1207"/>
                </a:lnTo>
                <a:lnTo>
                  <a:pt x="11" y="1147"/>
                </a:lnTo>
                <a:lnTo>
                  <a:pt x="11" y="1147"/>
                </a:lnTo>
                <a:lnTo>
                  <a:pt x="15" y="1139"/>
                </a:lnTo>
                <a:lnTo>
                  <a:pt x="16" y="1141"/>
                </a:lnTo>
                <a:lnTo>
                  <a:pt x="16" y="1141"/>
                </a:lnTo>
                <a:lnTo>
                  <a:pt x="21" y="1149"/>
                </a:lnTo>
                <a:lnTo>
                  <a:pt x="21" y="1149"/>
                </a:lnTo>
                <a:lnTo>
                  <a:pt x="24" y="1150"/>
                </a:lnTo>
                <a:lnTo>
                  <a:pt x="26" y="1148"/>
                </a:lnTo>
                <a:lnTo>
                  <a:pt x="26" y="1148"/>
                </a:lnTo>
                <a:lnTo>
                  <a:pt x="29" y="1146"/>
                </a:lnTo>
                <a:lnTo>
                  <a:pt x="31" y="1149"/>
                </a:lnTo>
                <a:lnTo>
                  <a:pt x="31" y="1149"/>
                </a:lnTo>
                <a:lnTo>
                  <a:pt x="36" y="1166"/>
                </a:lnTo>
                <a:lnTo>
                  <a:pt x="36" y="1166"/>
                </a:lnTo>
                <a:lnTo>
                  <a:pt x="41" y="1184"/>
                </a:lnTo>
                <a:lnTo>
                  <a:pt x="41" y="1184"/>
                </a:lnTo>
                <a:lnTo>
                  <a:pt x="45" y="1187"/>
                </a:lnTo>
                <a:lnTo>
                  <a:pt x="46" y="1186"/>
                </a:lnTo>
                <a:lnTo>
                  <a:pt x="46" y="1186"/>
                </a:lnTo>
                <a:lnTo>
                  <a:pt x="51" y="1183"/>
                </a:lnTo>
                <a:lnTo>
                  <a:pt x="51" y="1183"/>
                </a:lnTo>
                <a:lnTo>
                  <a:pt x="53" y="1183"/>
                </a:lnTo>
                <a:lnTo>
                  <a:pt x="56" y="1184"/>
                </a:lnTo>
                <a:lnTo>
                  <a:pt x="56" y="1184"/>
                </a:lnTo>
                <a:lnTo>
                  <a:pt x="58" y="1185"/>
                </a:lnTo>
                <a:lnTo>
                  <a:pt x="61" y="1178"/>
                </a:lnTo>
                <a:lnTo>
                  <a:pt x="61" y="1178"/>
                </a:lnTo>
                <a:lnTo>
                  <a:pt x="66" y="1154"/>
                </a:lnTo>
                <a:lnTo>
                  <a:pt x="66" y="1154"/>
                </a:lnTo>
                <a:lnTo>
                  <a:pt x="71" y="1086"/>
                </a:lnTo>
                <a:lnTo>
                  <a:pt x="71" y="1086"/>
                </a:lnTo>
                <a:lnTo>
                  <a:pt x="77" y="989"/>
                </a:lnTo>
                <a:lnTo>
                  <a:pt x="77" y="988"/>
                </a:lnTo>
                <a:lnTo>
                  <a:pt x="82" y="860"/>
                </a:lnTo>
                <a:lnTo>
                  <a:pt x="82" y="860"/>
                </a:lnTo>
                <a:lnTo>
                  <a:pt x="87" y="661"/>
                </a:lnTo>
                <a:lnTo>
                  <a:pt x="87" y="660"/>
                </a:lnTo>
                <a:lnTo>
                  <a:pt x="92" y="396"/>
                </a:lnTo>
                <a:lnTo>
                  <a:pt x="92" y="395"/>
                </a:lnTo>
                <a:lnTo>
                  <a:pt x="97" y="143"/>
                </a:lnTo>
                <a:lnTo>
                  <a:pt x="97" y="141"/>
                </a:lnTo>
                <a:lnTo>
                  <a:pt x="102" y="4"/>
                </a:lnTo>
                <a:lnTo>
                  <a:pt x="102" y="4"/>
                </a:lnTo>
                <a:lnTo>
                  <a:pt x="103" y="0"/>
                </a:lnTo>
                <a:lnTo>
                  <a:pt x="107" y="86"/>
                </a:lnTo>
                <a:lnTo>
                  <a:pt x="107" y="87"/>
                </a:lnTo>
                <a:lnTo>
                  <a:pt x="112" y="394"/>
                </a:lnTo>
                <a:lnTo>
                  <a:pt x="112" y="396"/>
                </a:lnTo>
                <a:lnTo>
                  <a:pt x="117" y="777"/>
                </a:lnTo>
                <a:lnTo>
                  <a:pt x="117" y="779"/>
                </a:lnTo>
                <a:lnTo>
                  <a:pt x="122" y="1055"/>
                </a:lnTo>
                <a:lnTo>
                  <a:pt x="122" y="1056"/>
                </a:lnTo>
                <a:lnTo>
                  <a:pt x="127" y="1125"/>
                </a:lnTo>
                <a:lnTo>
                  <a:pt x="127" y="1118"/>
                </a:lnTo>
                <a:lnTo>
                  <a:pt x="127" y="1118"/>
                </a:lnTo>
                <a:lnTo>
                  <a:pt x="132" y="980"/>
                </a:lnTo>
                <a:lnTo>
                  <a:pt x="132" y="979"/>
                </a:lnTo>
                <a:lnTo>
                  <a:pt x="137" y="769"/>
                </a:lnTo>
                <a:lnTo>
                  <a:pt x="137" y="768"/>
                </a:lnTo>
                <a:lnTo>
                  <a:pt x="142" y="650"/>
                </a:lnTo>
                <a:lnTo>
                  <a:pt x="142" y="649"/>
                </a:lnTo>
                <a:lnTo>
                  <a:pt x="145" y="641"/>
                </a:lnTo>
                <a:lnTo>
                  <a:pt x="147" y="661"/>
                </a:lnTo>
                <a:lnTo>
                  <a:pt x="147" y="661"/>
                </a:lnTo>
                <a:lnTo>
                  <a:pt x="152" y="754"/>
                </a:lnTo>
                <a:lnTo>
                  <a:pt x="152" y="755"/>
                </a:lnTo>
                <a:lnTo>
                  <a:pt x="157" y="868"/>
                </a:lnTo>
                <a:lnTo>
                  <a:pt x="157" y="868"/>
                </a:lnTo>
                <a:lnTo>
                  <a:pt x="162" y="915"/>
                </a:lnTo>
                <a:lnTo>
                  <a:pt x="162" y="912"/>
                </a:lnTo>
                <a:lnTo>
                  <a:pt x="162" y="912"/>
                </a:lnTo>
                <a:lnTo>
                  <a:pt x="165" y="883"/>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569">
            <a:extLst>
              <a:ext uri="{FF2B5EF4-FFF2-40B4-BE49-F238E27FC236}">
                <a16:creationId xmlns:a16="http://schemas.microsoft.com/office/drawing/2014/main" id="{0BD503FB-1B02-4A61-813B-BF20E3D0A1B7}"/>
              </a:ext>
            </a:extLst>
          </p:cNvPr>
          <p:cNvSpPr>
            <a:spLocks/>
          </p:cNvSpPr>
          <p:nvPr/>
        </p:nvSpPr>
        <p:spPr bwMode="auto">
          <a:xfrm>
            <a:off x="5928851" y="1620845"/>
            <a:ext cx="1936" cy="28366"/>
          </a:xfrm>
          <a:custGeom>
            <a:avLst/>
            <a:gdLst>
              <a:gd name="T0" fmla="*/ 0 w 2"/>
              <a:gd name="T1" fmla="*/ 56 h 56"/>
              <a:gd name="T2" fmla="*/ 0 w 2"/>
              <a:gd name="T3" fmla="*/ 46 h 56"/>
              <a:gd name="T4" fmla="*/ 0 w 2"/>
              <a:gd name="T5" fmla="*/ 45 h 56"/>
              <a:gd name="T6" fmla="*/ 2 w 2"/>
              <a:gd name="T7" fmla="*/ 0 h 56"/>
            </a:gdLst>
            <a:ahLst/>
            <a:cxnLst>
              <a:cxn ang="0">
                <a:pos x="T0" y="T1"/>
              </a:cxn>
              <a:cxn ang="0">
                <a:pos x="T2" y="T3"/>
              </a:cxn>
              <a:cxn ang="0">
                <a:pos x="T4" y="T5"/>
              </a:cxn>
              <a:cxn ang="0">
                <a:pos x="T6" y="T7"/>
              </a:cxn>
            </a:cxnLst>
            <a:rect l="0" t="0" r="r" b="b"/>
            <a:pathLst>
              <a:path w="2" h="56">
                <a:moveTo>
                  <a:pt x="0" y="56"/>
                </a:moveTo>
                <a:lnTo>
                  <a:pt x="0" y="46"/>
                </a:lnTo>
                <a:lnTo>
                  <a:pt x="0" y="45"/>
                </a:lnTo>
                <a:lnTo>
                  <a:pt x="2" y="0"/>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Freeform 570">
            <a:extLst>
              <a:ext uri="{FF2B5EF4-FFF2-40B4-BE49-F238E27FC236}">
                <a16:creationId xmlns:a16="http://schemas.microsoft.com/office/drawing/2014/main" id="{E4406A4D-A4A7-4CBD-B567-8E882927003B}"/>
              </a:ext>
            </a:extLst>
          </p:cNvPr>
          <p:cNvSpPr>
            <a:spLocks/>
          </p:cNvSpPr>
          <p:nvPr/>
        </p:nvSpPr>
        <p:spPr bwMode="auto">
          <a:xfrm>
            <a:off x="5967574" y="932458"/>
            <a:ext cx="2352415" cy="932538"/>
          </a:xfrm>
          <a:custGeom>
            <a:avLst/>
            <a:gdLst>
              <a:gd name="T0" fmla="*/ 32 w 2430"/>
              <a:gd name="T1" fmla="*/ 920 h 1841"/>
              <a:gd name="T2" fmla="*/ 71 w 2430"/>
              <a:gd name="T3" fmla="*/ 1256 h 1841"/>
              <a:gd name="T4" fmla="*/ 111 w 2430"/>
              <a:gd name="T5" fmla="*/ 193 h 1841"/>
              <a:gd name="T6" fmla="*/ 147 w 2430"/>
              <a:gd name="T7" fmla="*/ 475 h 1841"/>
              <a:gd name="T8" fmla="*/ 187 w 2430"/>
              <a:gd name="T9" fmla="*/ 1044 h 1841"/>
              <a:gd name="T10" fmla="*/ 228 w 2430"/>
              <a:gd name="T11" fmla="*/ 1005 h 1841"/>
              <a:gd name="T12" fmla="*/ 263 w 2430"/>
              <a:gd name="T13" fmla="*/ 674 h 1841"/>
              <a:gd name="T14" fmla="*/ 303 w 2430"/>
              <a:gd name="T15" fmla="*/ 830 h 1841"/>
              <a:gd name="T16" fmla="*/ 343 w 2430"/>
              <a:gd name="T17" fmla="*/ 1024 h 1841"/>
              <a:gd name="T18" fmla="*/ 379 w 2430"/>
              <a:gd name="T19" fmla="*/ 891 h 1841"/>
              <a:gd name="T20" fmla="*/ 420 w 2430"/>
              <a:gd name="T21" fmla="*/ 717 h 1841"/>
              <a:gd name="T22" fmla="*/ 457 w 2430"/>
              <a:gd name="T23" fmla="*/ 557 h 1841"/>
              <a:gd name="T24" fmla="*/ 495 w 2430"/>
              <a:gd name="T25" fmla="*/ 388 h 1841"/>
              <a:gd name="T26" fmla="*/ 533 w 2430"/>
              <a:gd name="T27" fmla="*/ 425 h 1841"/>
              <a:gd name="T28" fmla="*/ 571 w 2430"/>
              <a:gd name="T29" fmla="*/ 484 h 1841"/>
              <a:gd name="T30" fmla="*/ 606 w 2430"/>
              <a:gd name="T31" fmla="*/ 960 h 1841"/>
              <a:gd name="T32" fmla="*/ 642 w 2430"/>
              <a:gd name="T33" fmla="*/ 975 h 1841"/>
              <a:gd name="T34" fmla="*/ 682 w 2430"/>
              <a:gd name="T35" fmla="*/ 1190 h 1841"/>
              <a:gd name="T36" fmla="*/ 718 w 2430"/>
              <a:gd name="T37" fmla="*/ 803 h 1841"/>
              <a:gd name="T38" fmla="*/ 758 w 2430"/>
              <a:gd name="T39" fmla="*/ 619 h 1841"/>
              <a:gd name="T40" fmla="*/ 798 w 2430"/>
              <a:gd name="T41" fmla="*/ 129 h 1841"/>
              <a:gd name="T42" fmla="*/ 839 w 2430"/>
              <a:gd name="T43" fmla="*/ 712 h 1841"/>
              <a:gd name="T44" fmla="*/ 874 w 2430"/>
              <a:gd name="T45" fmla="*/ 874 h 1841"/>
              <a:gd name="T46" fmla="*/ 912 w 2430"/>
              <a:gd name="T47" fmla="*/ 1008 h 1841"/>
              <a:gd name="T48" fmla="*/ 945 w 2430"/>
              <a:gd name="T49" fmla="*/ 1072 h 1841"/>
              <a:gd name="T50" fmla="*/ 985 w 2430"/>
              <a:gd name="T51" fmla="*/ 1327 h 1841"/>
              <a:gd name="T52" fmla="*/ 1021 w 2430"/>
              <a:gd name="T53" fmla="*/ 1428 h 1841"/>
              <a:gd name="T54" fmla="*/ 1057 w 2430"/>
              <a:gd name="T55" fmla="*/ 924 h 1841"/>
              <a:gd name="T56" fmla="*/ 1096 w 2430"/>
              <a:gd name="T57" fmla="*/ 728 h 1841"/>
              <a:gd name="T58" fmla="*/ 1137 w 2430"/>
              <a:gd name="T59" fmla="*/ 1188 h 1841"/>
              <a:gd name="T60" fmla="*/ 1177 w 2430"/>
              <a:gd name="T61" fmla="*/ 755 h 1841"/>
              <a:gd name="T62" fmla="*/ 1218 w 2430"/>
              <a:gd name="T63" fmla="*/ 988 h 1841"/>
              <a:gd name="T64" fmla="*/ 1253 w 2430"/>
              <a:gd name="T65" fmla="*/ 1257 h 1841"/>
              <a:gd name="T66" fmla="*/ 1293 w 2430"/>
              <a:gd name="T67" fmla="*/ 1190 h 1841"/>
              <a:gd name="T68" fmla="*/ 1329 w 2430"/>
              <a:gd name="T69" fmla="*/ 1125 h 1841"/>
              <a:gd name="T70" fmla="*/ 1369 w 2430"/>
              <a:gd name="T71" fmla="*/ 1292 h 1841"/>
              <a:gd name="T72" fmla="*/ 1405 w 2430"/>
              <a:gd name="T73" fmla="*/ 1148 h 1841"/>
              <a:gd name="T74" fmla="*/ 1440 w 2430"/>
              <a:gd name="T75" fmla="*/ 1285 h 1841"/>
              <a:gd name="T76" fmla="*/ 1480 w 2430"/>
              <a:gd name="T77" fmla="*/ 1177 h 1841"/>
              <a:gd name="T78" fmla="*/ 1521 w 2430"/>
              <a:gd name="T79" fmla="*/ 1211 h 1841"/>
              <a:gd name="T80" fmla="*/ 1561 w 2430"/>
              <a:gd name="T81" fmla="*/ 1506 h 1841"/>
              <a:gd name="T82" fmla="*/ 1602 w 2430"/>
              <a:gd name="T83" fmla="*/ 1413 h 1841"/>
              <a:gd name="T84" fmla="*/ 1642 w 2430"/>
              <a:gd name="T85" fmla="*/ 1453 h 1841"/>
              <a:gd name="T86" fmla="*/ 1677 w 2430"/>
              <a:gd name="T87" fmla="*/ 1344 h 1841"/>
              <a:gd name="T88" fmla="*/ 1715 w 2430"/>
              <a:gd name="T89" fmla="*/ 891 h 1841"/>
              <a:gd name="T90" fmla="*/ 1753 w 2430"/>
              <a:gd name="T91" fmla="*/ 959 h 1841"/>
              <a:gd name="T92" fmla="*/ 1793 w 2430"/>
              <a:gd name="T93" fmla="*/ 1420 h 1841"/>
              <a:gd name="T94" fmla="*/ 1829 w 2430"/>
              <a:gd name="T95" fmla="*/ 1493 h 1841"/>
              <a:gd name="T96" fmla="*/ 1864 w 2430"/>
              <a:gd name="T97" fmla="*/ 1594 h 1841"/>
              <a:gd name="T98" fmla="*/ 1900 w 2430"/>
              <a:gd name="T99" fmla="*/ 1688 h 1841"/>
              <a:gd name="T100" fmla="*/ 1944 w 2430"/>
              <a:gd name="T101" fmla="*/ 1132 h 1841"/>
              <a:gd name="T102" fmla="*/ 1980 w 2430"/>
              <a:gd name="T103" fmla="*/ 1412 h 1841"/>
              <a:gd name="T104" fmla="*/ 2021 w 2430"/>
              <a:gd name="T105" fmla="*/ 1254 h 1841"/>
              <a:gd name="T106" fmla="*/ 2056 w 2430"/>
              <a:gd name="T107" fmla="*/ 1271 h 1841"/>
              <a:gd name="T108" fmla="*/ 2097 w 2430"/>
              <a:gd name="T109" fmla="*/ 1440 h 1841"/>
              <a:gd name="T110" fmla="*/ 2132 w 2430"/>
              <a:gd name="T111" fmla="*/ 1449 h 1841"/>
              <a:gd name="T112" fmla="*/ 2172 w 2430"/>
              <a:gd name="T113" fmla="*/ 1521 h 1841"/>
              <a:gd name="T114" fmla="*/ 2213 w 2430"/>
              <a:gd name="T115" fmla="*/ 1603 h 1841"/>
              <a:gd name="T116" fmla="*/ 2248 w 2430"/>
              <a:gd name="T117" fmla="*/ 1834 h 1841"/>
              <a:gd name="T118" fmla="*/ 2288 w 2430"/>
              <a:gd name="T119" fmla="*/ 1443 h 1841"/>
              <a:gd name="T120" fmla="*/ 2329 w 2430"/>
              <a:gd name="T121" fmla="*/ 1560 h 1841"/>
              <a:gd name="T122" fmla="*/ 2369 w 2430"/>
              <a:gd name="T123" fmla="*/ 1343 h 1841"/>
              <a:gd name="T124" fmla="*/ 2410 w 2430"/>
              <a:gd name="T125" fmla="*/ 1419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0" h="1841">
                <a:moveTo>
                  <a:pt x="0" y="967"/>
                </a:moveTo>
                <a:lnTo>
                  <a:pt x="0" y="973"/>
                </a:lnTo>
                <a:lnTo>
                  <a:pt x="0" y="974"/>
                </a:lnTo>
                <a:lnTo>
                  <a:pt x="5" y="1220"/>
                </a:lnTo>
                <a:lnTo>
                  <a:pt x="5" y="1221"/>
                </a:lnTo>
                <a:lnTo>
                  <a:pt x="10" y="1362"/>
                </a:lnTo>
                <a:lnTo>
                  <a:pt x="10" y="1362"/>
                </a:lnTo>
                <a:lnTo>
                  <a:pt x="12" y="1365"/>
                </a:lnTo>
                <a:lnTo>
                  <a:pt x="16" y="1297"/>
                </a:lnTo>
                <a:lnTo>
                  <a:pt x="16" y="1296"/>
                </a:lnTo>
                <a:lnTo>
                  <a:pt x="21" y="1132"/>
                </a:lnTo>
                <a:lnTo>
                  <a:pt x="21" y="1131"/>
                </a:lnTo>
                <a:lnTo>
                  <a:pt x="26" y="983"/>
                </a:lnTo>
                <a:lnTo>
                  <a:pt x="26" y="982"/>
                </a:lnTo>
                <a:lnTo>
                  <a:pt x="31" y="920"/>
                </a:lnTo>
                <a:lnTo>
                  <a:pt x="31" y="920"/>
                </a:lnTo>
                <a:lnTo>
                  <a:pt x="32" y="920"/>
                </a:lnTo>
                <a:lnTo>
                  <a:pt x="36" y="974"/>
                </a:lnTo>
                <a:lnTo>
                  <a:pt x="36" y="974"/>
                </a:lnTo>
                <a:lnTo>
                  <a:pt x="41" y="1099"/>
                </a:lnTo>
                <a:lnTo>
                  <a:pt x="41" y="1099"/>
                </a:lnTo>
                <a:lnTo>
                  <a:pt x="46" y="1203"/>
                </a:lnTo>
                <a:lnTo>
                  <a:pt x="46" y="1203"/>
                </a:lnTo>
                <a:lnTo>
                  <a:pt x="51" y="1259"/>
                </a:lnTo>
                <a:lnTo>
                  <a:pt x="51" y="1260"/>
                </a:lnTo>
                <a:lnTo>
                  <a:pt x="56" y="1305"/>
                </a:lnTo>
                <a:lnTo>
                  <a:pt x="56" y="1305"/>
                </a:lnTo>
                <a:lnTo>
                  <a:pt x="58" y="1310"/>
                </a:lnTo>
                <a:lnTo>
                  <a:pt x="61" y="1297"/>
                </a:lnTo>
                <a:lnTo>
                  <a:pt x="61" y="1297"/>
                </a:lnTo>
                <a:lnTo>
                  <a:pt x="66" y="1286"/>
                </a:lnTo>
                <a:lnTo>
                  <a:pt x="66" y="1286"/>
                </a:lnTo>
                <a:lnTo>
                  <a:pt x="71" y="1256"/>
                </a:lnTo>
                <a:lnTo>
                  <a:pt x="71" y="1256"/>
                </a:lnTo>
                <a:lnTo>
                  <a:pt x="76" y="1145"/>
                </a:lnTo>
                <a:lnTo>
                  <a:pt x="76" y="1144"/>
                </a:lnTo>
                <a:lnTo>
                  <a:pt x="81" y="960"/>
                </a:lnTo>
                <a:lnTo>
                  <a:pt x="81" y="958"/>
                </a:lnTo>
                <a:lnTo>
                  <a:pt x="86" y="694"/>
                </a:lnTo>
                <a:lnTo>
                  <a:pt x="86" y="692"/>
                </a:lnTo>
                <a:lnTo>
                  <a:pt x="91" y="425"/>
                </a:lnTo>
                <a:lnTo>
                  <a:pt x="91" y="423"/>
                </a:lnTo>
                <a:lnTo>
                  <a:pt x="96" y="195"/>
                </a:lnTo>
                <a:lnTo>
                  <a:pt x="96" y="193"/>
                </a:lnTo>
                <a:lnTo>
                  <a:pt x="101" y="59"/>
                </a:lnTo>
                <a:lnTo>
                  <a:pt x="101" y="59"/>
                </a:lnTo>
                <a:lnTo>
                  <a:pt x="105" y="34"/>
                </a:lnTo>
                <a:lnTo>
                  <a:pt x="106" y="49"/>
                </a:lnTo>
                <a:lnTo>
                  <a:pt x="106" y="50"/>
                </a:lnTo>
                <a:lnTo>
                  <a:pt x="111" y="192"/>
                </a:lnTo>
                <a:lnTo>
                  <a:pt x="111" y="193"/>
                </a:lnTo>
                <a:lnTo>
                  <a:pt x="117" y="394"/>
                </a:lnTo>
                <a:lnTo>
                  <a:pt x="117" y="395"/>
                </a:lnTo>
                <a:lnTo>
                  <a:pt x="122" y="558"/>
                </a:lnTo>
                <a:lnTo>
                  <a:pt x="122" y="558"/>
                </a:lnTo>
                <a:lnTo>
                  <a:pt x="127" y="611"/>
                </a:lnTo>
                <a:lnTo>
                  <a:pt x="127" y="610"/>
                </a:lnTo>
                <a:lnTo>
                  <a:pt x="127" y="610"/>
                </a:lnTo>
                <a:lnTo>
                  <a:pt x="132" y="554"/>
                </a:lnTo>
                <a:lnTo>
                  <a:pt x="132" y="553"/>
                </a:lnTo>
                <a:lnTo>
                  <a:pt x="137" y="475"/>
                </a:lnTo>
                <a:lnTo>
                  <a:pt x="137" y="475"/>
                </a:lnTo>
                <a:lnTo>
                  <a:pt x="139" y="463"/>
                </a:lnTo>
                <a:lnTo>
                  <a:pt x="142" y="470"/>
                </a:lnTo>
                <a:lnTo>
                  <a:pt x="142" y="471"/>
                </a:lnTo>
                <a:lnTo>
                  <a:pt x="146" y="479"/>
                </a:lnTo>
                <a:lnTo>
                  <a:pt x="147" y="475"/>
                </a:lnTo>
                <a:lnTo>
                  <a:pt x="147" y="475"/>
                </a:lnTo>
                <a:lnTo>
                  <a:pt x="152" y="421"/>
                </a:lnTo>
                <a:lnTo>
                  <a:pt x="152" y="421"/>
                </a:lnTo>
                <a:lnTo>
                  <a:pt x="156" y="394"/>
                </a:lnTo>
                <a:lnTo>
                  <a:pt x="157" y="398"/>
                </a:lnTo>
                <a:lnTo>
                  <a:pt x="157" y="398"/>
                </a:lnTo>
                <a:lnTo>
                  <a:pt x="162" y="496"/>
                </a:lnTo>
                <a:lnTo>
                  <a:pt x="162" y="497"/>
                </a:lnTo>
                <a:lnTo>
                  <a:pt x="167" y="710"/>
                </a:lnTo>
                <a:lnTo>
                  <a:pt x="167" y="711"/>
                </a:lnTo>
                <a:lnTo>
                  <a:pt x="172" y="905"/>
                </a:lnTo>
                <a:lnTo>
                  <a:pt x="172" y="906"/>
                </a:lnTo>
                <a:lnTo>
                  <a:pt x="177" y="989"/>
                </a:lnTo>
                <a:lnTo>
                  <a:pt x="177" y="989"/>
                </a:lnTo>
                <a:lnTo>
                  <a:pt x="180" y="992"/>
                </a:lnTo>
                <a:lnTo>
                  <a:pt x="182" y="992"/>
                </a:lnTo>
                <a:lnTo>
                  <a:pt x="182" y="992"/>
                </a:lnTo>
                <a:lnTo>
                  <a:pt x="187" y="1044"/>
                </a:lnTo>
                <a:lnTo>
                  <a:pt x="187" y="1044"/>
                </a:lnTo>
                <a:lnTo>
                  <a:pt x="192" y="1157"/>
                </a:lnTo>
                <a:lnTo>
                  <a:pt x="192" y="1157"/>
                </a:lnTo>
                <a:lnTo>
                  <a:pt x="197" y="1247"/>
                </a:lnTo>
                <a:lnTo>
                  <a:pt x="197" y="1247"/>
                </a:lnTo>
                <a:lnTo>
                  <a:pt x="202" y="1284"/>
                </a:lnTo>
                <a:lnTo>
                  <a:pt x="202" y="1284"/>
                </a:lnTo>
                <a:lnTo>
                  <a:pt x="207" y="1296"/>
                </a:lnTo>
                <a:lnTo>
                  <a:pt x="207" y="1296"/>
                </a:lnTo>
                <a:lnTo>
                  <a:pt x="211" y="1305"/>
                </a:lnTo>
                <a:lnTo>
                  <a:pt x="213" y="1304"/>
                </a:lnTo>
                <a:lnTo>
                  <a:pt x="213" y="1304"/>
                </a:lnTo>
                <a:lnTo>
                  <a:pt x="218" y="1257"/>
                </a:lnTo>
                <a:lnTo>
                  <a:pt x="218" y="1256"/>
                </a:lnTo>
                <a:lnTo>
                  <a:pt x="223" y="1144"/>
                </a:lnTo>
                <a:lnTo>
                  <a:pt x="223" y="1143"/>
                </a:lnTo>
                <a:lnTo>
                  <a:pt x="228" y="1005"/>
                </a:lnTo>
                <a:lnTo>
                  <a:pt x="228" y="1004"/>
                </a:lnTo>
                <a:lnTo>
                  <a:pt x="233" y="923"/>
                </a:lnTo>
                <a:lnTo>
                  <a:pt x="233" y="923"/>
                </a:lnTo>
                <a:lnTo>
                  <a:pt x="234" y="921"/>
                </a:lnTo>
                <a:lnTo>
                  <a:pt x="238" y="952"/>
                </a:lnTo>
                <a:lnTo>
                  <a:pt x="238" y="953"/>
                </a:lnTo>
                <a:lnTo>
                  <a:pt x="243" y="997"/>
                </a:lnTo>
                <a:lnTo>
                  <a:pt x="243" y="998"/>
                </a:lnTo>
                <a:lnTo>
                  <a:pt x="245" y="1002"/>
                </a:lnTo>
                <a:lnTo>
                  <a:pt x="248" y="990"/>
                </a:lnTo>
                <a:lnTo>
                  <a:pt x="248" y="990"/>
                </a:lnTo>
                <a:lnTo>
                  <a:pt x="253" y="946"/>
                </a:lnTo>
                <a:lnTo>
                  <a:pt x="253" y="946"/>
                </a:lnTo>
                <a:lnTo>
                  <a:pt x="258" y="844"/>
                </a:lnTo>
                <a:lnTo>
                  <a:pt x="258" y="843"/>
                </a:lnTo>
                <a:lnTo>
                  <a:pt x="263" y="675"/>
                </a:lnTo>
                <a:lnTo>
                  <a:pt x="263" y="674"/>
                </a:lnTo>
                <a:lnTo>
                  <a:pt x="268" y="594"/>
                </a:lnTo>
                <a:lnTo>
                  <a:pt x="268" y="594"/>
                </a:lnTo>
                <a:lnTo>
                  <a:pt x="273" y="587"/>
                </a:lnTo>
                <a:lnTo>
                  <a:pt x="273" y="587"/>
                </a:lnTo>
                <a:lnTo>
                  <a:pt x="274" y="587"/>
                </a:lnTo>
                <a:lnTo>
                  <a:pt x="278" y="604"/>
                </a:lnTo>
                <a:lnTo>
                  <a:pt x="278" y="604"/>
                </a:lnTo>
                <a:lnTo>
                  <a:pt x="283" y="678"/>
                </a:lnTo>
                <a:lnTo>
                  <a:pt x="283" y="679"/>
                </a:lnTo>
                <a:lnTo>
                  <a:pt x="288" y="762"/>
                </a:lnTo>
                <a:lnTo>
                  <a:pt x="288" y="762"/>
                </a:lnTo>
                <a:lnTo>
                  <a:pt x="293" y="796"/>
                </a:lnTo>
                <a:lnTo>
                  <a:pt x="293" y="796"/>
                </a:lnTo>
                <a:lnTo>
                  <a:pt x="298" y="829"/>
                </a:lnTo>
                <a:lnTo>
                  <a:pt x="298" y="830"/>
                </a:lnTo>
                <a:lnTo>
                  <a:pt x="302" y="839"/>
                </a:lnTo>
                <a:lnTo>
                  <a:pt x="303" y="830"/>
                </a:lnTo>
                <a:lnTo>
                  <a:pt x="303" y="830"/>
                </a:lnTo>
                <a:lnTo>
                  <a:pt x="308" y="803"/>
                </a:lnTo>
                <a:lnTo>
                  <a:pt x="308" y="803"/>
                </a:lnTo>
                <a:lnTo>
                  <a:pt x="310" y="802"/>
                </a:lnTo>
                <a:lnTo>
                  <a:pt x="314" y="817"/>
                </a:lnTo>
                <a:lnTo>
                  <a:pt x="314" y="817"/>
                </a:lnTo>
                <a:lnTo>
                  <a:pt x="319" y="848"/>
                </a:lnTo>
                <a:lnTo>
                  <a:pt x="319" y="848"/>
                </a:lnTo>
                <a:lnTo>
                  <a:pt x="324" y="862"/>
                </a:lnTo>
                <a:lnTo>
                  <a:pt x="324" y="862"/>
                </a:lnTo>
                <a:lnTo>
                  <a:pt x="329" y="873"/>
                </a:lnTo>
                <a:lnTo>
                  <a:pt x="329" y="874"/>
                </a:lnTo>
                <a:lnTo>
                  <a:pt x="334" y="924"/>
                </a:lnTo>
                <a:lnTo>
                  <a:pt x="334" y="924"/>
                </a:lnTo>
                <a:lnTo>
                  <a:pt x="339" y="996"/>
                </a:lnTo>
                <a:lnTo>
                  <a:pt x="339" y="996"/>
                </a:lnTo>
                <a:lnTo>
                  <a:pt x="343" y="1024"/>
                </a:lnTo>
                <a:lnTo>
                  <a:pt x="344" y="1020"/>
                </a:lnTo>
                <a:lnTo>
                  <a:pt x="344" y="1019"/>
                </a:lnTo>
                <a:lnTo>
                  <a:pt x="349" y="918"/>
                </a:lnTo>
                <a:lnTo>
                  <a:pt x="349" y="917"/>
                </a:lnTo>
                <a:lnTo>
                  <a:pt x="354" y="748"/>
                </a:lnTo>
                <a:lnTo>
                  <a:pt x="354" y="747"/>
                </a:lnTo>
                <a:lnTo>
                  <a:pt x="359" y="606"/>
                </a:lnTo>
                <a:lnTo>
                  <a:pt x="359" y="606"/>
                </a:lnTo>
                <a:lnTo>
                  <a:pt x="363" y="574"/>
                </a:lnTo>
                <a:lnTo>
                  <a:pt x="364" y="588"/>
                </a:lnTo>
                <a:lnTo>
                  <a:pt x="364" y="588"/>
                </a:lnTo>
                <a:lnTo>
                  <a:pt x="369" y="715"/>
                </a:lnTo>
                <a:lnTo>
                  <a:pt x="369" y="716"/>
                </a:lnTo>
                <a:lnTo>
                  <a:pt x="374" y="848"/>
                </a:lnTo>
                <a:lnTo>
                  <a:pt x="374" y="848"/>
                </a:lnTo>
                <a:lnTo>
                  <a:pt x="379" y="891"/>
                </a:lnTo>
                <a:lnTo>
                  <a:pt x="379" y="891"/>
                </a:lnTo>
                <a:lnTo>
                  <a:pt x="380" y="892"/>
                </a:lnTo>
                <a:lnTo>
                  <a:pt x="384" y="882"/>
                </a:lnTo>
                <a:lnTo>
                  <a:pt x="384" y="882"/>
                </a:lnTo>
                <a:lnTo>
                  <a:pt x="389" y="841"/>
                </a:lnTo>
                <a:lnTo>
                  <a:pt x="389" y="841"/>
                </a:lnTo>
                <a:lnTo>
                  <a:pt x="394" y="746"/>
                </a:lnTo>
                <a:lnTo>
                  <a:pt x="394" y="745"/>
                </a:lnTo>
                <a:lnTo>
                  <a:pt x="399" y="619"/>
                </a:lnTo>
                <a:lnTo>
                  <a:pt x="399" y="619"/>
                </a:lnTo>
                <a:lnTo>
                  <a:pt x="404" y="473"/>
                </a:lnTo>
                <a:lnTo>
                  <a:pt x="404" y="472"/>
                </a:lnTo>
                <a:lnTo>
                  <a:pt x="410" y="378"/>
                </a:lnTo>
                <a:lnTo>
                  <a:pt x="410" y="377"/>
                </a:lnTo>
                <a:lnTo>
                  <a:pt x="411" y="376"/>
                </a:lnTo>
                <a:lnTo>
                  <a:pt x="415" y="460"/>
                </a:lnTo>
                <a:lnTo>
                  <a:pt x="415" y="461"/>
                </a:lnTo>
                <a:lnTo>
                  <a:pt x="420" y="717"/>
                </a:lnTo>
                <a:lnTo>
                  <a:pt x="420" y="719"/>
                </a:lnTo>
                <a:lnTo>
                  <a:pt x="425" y="999"/>
                </a:lnTo>
                <a:lnTo>
                  <a:pt x="425" y="1001"/>
                </a:lnTo>
                <a:lnTo>
                  <a:pt x="430" y="1157"/>
                </a:lnTo>
                <a:lnTo>
                  <a:pt x="430" y="1157"/>
                </a:lnTo>
                <a:lnTo>
                  <a:pt x="432" y="1175"/>
                </a:lnTo>
                <a:lnTo>
                  <a:pt x="435" y="1153"/>
                </a:lnTo>
                <a:lnTo>
                  <a:pt x="435" y="1153"/>
                </a:lnTo>
                <a:lnTo>
                  <a:pt x="440" y="1016"/>
                </a:lnTo>
                <a:lnTo>
                  <a:pt x="440" y="1016"/>
                </a:lnTo>
                <a:lnTo>
                  <a:pt x="445" y="833"/>
                </a:lnTo>
                <a:lnTo>
                  <a:pt x="445" y="832"/>
                </a:lnTo>
                <a:lnTo>
                  <a:pt x="450" y="663"/>
                </a:lnTo>
                <a:lnTo>
                  <a:pt x="450" y="662"/>
                </a:lnTo>
                <a:lnTo>
                  <a:pt x="455" y="563"/>
                </a:lnTo>
                <a:lnTo>
                  <a:pt x="455" y="563"/>
                </a:lnTo>
                <a:lnTo>
                  <a:pt x="457" y="557"/>
                </a:lnTo>
                <a:lnTo>
                  <a:pt x="460" y="602"/>
                </a:lnTo>
                <a:lnTo>
                  <a:pt x="460" y="602"/>
                </a:lnTo>
                <a:lnTo>
                  <a:pt x="465" y="820"/>
                </a:lnTo>
                <a:lnTo>
                  <a:pt x="465" y="822"/>
                </a:lnTo>
                <a:lnTo>
                  <a:pt x="470" y="1111"/>
                </a:lnTo>
                <a:lnTo>
                  <a:pt x="470" y="1112"/>
                </a:lnTo>
                <a:lnTo>
                  <a:pt x="475" y="1271"/>
                </a:lnTo>
                <a:lnTo>
                  <a:pt x="475" y="1271"/>
                </a:lnTo>
                <a:lnTo>
                  <a:pt x="476" y="1273"/>
                </a:lnTo>
                <a:lnTo>
                  <a:pt x="480" y="1169"/>
                </a:lnTo>
                <a:lnTo>
                  <a:pt x="480" y="1167"/>
                </a:lnTo>
                <a:lnTo>
                  <a:pt x="485" y="855"/>
                </a:lnTo>
                <a:lnTo>
                  <a:pt x="485" y="853"/>
                </a:lnTo>
                <a:lnTo>
                  <a:pt x="490" y="530"/>
                </a:lnTo>
                <a:lnTo>
                  <a:pt x="490" y="529"/>
                </a:lnTo>
                <a:lnTo>
                  <a:pt x="495" y="388"/>
                </a:lnTo>
                <a:lnTo>
                  <a:pt x="495" y="388"/>
                </a:lnTo>
                <a:lnTo>
                  <a:pt x="497" y="388"/>
                </a:lnTo>
                <a:lnTo>
                  <a:pt x="500" y="490"/>
                </a:lnTo>
                <a:lnTo>
                  <a:pt x="500" y="491"/>
                </a:lnTo>
                <a:lnTo>
                  <a:pt x="505" y="711"/>
                </a:lnTo>
                <a:lnTo>
                  <a:pt x="505" y="712"/>
                </a:lnTo>
                <a:lnTo>
                  <a:pt x="511" y="872"/>
                </a:lnTo>
                <a:lnTo>
                  <a:pt x="511" y="873"/>
                </a:lnTo>
                <a:lnTo>
                  <a:pt x="513" y="890"/>
                </a:lnTo>
                <a:lnTo>
                  <a:pt x="516" y="867"/>
                </a:lnTo>
                <a:lnTo>
                  <a:pt x="516" y="866"/>
                </a:lnTo>
                <a:lnTo>
                  <a:pt x="521" y="721"/>
                </a:lnTo>
                <a:lnTo>
                  <a:pt x="521" y="720"/>
                </a:lnTo>
                <a:lnTo>
                  <a:pt x="526" y="537"/>
                </a:lnTo>
                <a:lnTo>
                  <a:pt x="526" y="536"/>
                </a:lnTo>
                <a:lnTo>
                  <a:pt x="531" y="431"/>
                </a:lnTo>
                <a:lnTo>
                  <a:pt x="531" y="431"/>
                </a:lnTo>
                <a:lnTo>
                  <a:pt x="533" y="425"/>
                </a:lnTo>
                <a:lnTo>
                  <a:pt x="536" y="446"/>
                </a:lnTo>
                <a:lnTo>
                  <a:pt x="536" y="446"/>
                </a:lnTo>
                <a:lnTo>
                  <a:pt x="541" y="516"/>
                </a:lnTo>
                <a:lnTo>
                  <a:pt x="541" y="517"/>
                </a:lnTo>
                <a:lnTo>
                  <a:pt x="546" y="550"/>
                </a:lnTo>
                <a:lnTo>
                  <a:pt x="546" y="550"/>
                </a:lnTo>
                <a:lnTo>
                  <a:pt x="546" y="550"/>
                </a:lnTo>
                <a:lnTo>
                  <a:pt x="551" y="524"/>
                </a:lnTo>
                <a:lnTo>
                  <a:pt x="551" y="524"/>
                </a:lnTo>
                <a:lnTo>
                  <a:pt x="556" y="457"/>
                </a:lnTo>
                <a:lnTo>
                  <a:pt x="556" y="457"/>
                </a:lnTo>
                <a:lnTo>
                  <a:pt x="561" y="413"/>
                </a:lnTo>
                <a:lnTo>
                  <a:pt x="561" y="413"/>
                </a:lnTo>
                <a:lnTo>
                  <a:pt x="562" y="413"/>
                </a:lnTo>
                <a:lnTo>
                  <a:pt x="566" y="442"/>
                </a:lnTo>
                <a:lnTo>
                  <a:pt x="566" y="443"/>
                </a:lnTo>
                <a:lnTo>
                  <a:pt x="571" y="484"/>
                </a:lnTo>
                <a:lnTo>
                  <a:pt x="571" y="484"/>
                </a:lnTo>
                <a:lnTo>
                  <a:pt x="575" y="492"/>
                </a:lnTo>
                <a:lnTo>
                  <a:pt x="576" y="485"/>
                </a:lnTo>
                <a:lnTo>
                  <a:pt x="576" y="485"/>
                </a:lnTo>
                <a:lnTo>
                  <a:pt x="581" y="434"/>
                </a:lnTo>
                <a:lnTo>
                  <a:pt x="581" y="433"/>
                </a:lnTo>
                <a:lnTo>
                  <a:pt x="586" y="375"/>
                </a:lnTo>
                <a:lnTo>
                  <a:pt x="586" y="375"/>
                </a:lnTo>
                <a:lnTo>
                  <a:pt x="588" y="372"/>
                </a:lnTo>
                <a:lnTo>
                  <a:pt x="591" y="416"/>
                </a:lnTo>
                <a:lnTo>
                  <a:pt x="591" y="416"/>
                </a:lnTo>
                <a:lnTo>
                  <a:pt x="596" y="627"/>
                </a:lnTo>
                <a:lnTo>
                  <a:pt x="596" y="628"/>
                </a:lnTo>
                <a:lnTo>
                  <a:pt x="601" y="856"/>
                </a:lnTo>
                <a:lnTo>
                  <a:pt x="601" y="857"/>
                </a:lnTo>
                <a:lnTo>
                  <a:pt x="606" y="959"/>
                </a:lnTo>
                <a:lnTo>
                  <a:pt x="606" y="960"/>
                </a:lnTo>
                <a:lnTo>
                  <a:pt x="609" y="970"/>
                </a:lnTo>
                <a:lnTo>
                  <a:pt x="612" y="962"/>
                </a:lnTo>
                <a:lnTo>
                  <a:pt x="612" y="962"/>
                </a:lnTo>
                <a:lnTo>
                  <a:pt x="617" y="936"/>
                </a:lnTo>
                <a:lnTo>
                  <a:pt x="617" y="936"/>
                </a:lnTo>
                <a:lnTo>
                  <a:pt x="618" y="936"/>
                </a:lnTo>
                <a:lnTo>
                  <a:pt x="622" y="994"/>
                </a:lnTo>
                <a:lnTo>
                  <a:pt x="622" y="994"/>
                </a:lnTo>
                <a:lnTo>
                  <a:pt x="627" y="1139"/>
                </a:lnTo>
                <a:lnTo>
                  <a:pt x="627" y="1139"/>
                </a:lnTo>
                <a:lnTo>
                  <a:pt x="632" y="1217"/>
                </a:lnTo>
                <a:lnTo>
                  <a:pt x="632" y="1217"/>
                </a:lnTo>
                <a:lnTo>
                  <a:pt x="633" y="1217"/>
                </a:lnTo>
                <a:lnTo>
                  <a:pt x="637" y="1142"/>
                </a:lnTo>
                <a:lnTo>
                  <a:pt x="637" y="1142"/>
                </a:lnTo>
                <a:lnTo>
                  <a:pt x="642" y="976"/>
                </a:lnTo>
                <a:lnTo>
                  <a:pt x="642" y="975"/>
                </a:lnTo>
                <a:lnTo>
                  <a:pt x="647" y="836"/>
                </a:lnTo>
                <a:lnTo>
                  <a:pt x="647" y="836"/>
                </a:lnTo>
                <a:lnTo>
                  <a:pt x="649" y="815"/>
                </a:lnTo>
                <a:lnTo>
                  <a:pt x="652" y="838"/>
                </a:lnTo>
                <a:lnTo>
                  <a:pt x="652" y="838"/>
                </a:lnTo>
                <a:lnTo>
                  <a:pt x="657" y="991"/>
                </a:lnTo>
                <a:lnTo>
                  <a:pt x="657" y="992"/>
                </a:lnTo>
                <a:lnTo>
                  <a:pt x="662" y="1199"/>
                </a:lnTo>
                <a:lnTo>
                  <a:pt x="662" y="1200"/>
                </a:lnTo>
                <a:lnTo>
                  <a:pt x="667" y="1347"/>
                </a:lnTo>
                <a:lnTo>
                  <a:pt x="667" y="1348"/>
                </a:lnTo>
                <a:lnTo>
                  <a:pt x="671" y="1368"/>
                </a:lnTo>
                <a:lnTo>
                  <a:pt x="672" y="1350"/>
                </a:lnTo>
                <a:lnTo>
                  <a:pt x="672" y="1349"/>
                </a:lnTo>
                <a:lnTo>
                  <a:pt x="677" y="1246"/>
                </a:lnTo>
                <a:lnTo>
                  <a:pt x="677" y="1245"/>
                </a:lnTo>
                <a:lnTo>
                  <a:pt x="682" y="1190"/>
                </a:lnTo>
                <a:lnTo>
                  <a:pt x="682" y="1190"/>
                </a:lnTo>
                <a:lnTo>
                  <a:pt x="684" y="1189"/>
                </a:lnTo>
                <a:lnTo>
                  <a:pt x="687" y="1216"/>
                </a:lnTo>
                <a:lnTo>
                  <a:pt x="687" y="1216"/>
                </a:lnTo>
                <a:lnTo>
                  <a:pt x="692" y="1246"/>
                </a:lnTo>
                <a:lnTo>
                  <a:pt x="692" y="1246"/>
                </a:lnTo>
                <a:lnTo>
                  <a:pt x="697" y="1197"/>
                </a:lnTo>
                <a:lnTo>
                  <a:pt x="697" y="1196"/>
                </a:lnTo>
                <a:lnTo>
                  <a:pt x="702" y="1061"/>
                </a:lnTo>
                <a:lnTo>
                  <a:pt x="702" y="1061"/>
                </a:lnTo>
                <a:lnTo>
                  <a:pt x="708" y="906"/>
                </a:lnTo>
                <a:lnTo>
                  <a:pt x="708" y="906"/>
                </a:lnTo>
                <a:lnTo>
                  <a:pt x="713" y="797"/>
                </a:lnTo>
                <a:lnTo>
                  <a:pt x="713" y="797"/>
                </a:lnTo>
                <a:lnTo>
                  <a:pt x="715" y="785"/>
                </a:lnTo>
                <a:lnTo>
                  <a:pt x="718" y="802"/>
                </a:lnTo>
                <a:lnTo>
                  <a:pt x="718" y="803"/>
                </a:lnTo>
                <a:lnTo>
                  <a:pt x="723" y="877"/>
                </a:lnTo>
                <a:lnTo>
                  <a:pt x="723" y="878"/>
                </a:lnTo>
                <a:lnTo>
                  <a:pt x="728" y="933"/>
                </a:lnTo>
                <a:lnTo>
                  <a:pt x="728" y="933"/>
                </a:lnTo>
                <a:lnTo>
                  <a:pt x="729" y="934"/>
                </a:lnTo>
                <a:lnTo>
                  <a:pt x="733" y="895"/>
                </a:lnTo>
                <a:lnTo>
                  <a:pt x="733" y="894"/>
                </a:lnTo>
                <a:lnTo>
                  <a:pt x="738" y="734"/>
                </a:lnTo>
                <a:lnTo>
                  <a:pt x="738" y="732"/>
                </a:lnTo>
                <a:lnTo>
                  <a:pt x="743" y="498"/>
                </a:lnTo>
                <a:lnTo>
                  <a:pt x="743" y="497"/>
                </a:lnTo>
                <a:lnTo>
                  <a:pt x="748" y="387"/>
                </a:lnTo>
                <a:lnTo>
                  <a:pt x="748" y="387"/>
                </a:lnTo>
                <a:lnTo>
                  <a:pt x="749" y="387"/>
                </a:lnTo>
                <a:lnTo>
                  <a:pt x="753" y="458"/>
                </a:lnTo>
                <a:lnTo>
                  <a:pt x="753" y="458"/>
                </a:lnTo>
                <a:lnTo>
                  <a:pt x="758" y="619"/>
                </a:lnTo>
                <a:lnTo>
                  <a:pt x="758" y="620"/>
                </a:lnTo>
                <a:lnTo>
                  <a:pt x="763" y="719"/>
                </a:lnTo>
                <a:lnTo>
                  <a:pt x="763" y="720"/>
                </a:lnTo>
                <a:lnTo>
                  <a:pt x="764" y="720"/>
                </a:lnTo>
                <a:lnTo>
                  <a:pt x="768" y="654"/>
                </a:lnTo>
                <a:lnTo>
                  <a:pt x="768" y="653"/>
                </a:lnTo>
                <a:lnTo>
                  <a:pt x="773" y="479"/>
                </a:lnTo>
                <a:lnTo>
                  <a:pt x="773" y="478"/>
                </a:lnTo>
                <a:lnTo>
                  <a:pt x="778" y="358"/>
                </a:lnTo>
                <a:lnTo>
                  <a:pt x="778" y="358"/>
                </a:lnTo>
                <a:lnTo>
                  <a:pt x="783" y="328"/>
                </a:lnTo>
                <a:lnTo>
                  <a:pt x="783" y="328"/>
                </a:lnTo>
                <a:lnTo>
                  <a:pt x="788" y="313"/>
                </a:lnTo>
                <a:lnTo>
                  <a:pt x="788" y="313"/>
                </a:lnTo>
                <a:lnTo>
                  <a:pt x="793" y="249"/>
                </a:lnTo>
                <a:lnTo>
                  <a:pt x="793" y="248"/>
                </a:lnTo>
                <a:lnTo>
                  <a:pt x="798" y="129"/>
                </a:lnTo>
                <a:lnTo>
                  <a:pt x="798" y="129"/>
                </a:lnTo>
                <a:lnTo>
                  <a:pt x="803" y="29"/>
                </a:lnTo>
                <a:lnTo>
                  <a:pt x="803" y="28"/>
                </a:lnTo>
                <a:lnTo>
                  <a:pt x="807" y="0"/>
                </a:lnTo>
                <a:lnTo>
                  <a:pt x="809" y="4"/>
                </a:lnTo>
                <a:lnTo>
                  <a:pt x="809" y="4"/>
                </a:lnTo>
                <a:lnTo>
                  <a:pt x="814" y="49"/>
                </a:lnTo>
                <a:lnTo>
                  <a:pt x="814" y="49"/>
                </a:lnTo>
                <a:lnTo>
                  <a:pt x="819" y="114"/>
                </a:lnTo>
                <a:lnTo>
                  <a:pt x="819" y="115"/>
                </a:lnTo>
                <a:lnTo>
                  <a:pt x="824" y="174"/>
                </a:lnTo>
                <a:lnTo>
                  <a:pt x="824" y="174"/>
                </a:lnTo>
                <a:lnTo>
                  <a:pt x="829" y="288"/>
                </a:lnTo>
                <a:lnTo>
                  <a:pt x="829" y="289"/>
                </a:lnTo>
                <a:lnTo>
                  <a:pt x="834" y="503"/>
                </a:lnTo>
                <a:lnTo>
                  <a:pt x="834" y="504"/>
                </a:lnTo>
                <a:lnTo>
                  <a:pt x="839" y="712"/>
                </a:lnTo>
                <a:lnTo>
                  <a:pt x="839" y="713"/>
                </a:lnTo>
                <a:lnTo>
                  <a:pt x="844" y="781"/>
                </a:lnTo>
                <a:lnTo>
                  <a:pt x="844" y="779"/>
                </a:lnTo>
                <a:lnTo>
                  <a:pt x="844" y="779"/>
                </a:lnTo>
                <a:lnTo>
                  <a:pt x="849" y="668"/>
                </a:lnTo>
                <a:lnTo>
                  <a:pt x="849" y="667"/>
                </a:lnTo>
                <a:lnTo>
                  <a:pt x="854" y="497"/>
                </a:lnTo>
                <a:lnTo>
                  <a:pt x="854" y="496"/>
                </a:lnTo>
                <a:lnTo>
                  <a:pt x="859" y="438"/>
                </a:lnTo>
                <a:lnTo>
                  <a:pt x="859" y="444"/>
                </a:lnTo>
                <a:lnTo>
                  <a:pt x="859" y="445"/>
                </a:lnTo>
                <a:lnTo>
                  <a:pt x="864" y="597"/>
                </a:lnTo>
                <a:lnTo>
                  <a:pt x="864" y="598"/>
                </a:lnTo>
                <a:lnTo>
                  <a:pt x="869" y="818"/>
                </a:lnTo>
                <a:lnTo>
                  <a:pt x="869" y="819"/>
                </a:lnTo>
                <a:lnTo>
                  <a:pt x="874" y="879"/>
                </a:lnTo>
                <a:lnTo>
                  <a:pt x="874" y="874"/>
                </a:lnTo>
                <a:lnTo>
                  <a:pt x="874" y="874"/>
                </a:lnTo>
                <a:lnTo>
                  <a:pt x="879" y="753"/>
                </a:lnTo>
                <a:lnTo>
                  <a:pt x="879" y="752"/>
                </a:lnTo>
                <a:lnTo>
                  <a:pt x="884" y="567"/>
                </a:lnTo>
                <a:lnTo>
                  <a:pt x="884" y="566"/>
                </a:lnTo>
                <a:lnTo>
                  <a:pt x="889" y="465"/>
                </a:lnTo>
                <a:lnTo>
                  <a:pt x="889" y="465"/>
                </a:lnTo>
                <a:lnTo>
                  <a:pt x="891" y="464"/>
                </a:lnTo>
                <a:lnTo>
                  <a:pt x="894" y="551"/>
                </a:lnTo>
                <a:lnTo>
                  <a:pt x="894" y="551"/>
                </a:lnTo>
                <a:lnTo>
                  <a:pt x="899" y="759"/>
                </a:lnTo>
                <a:lnTo>
                  <a:pt x="899" y="760"/>
                </a:lnTo>
                <a:lnTo>
                  <a:pt x="904" y="931"/>
                </a:lnTo>
                <a:lnTo>
                  <a:pt x="904" y="931"/>
                </a:lnTo>
                <a:lnTo>
                  <a:pt x="910" y="1003"/>
                </a:lnTo>
                <a:lnTo>
                  <a:pt x="910" y="1004"/>
                </a:lnTo>
                <a:lnTo>
                  <a:pt x="912" y="1008"/>
                </a:lnTo>
                <a:lnTo>
                  <a:pt x="915" y="1003"/>
                </a:lnTo>
                <a:lnTo>
                  <a:pt x="915" y="1003"/>
                </a:lnTo>
                <a:lnTo>
                  <a:pt x="917" y="1002"/>
                </a:lnTo>
                <a:lnTo>
                  <a:pt x="920" y="1011"/>
                </a:lnTo>
                <a:lnTo>
                  <a:pt x="920" y="1011"/>
                </a:lnTo>
                <a:lnTo>
                  <a:pt x="925" y="1039"/>
                </a:lnTo>
                <a:lnTo>
                  <a:pt x="925" y="1039"/>
                </a:lnTo>
                <a:lnTo>
                  <a:pt x="928" y="1045"/>
                </a:lnTo>
                <a:lnTo>
                  <a:pt x="930" y="1039"/>
                </a:lnTo>
                <a:lnTo>
                  <a:pt x="930" y="1039"/>
                </a:lnTo>
                <a:lnTo>
                  <a:pt x="935" y="986"/>
                </a:lnTo>
                <a:lnTo>
                  <a:pt x="935" y="986"/>
                </a:lnTo>
                <a:lnTo>
                  <a:pt x="939" y="971"/>
                </a:lnTo>
                <a:lnTo>
                  <a:pt x="940" y="981"/>
                </a:lnTo>
                <a:lnTo>
                  <a:pt x="940" y="982"/>
                </a:lnTo>
                <a:lnTo>
                  <a:pt x="945" y="1072"/>
                </a:lnTo>
                <a:lnTo>
                  <a:pt x="945" y="1072"/>
                </a:lnTo>
                <a:lnTo>
                  <a:pt x="950" y="1225"/>
                </a:lnTo>
                <a:lnTo>
                  <a:pt x="950" y="1226"/>
                </a:lnTo>
                <a:lnTo>
                  <a:pt x="954" y="1278"/>
                </a:lnTo>
                <a:lnTo>
                  <a:pt x="955" y="1269"/>
                </a:lnTo>
                <a:lnTo>
                  <a:pt x="955" y="1269"/>
                </a:lnTo>
                <a:lnTo>
                  <a:pt x="960" y="1146"/>
                </a:lnTo>
                <a:lnTo>
                  <a:pt x="960" y="1145"/>
                </a:lnTo>
                <a:lnTo>
                  <a:pt x="965" y="1024"/>
                </a:lnTo>
                <a:lnTo>
                  <a:pt x="965" y="1024"/>
                </a:lnTo>
                <a:lnTo>
                  <a:pt x="969" y="996"/>
                </a:lnTo>
                <a:lnTo>
                  <a:pt x="970" y="1007"/>
                </a:lnTo>
                <a:lnTo>
                  <a:pt x="970" y="1008"/>
                </a:lnTo>
                <a:lnTo>
                  <a:pt x="975" y="1127"/>
                </a:lnTo>
                <a:lnTo>
                  <a:pt x="975" y="1127"/>
                </a:lnTo>
                <a:lnTo>
                  <a:pt x="980" y="1271"/>
                </a:lnTo>
                <a:lnTo>
                  <a:pt x="980" y="1271"/>
                </a:lnTo>
                <a:lnTo>
                  <a:pt x="985" y="1327"/>
                </a:lnTo>
                <a:lnTo>
                  <a:pt x="985" y="1326"/>
                </a:lnTo>
                <a:lnTo>
                  <a:pt x="985" y="1326"/>
                </a:lnTo>
                <a:lnTo>
                  <a:pt x="990" y="1288"/>
                </a:lnTo>
                <a:lnTo>
                  <a:pt x="990" y="1288"/>
                </a:lnTo>
                <a:lnTo>
                  <a:pt x="993" y="1282"/>
                </a:lnTo>
                <a:lnTo>
                  <a:pt x="995" y="1300"/>
                </a:lnTo>
                <a:lnTo>
                  <a:pt x="995" y="1300"/>
                </a:lnTo>
                <a:lnTo>
                  <a:pt x="1000" y="1385"/>
                </a:lnTo>
                <a:lnTo>
                  <a:pt x="1000" y="1385"/>
                </a:lnTo>
                <a:lnTo>
                  <a:pt x="1006" y="1477"/>
                </a:lnTo>
                <a:lnTo>
                  <a:pt x="1006" y="1477"/>
                </a:lnTo>
                <a:lnTo>
                  <a:pt x="1011" y="1521"/>
                </a:lnTo>
                <a:lnTo>
                  <a:pt x="1011" y="1521"/>
                </a:lnTo>
                <a:lnTo>
                  <a:pt x="1012" y="1521"/>
                </a:lnTo>
                <a:lnTo>
                  <a:pt x="1016" y="1496"/>
                </a:lnTo>
                <a:lnTo>
                  <a:pt x="1016" y="1495"/>
                </a:lnTo>
                <a:lnTo>
                  <a:pt x="1021" y="1428"/>
                </a:lnTo>
                <a:lnTo>
                  <a:pt x="1021" y="1428"/>
                </a:lnTo>
                <a:lnTo>
                  <a:pt x="1026" y="1337"/>
                </a:lnTo>
                <a:lnTo>
                  <a:pt x="1026" y="1336"/>
                </a:lnTo>
                <a:lnTo>
                  <a:pt x="1031" y="1197"/>
                </a:lnTo>
                <a:lnTo>
                  <a:pt x="1031" y="1196"/>
                </a:lnTo>
                <a:lnTo>
                  <a:pt x="1036" y="1040"/>
                </a:lnTo>
                <a:lnTo>
                  <a:pt x="1036" y="1039"/>
                </a:lnTo>
                <a:lnTo>
                  <a:pt x="1041" y="933"/>
                </a:lnTo>
                <a:lnTo>
                  <a:pt x="1041" y="932"/>
                </a:lnTo>
                <a:lnTo>
                  <a:pt x="1046" y="885"/>
                </a:lnTo>
                <a:lnTo>
                  <a:pt x="1046" y="884"/>
                </a:lnTo>
                <a:lnTo>
                  <a:pt x="1048" y="882"/>
                </a:lnTo>
                <a:lnTo>
                  <a:pt x="1051" y="896"/>
                </a:lnTo>
                <a:lnTo>
                  <a:pt x="1051" y="896"/>
                </a:lnTo>
                <a:lnTo>
                  <a:pt x="1056" y="923"/>
                </a:lnTo>
                <a:lnTo>
                  <a:pt x="1056" y="923"/>
                </a:lnTo>
                <a:lnTo>
                  <a:pt x="1057" y="924"/>
                </a:lnTo>
                <a:lnTo>
                  <a:pt x="1061" y="908"/>
                </a:lnTo>
                <a:lnTo>
                  <a:pt x="1061" y="908"/>
                </a:lnTo>
                <a:lnTo>
                  <a:pt x="1066" y="892"/>
                </a:lnTo>
                <a:lnTo>
                  <a:pt x="1066" y="892"/>
                </a:lnTo>
                <a:lnTo>
                  <a:pt x="1071" y="876"/>
                </a:lnTo>
                <a:lnTo>
                  <a:pt x="1071" y="876"/>
                </a:lnTo>
                <a:lnTo>
                  <a:pt x="1076" y="832"/>
                </a:lnTo>
                <a:lnTo>
                  <a:pt x="1076" y="832"/>
                </a:lnTo>
                <a:lnTo>
                  <a:pt x="1081" y="810"/>
                </a:lnTo>
                <a:lnTo>
                  <a:pt x="1081" y="810"/>
                </a:lnTo>
                <a:lnTo>
                  <a:pt x="1081" y="810"/>
                </a:lnTo>
                <a:lnTo>
                  <a:pt x="1086" y="819"/>
                </a:lnTo>
                <a:lnTo>
                  <a:pt x="1086" y="819"/>
                </a:lnTo>
                <a:lnTo>
                  <a:pt x="1086" y="819"/>
                </a:lnTo>
                <a:lnTo>
                  <a:pt x="1091" y="791"/>
                </a:lnTo>
                <a:lnTo>
                  <a:pt x="1091" y="791"/>
                </a:lnTo>
                <a:lnTo>
                  <a:pt x="1096" y="728"/>
                </a:lnTo>
                <a:lnTo>
                  <a:pt x="1096" y="727"/>
                </a:lnTo>
                <a:lnTo>
                  <a:pt x="1101" y="678"/>
                </a:lnTo>
                <a:lnTo>
                  <a:pt x="1101" y="678"/>
                </a:lnTo>
                <a:lnTo>
                  <a:pt x="1104" y="673"/>
                </a:lnTo>
                <a:lnTo>
                  <a:pt x="1107" y="690"/>
                </a:lnTo>
                <a:lnTo>
                  <a:pt x="1107" y="691"/>
                </a:lnTo>
                <a:lnTo>
                  <a:pt x="1112" y="786"/>
                </a:lnTo>
                <a:lnTo>
                  <a:pt x="1112" y="787"/>
                </a:lnTo>
                <a:lnTo>
                  <a:pt x="1117" y="927"/>
                </a:lnTo>
                <a:lnTo>
                  <a:pt x="1117" y="928"/>
                </a:lnTo>
                <a:lnTo>
                  <a:pt x="1122" y="981"/>
                </a:lnTo>
                <a:lnTo>
                  <a:pt x="1122" y="982"/>
                </a:lnTo>
                <a:lnTo>
                  <a:pt x="1127" y="995"/>
                </a:lnTo>
                <a:lnTo>
                  <a:pt x="1127" y="995"/>
                </a:lnTo>
                <a:lnTo>
                  <a:pt x="1132" y="1044"/>
                </a:lnTo>
                <a:lnTo>
                  <a:pt x="1132" y="1045"/>
                </a:lnTo>
                <a:lnTo>
                  <a:pt x="1137" y="1188"/>
                </a:lnTo>
                <a:lnTo>
                  <a:pt x="1137" y="1189"/>
                </a:lnTo>
                <a:lnTo>
                  <a:pt x="1142" y="1383"/>
                </a:lnTo>
                <a:lnTo>
                  <a:pt x="1142" y="1384"/>
                </a:lnTo>
                <a:lnTo>
                  <a:pt x="1147" y="1550"/>
                </a:lnTo>
                <a:lnTo>
                  <a:pt x="1147" y="1551"/>
                </a:lnTo>
                <a:lnTo>
                  <a:pt x="1152" y="1604"/>
                </a:lnTo>
                <a:lnTo>
                  <a:pt x="1152" y="1602"/>
                </a:lnTo>
                <a:lnTo>
                  <a:pt x="1152" y="1602"/>
                </a:lnTo>
                <a:lnTo>
                  <a:pt x="1157" y="1541"/>
                </a:lnTo>
                <a:lnTo>
                  <a:pt x="1157" y="1541"/>
                </a:lnTo>
                <a:lnTo>
                  <a:pt x="1162" y="1405"/>
                </a:lnTo>
                <a:lnTo>
                  <a:pt x="1162" y="1404"/>
                </a:lnTo>
                <a:lnTo>
                  <a:pt x="1167" y="1210"/>
                </a:lnTo>
                <a:lnTo>
                  <a:pt x="1167" y="1209"/>
                </a:lnTo>
                <a:lnTo>
                  <a:pt x="1172" y="979"/>
                </a:lnTo>
                <a:lnTo>
                  <a:pt x="1172" y="978"/>
                </a:lnTo>
                <a:lnTo>
                  <a:pt x="1177" y="755"/>
                </a:lnTo>
                <a:lnTo>
                  <a:pt x="1177" y="754"/>
                </a:lnTo>
                <a:lnTo>
                  <a:pt x="1182" y="572"/>
                </a:lnTo>
                <a:lnTo>
                  <a:pt x="1182" y="572"/>
                </a:lnTo>
                <a:lnTo>
                  <a:pt x="1187" y="445"/>
                </a:lnTo>
                <a:lnTo>
                  <a:pt x="1187" y="444"/>
                </a:lnTo>
                <a:lnTo>
                  <a:pt x="1192" y="352"/>
                </a:lnTo>
                <a:lnTo>
                  <a:pt x="1192" y="352"/>
                </a:lnTo>
                <a:lnTo>
                  <a:pt x="1197" y="293"/>
                </a:lnTo>
                <a:lnTo>
                  <a:pt x="1197" y="293"/>
                </a:lnTo>
                <a:lnTo>
                  <a:pt x="1200" y="288"/>
                </a:lnTo>
                <a:lnTo>
                  <a:pt x="1203" y="318"/>
                </a:lnTo>
                <a:lnTo>
                  <a:pt x="1203" y="318"/>
                </a:lnTo>
                <a:lnTo>
                  <a:pt x="1208" y="486"/>
                </a:lnTo>
                <a:lnTo>
                  <a:pt x="1208" y="487"/>
                </a:lnTo>
                <a:lnTo>
                  <a:pt x="1213" y="750"/>
                </a:lnTo>
                <a:lnTo>
                  <a:pt x="1213" y="752"/>
                </a:lnTo>
                <a:lnTo>
                  <a:pt x="1218" y="988"/>
                </a:lnTo>
                <a:lnTo>
                  <a:pt x="1218" y="989"/>
                </a:lnTo>
                <a:lnTo>
                  <a:pt x="1223" y="1161"/>
                </a:lnTo>
                <a:lnTo>
                  <a:pt x="1223" y="1162"/>
                </a:lnTo>
                <a:lnTo>
                  <a:pt x="1228" y="1274"/>
                </a:lnTo>
                <a:lnTo>
                  <a:pt x="1228" y="1274"/>
                </a:lnTo>
                <a:lnTo>
                  <a:pt x="1233" y="1331"/>
                </a:lnTo>
                <a:lnTo>
                  <a:pt x="1233" y="1331"/>
                </a:lnTo>
                <a:lnTo>
                  <a:pt x="1235" y="1334"/>
                </a:lnTo>
                <a:lnTo>
                  <a:pt x="1238" y="1324"/>
                </a:lnTo>
                <a:lnTo>
                  <a:pt x="1238" y="1324"/>
                </a:lnTo>
                <a:lnTo>
                  <a:pt x="1243" y="1279"/>
                </a:lnTo>
                <a:lnTo>
                  <a:pt x="1243" y="1279"/>
                </a:lnTo>
                <a:lnTo>
                  <a:pt x="1248" y="1237"/>
                </a:lnTo>
                <a:lnTo>
                  <a:pt x="1248" y="1236"/>
                </a:lnTo>
                <a:lnTo>
                  <a:pt x="1249" y="1235"/>
                </a:lnTo>
                <a:lnTo>
                  <a:pt x="1253" y="1257"/>
                </a:lnTo>
                <a:lnTo>
                  <a:pt x="1253" y="1257"/>
                </a:lnTo>
                <a:lnTo>
                  <a:pt x="1258" y="1327"/>
                </a:lnTo>
                <a:lnTo>
                  <a:pt x="1258" y="1328"/>
                </a:lnTo>
                <a:lnTo>
                  <a:pt x="1263" y="1388"/>
                </a:lnTo>
                <a:lnTo>
                  <a:pt x="1263" y="1388"/>
                </a:lnTo>
                <a:lnTo>
                  <a:pt x="1268" y="1409"/>
                </a:lnTo>
                <a:lnTo>
                  <a:pt x="1268" y="1408"/>
                </a:lnTo>
                <a:lnTo>
                  <a:pt x="1268" y="1408"/>
                </a:lnTo>
                <a:lnTo>
                  <a:pt x="1273" y="1383"/>
                </a:lnTo>
                <a:lnTo>
                  <a:pt x="1273" y="1383"/>
                </a:lnTo>
                <a:lnTo>
                  <a:pt x="1278" y="1333"/>
                </a:lnTo>
                <a:lnTo>
                  <a:pt x="1278" y="1333"/>
                </a:lnTo>
                <a:lnTo>
                  <a:pt x="1283" y="1255"/>
                </a:lnTo>
                <a:lnTo>
                  <a:pt x="1283" y="1255"/>
                </a:lnTo>
                <a:lnTo>
                  <a:pt x="1288" y="1200"/>
                </a:lnTo>
                <a:lnTo>
                  <a:pt x="1288" y="1200"/>
                </a:lnTo>
                <a:lnTo>
                  <a:pt x="1292" y="1187"/>
                </a:lnTo>
                <a:lnTo>
                  <a:pt x="1293" y="1190"/>
                </a:lnTo>
                <a:lnTo>
                  <a:pt x="1293" y="1190"/>
                </a:lnTo>
                <a:lnTo>
                  <a:pt x="1298" y="1239"/>
                </a:lnTo>
                <a:lnTo>
                  <a:pt x="1298" y="1239"/>
                </a:lnTo>
                <a:lnTo>
                  <a:pt x="1304" y="1308"/>
                </a:lnTo>
                <a:lnTo>
                  <a:pt x="1304" y="1308"/>
                </a:lnTo>
                <a:lnTo>
                  <a:pt x="1306" y="1313"/>
                </a:lnTo>
                <a:lnTo>
                  <a:pt x="1309" y="1273"/>
                </a:lnTo>
                <a:lnTo>
                  <a:pt x="1309" y="1273"/>
                </a:lnTo>
                <a:lnTo>
                  <a:pt x="1314" y="1122"/>
                </a:lnTo>
                <a:lnTo>
                  <a:pt x="1314" y="1121"/>
                </a:lnTo>
                <a:lnTo>
                  <a:pt x="1319" y="996"/>
                </a:lnTo>
                <a:lnTo>
                  <a:pt x="1319" y="996"/>
                </a:lnTo>
                <a:lnTo>
                  <a:pt x="1322" y="977"/>
                </a:lnTo>
                <a:lnTo>
                  <a:pt x="1324" y="993"/>
                </a:lnTo>
                <a:lnTo>
                  <a:pt x="1324" y="993"/>
                </a:lnTo>
                <a:lnTo>
                  <a:pt x="1329" y="1124"/>
                </a:lnTo>
                <a:lnTo>
                  <a:pt x="1329" y="1125"/>
                </a:lnTo>
                <a:lnTo>
                  <a:pt x="1334" y="1310"/>
                </a:lnTo>
                <a:lnTo>
                  <a:pt x="1334" y="1311"/>
                </a:lnTo>
                <a:lnTo>
                  <a:pt x="1339" y="1394"/>
                </a:lnTo>
                <a:lnTo>
                  <a:pt x="1339" y="1394"/>
                </a:lnTo>
                <a:lnTo>
                  <a:pt x="1339" y="1394"/>
                </a:lnTo>
                <a:lnTo>
                  <a:pt x="1344" y="1305"/>
                </a:lnTo>
                <a:lnTo>
                  <a:pt x="1344" y="1304"/>
                </a:lnTo>
                <a:lnTo>
                  <a:pt x="1349" y="1177"/>
                </a:lnTo>
                <a:lnTo>
                  <a:pt x="1349" y="1176"/>
                </a:lnTo>
                <a:lnTo>
                  <a:pt x="1354" y="1117"/>
                </a:lnTo>
                <a:lnTo>
                  <a:pt x="1354" y="1117"/>
                </a:lnTo>
                <a:lnTo>
                  <a:pt x="1355" y="1116"/>
                </a:lnTo>
                <a:lnTo>
                  <a:pt x="1359" y="1148"/>
                </a:lnTo>
                <a:lnTo>
                  <a:pt x="1359" y="1149"/>
                </a:lnTo>
                <a:lnTo>
                  <a:pt x="1364" y="1227"/>
                </a:lnTo>
                <a:lnTo>
                  <a:pt x="1364" y="1227"/>
                </a:lnTo>
                <a:lnTo>
                  <a:pt x="1369" y="1292"/>
                </a:lnTo>
                <a:lnTo>
                  <a:pt x="1369" y="1293"/>
                </a:lnTo>
                <a:lnTo>
                  <a:pt x="1373" y="1307"/>
                </a:lnTo>
                <a:lnTo>
                  <a:pt x="1374" y="1300"/>
                </a:lnTo>
                <a:lnTo>
                  <a:pt x="1374" y="1300"/>
                </a:lnTo>
                <a:lnTo>
                  <a:pt x="1379" y="1257"/>
                </a:lnTo>
                <a:lnTo>
                  <a:pt x="1379" y="1257"/>
                </a:lnTo>
                <a:lnTo>
                  <a:pt x="1384" y="1222"/>
                </a:lnTo>
                <a:lnTo>
                  <a:pt x="1384" y="1222"/>
                </a:lnTo>
                <a:lnTo>
                  <a:pt x="1389" y="1199"/>
                </a:lnTo>
                <a:lnTo>
                  <a:pt x="1389" y="1199"/>
                </a:lnTo>
                <a:lnTo>
                  <a:pt x="1392" y="1197"/>
                </a:lnTo>
                <a:lnTo>
                  <a:pt x="1394" y="1203"/>
                </a:lnTo>
                <a:lnTo>
                  <a:pt x="1394" y="1203"/>
                </a:lnTo>
                <a:lnTo>
                  <a:pt x="1398" y="1206"/>
                </a:lnTo>
                <a:lnTo>
                  <a:pt x="1399" y="1200"/>
                </a:lnTo>
                <a:lnTo>
                  <a:pt x="1399" y="1200"/>
                </a:lnTo>
                <a:lnTo>
                  <a:pt x="1405" y="1148"/>
                </a:lnTo>
                <a:lnTo>
                  <a:pt x="1405" y="1147"/>
                </a:lnTo>
                <a:lnTo>
                  <a:pt x="1410" y="1093"/>
                </a:lnTo>
                <a:lnTo>
                  <a:pt x="1410" y="1093"/>
                </a:lnTo>
                <a:lnTo>
                  <a:pt x="1412" y="1089"/>
                </a:lnTo>
                <a:lnTo>
                  <a:pt x="1415" y="1118"/>
                </a:lnTo>
                <a:lnTo>
                  <a:pt x="1415" y="1118"/>
                </a:lnTo>
                <a:lnTo>
                  <a:pt x="1420" y="1227"/>
                </a:lnTo>
                <a:lnTo>
                  <a:pt x="1420" y="1227"/>
                </a:lnTo>
                <a:lnTo>
                  <a:pt x="1425" y="1368"/>
                </a:lnTo>
                <a:lnTo>
                  <a:pt x="1425" y="1368"/>
                </a:lnTo>
                <a:lnTo>
                  <a:pt x="1430" y="1446"/>
                </a:lnTo>
                <a:lnTo>
                  <a:pt x="1430" y="1446"/>
                </a:lnTo>
                <a:lnTo>
                  <a:pt x="1431" y="1446"/>
                </a:lnTo>
                <a:lnTo>
                  <a:pt x="1435" y="1389"/>
                </a:lnTo>
                <a:lnTo>
                  <a:pt x="1435" y="1388"/>
                </a:lnTo>
                <a:lnTo>
                  <a:pt x="1440" y="1285"/>
                </a:lnTo>
                <a:lnTo>
                  <a:pt x="1440" y="1285"/>
                </a:lnTo>
                <a:lnTo>
                  <a:pt x="1445" y="1223"/>
                </a:lnTo>
                <a:lnTo>
                  <a:pt x="1445" y="1223"/>
                </a:lnTo>
                <a:lnTo>
                  <a:pt x="1450" y="1183"/>
                </a:lnTo>
                <a:lnTo>
                  <a:pt x="1450" y="1182"/>
                </a:lnTo>
                <a:lnTo>
                  <a:pt x="1455" y="1110"/>
                </a:lnTo>
                <a:lnTo>
                  <a:pt x="1455" y="1110"/>
                </a:lnTo>
                <a:lnTo>
                  <a:pt x="1460" y="1034"/>
                </a:lnTo>
                <a:lnTo>
                  <a:pt x="1460" y="1034"/>
                </a:lnTo>
                <a:lnTo>
                  <a:pt x="1465" y="973"/>
                </a:lnTo>
                <a:lnTo>
                  <a:pt x="1465" y="973"/>
                </a:lnTo>
                <a:lnTo>
                  <a:pt x="1468" y="963"/>
                </a:lnTo>
                <a:lnTo>
                  <a:pt x="1470" y="976"/>
                </a:lnTo>
                <a:lnTo>
                  <a:pt x="1470" y="976"/>
                </a:lnTo>
                <a:lnTo>
                  <a:pt x="1475" y="1055"/>
                </a:lnTo>
                <a:lnTo>
                  <a:pt x="1475" y="1056"/>
                </a:lnTo>
                <a:lnTo>
                  <a:pt x="1480" y="1176"/>
                </a:lnTo>
                <a:lnTo>
                  <a:pt x="1480" y="1177"/>
                </a:lnTo>
                <a:lnTo>
                  <a:pt x="1485" y="1287"/>
                </a:lnTo>
                <a:lnTo>
                  <a:pt x="1485" y="1288"/>
                </a:lnTo>
                <a:lnTo>
                  <a:pt x="1490" y="1350"/>
                </a:lnTo>
                <a:lnTo>
                  <a:pt x="1490" y="1351"/>
                </a:lnTo>
                <a:lnTo>
                  <a:pt x="1495" y="1373"/>
                </a:lnTo>
                <a:lnTo>
                  <a:pt x="1495" y="1373"/>
                </a:lnTo>
                <a:lnTo>
                  <a:pt x="1495" y="1373"/>
                </a:lnTo>
                <a:lnTo>
                  <a:pt x="1501" y="1342"/>
                </a:lnTo>
                <a:lnTo>
                  <a:pt x="1501" y="1341"/>
                </a:lnTo>
                <a:lnTo>
                  <a:pt x="1506" y="1309"/>
                </a:lnTo>
                <a:lnTo>
                  <a:pt x="1506" y="1309"/>
                </a:lnTo>
                <a:lnTo>
                  <a:pt x="1511" y="1293"/>
                </a:lnTo>
                <a:lnTo>
                  <a:pt x="1511" y="1293"/>
                </a:lnTo>
                <a:lnTo>
                  <a:pt x="1516" y="1278"/>
                </a:lnTo>
                <a:lnTo>
                  <a:pt x="1516" y="1278"/>
                </a:lnTo>
                <a:lnTo>
                  <a:pt x="1521" y="1212"/>
                </a:lnTo>
                <a:lnTo>
                  <a:pt x="1521" y="1211"/>
                </a:lnTo>
                <a:lnTo>
                  <a:pt x="1526" y="1106"/>
                </a:lnTo>
                <a:lnTo>
                  <a:pt x="1526" y="1106"/>
                </a:lnTo>
                <a:lnTo>
                  <a:pt x="1531" y="1030"/>
                </a:lnTo>
                <a:lnTo>
                  <a:pt x="1531" y="1030"/>
                </a:lnTo>
                <a:lnTo>
                  <a:pt x="1533" y="1019"/>
                </a:lnTo>
                <a:lnTo>
                  <a:pt x="1536" y="1031"/>
                </a:lnTo>
                <a:lnTo>
                  <a:pt x="1536" y="1031"/>
                </a:lnTo>
                <a:lnTo>
                  <a:pt x="1541" y="1117"/>
                </a:lnTo>
                <a:lnTo>
                  <a:pt x="1541" y="1118"/>
                </a:lnTo>
                <a:lnTo>
                  <a:pt x="1546" y="1254"/>
                </a:lnTo>
                <a:lnTo>
                  <a:pt x="1546" y="1255"/>
                </a:lnTo>
                <a:lnTo>
                  <a:pt x="1551" y="1379"/>
                </a:lnTo>
                <a:lnTo>
                  <a:pt x="1551" y="1379"/>
                </a:lnTo>
                <a:lnTo>
                  <a:pt x="1556" y="1466"/>
                </a:lnTo>
                <a:lnTo>
                  <a:pt x="1556" y="1466"/>
                </a:lnTo>
                <a:lnTo>
                  <a:pt x="1561" y="1505"/>
                </a:lnTo>
                <a:lnTo>
                  <a:pt x="1561" y="1506"/>
                </a:lnTo>
                <a:lnTo>
                  <a:pt x="1564" y="1507"/>
                </a:lnTo>
                <a:lnTo>
                  <a:pt x="1566" y="1498"/>
                </a:lnTo>
                <a:lnTo>
                  <a:pt x="1566" y="1498"/>
                </a:lnTo>
                <a:lnTo>
                  <a:pt x="1571" y="1463"/>
                </a:lnTo>
                <a:lnTo>
                  <a:pt x="1571" y="1463"/>
                </a:lnTo>
                <a:lnTo>
                  <a:pt x="1576" y="1428"/>
                </a:lnTo>
                <a:lnTo>
                  <a:pt x="1576" y="1428"/>
                </a:lnTo>
                <a:lnTo>
                  <a:pt x="1581" y="1406"/>
                </a:lnTo>
                <a:lnTo>
                  <a:pt x="1581" y="1406"/>
                </a:lnTo>
                <a:lnTo>
                  <a:pt x="1586" y="1394"/>
                </a:lnTo>
                <a:lnTo>
                  <a:pt x="1586" y="1393"/>
                </a:lnTo>
                <a:lnTo>
                  <a:pt x="1591" y="1391"/>
                </a:lnTo>
                <a:lnTo>
                  <a:pt x="1591" y="1391"/>
                </a:lnTo>
                <a:lnTo>
                  <a:pt x="1595" y="1391"/>
                </a:lnTo>
                <a:lnTo>
                  <a:pt x="1596" y="1393"/>
                </a:lnTo>
                <a:lnTo>
                  <a:pt x="1596" y="1393"/>
                </a:lnTo>
                <a:lnTo>
                  <a:pt x="1602" y="1413"/>
                </a:lnTo>
                <a:lnTo>
                  <a:pt x="1602" y="1413"/>
                </a:lnTo>
                <a:lnTo>
                  <a:pt x="1607" y="1461"/>
                </a:lnTo>
                <a:lnTo>
                  <a:pt x="1607" y="1462"/>
                </a:lnTo>
                <a:lnTo>
                  <a:pt x="1612" y="1524"/>
                </a:lnTo>
                <a:lnTo>
                  <a:pt x="1612" y="1525"/>
                </a:lnTo>
                <a:lnTo>
                  <a:pt x="1617" y="1572"/>
                </a:lnTo>
                <a:lnTo>
                  <a:pt x="1617" y="1572"/>
                </a:lnTo>
                <a:lnTo>
                  <a:pt x="1620" y="1581"/>
                </a:lnTo>
                <a:lnTo>
                  <a:pt x="1622" y="1579"/>
                </a:lnTo>
                <a:lnTo>
                  <a:pt x="1622" y="1578"/>
                </a:lnTo>
                <a:lnTo>
                  <a:pt x="1627" y="1549"/>
                </a:lnTo>
                <a:lnTo>
                  <a:pt x="1627" y="1549"/>
                </a:lnTo>
                <a:lnTo>
                  <a:pt x="1632" y="1508"/>
                </a:lnTo>
                <a:lnTo>
                  <a:pt x="1632" y="1507"/>
                </a:lnTo>
                <a:lnTo>
                  <a:pt x="1637" y="1479"/>
                </a:lnTo>
                <a:lnTo>
                  <a:pt x="1637" y="1479"/>
                </a:lnTo>
                <a:lnTo>
                  <a:pt x="1642" y="1453"/>
                </a:lnTo>
                <a:lnTo>
                  <a:pt x="1642" y="1453"/>
                </a:lnTo>
                <a:lnTo>
                  <a:pt x="1647" y="1433"/>
                </a:lnTo>
                <a:lnTo>
                  <a:pt x="1647" y="1433"/>
                </a:lnTo>
                <a:lnTo>
                  <a:pt x="1650" y="1431"/>
                </a:lnTo>
                <a:lnTo>
                  <a:pt x="1652" y="1436"/>
                </a:lnTo>
                <a:lnTo>
                  <a:pt x="1652" y="1436"/>
                </a:lnTo>
                <a:lnTo>
                  <a:pt x="1657" y="1467"/>
                </a:lnTo>
                <a:lnTo>
                  <a:pt x="1657" y="1467"/>
                </a:lnTo>
                <a:lnTo>
                  <a:pt x="1662" y="1511"/>
                </a:lnTo>
                <a:lnTo>
                  <a:pt x="1662" y="1511"/>
                </a:lnTo>
                <a:lnTo>
                  <a:pt x="1665" y="1517"/>
                </a:lnTo>
                <a:lnTo>
                  <a:pt x="1667" y="1506"/>
                </a:lnTo>
                <a:lnTo>
                  <a:pt x="1667" y="1506"/>
                </a:lnTo>
                <a:lnTo>
                  <a:pt x="1672" y="1437"/>
                </a:lnTo>
                <a:lnTo>
                  <a:pt x="1672" y="1437"/>
                </a:lnTo>
                <a:lnTo>
                  <a:pt x="1677" y="1344"/>
                </a:lnTo>
                <a:lnTo>
                  <a:pt x="1677" y="1344"/>
                </a:lnTo>
                <a:lnTo>
                  <a:pt x="1682" y="1294"/>
                </a:lnTo>
                <a:lnTo>
                  <a:pt x="1682" y="1294"/>
                </a:lnTo>
                <a:lnTo>
                  <a:pt x="1686" y="1286"/>
                </a:lnTo>
                <a:lnTo>
                  <a:pt x="1687" y="1290"/>
                </a:lnTo>
                <a:lnTo>
                  <a:pt x="1687" y="1290"/>
                </a:lnTo>
                <a:lnTo>
                  <a:pt x="1692" y="1320"/>
                </a:lnTo>
                <a:lnTo>
                  <a:pt x="1692" y="1321"/>
                </a:lnTo>
                <a:lnTo>
                  <a:pt x="1694" y="1324"/>
                </a:lnTo>
                <a:lnTo>
                  <a:pt x="1698" y="1290"/>
                </a:lnTo>
                <a:lnTo>
                  <a:pt x="1698" y="1290"/>
                </a:lnTo>
                <a:lnTo>
                  <a:pt x="1703" y="1155"/>
                </a:lnTo>
                <a:lnTo>
                  <a:pt x="1703" y="1154"/>
                </a:lnTo>
                <a:lnTo>
                  <a:pt x="1708" y="991"/>
                </a:lnTo>
                <a:lnTo>
                  <a:pt x="1708" y="990"/>
                </a:lnTo>
                <a:lnTo>
                  <a:pt x="1713" y="899"/>
                </a:lnTo>
                <a:lnTo>
                  <a:pt x="1713" y="899"/>
                </a:lnTo>
                <a:lnTo>
                  <a:pt x="1715" y="891"/>
                </a:lnTo>
                <a:lnTo>
                  <a:pt x="1718" y="906"/>
                </a:lnTo>
                <a:lnTo>
                  <a:pt x="1718" y="906"/>
                </a:lnTo>
                <a:lnTo>
                  <a:pt x="1723" y="1010"/>
                </a:lnTo>
                <a:lnTo>
                  <a:pt x="1723" y="1011"/>
                </a:lnTo>
                <a:lnTo>
                  <a:pt x="1728" y="1117"/>
                </a:lnTo>
                <a:lnTo>
                  <a:pt x="1728" y="1118"/>
                </a:lnTo>
                <a:lnTo>
                  <a:pt x="1733" y="1145"/>
                </a:lnTo>
                <a:lnTo>
                  <a:pt x="1733" y="1144"/>
                </a:lnTo>
                <a:lnTo>
                  <a:pt x="1733" y="1143"/>
                </a:lnTo>
                <a:lnTo>
                  <a:pt x="1738" y="1099"/>
                </a:lnTo>
                <a:lnTo>
                  <a:pt x="1738" y="1099"/>
                </a:lnTo>
                <a:lnTo>
                  <a:pt x="1743" y="1023"/>
                </a:lnTo>
                <a:lnTo>
                  <a:pt x="1743" y="1023"/>
                </a:lnTo>
                <a:lnTo>
                  <a:pt x="1748" y="956"/>
                </a:lnTo>
                <a:lnTo>
                  <a:pt x="1748" y="956"/>
                </a:lnTo>
                <a:lnTo>
                  <a:pt x="1751" y="945"/>
                </a:lnTo>
                <a:lnTo>
                  <a:pt x="1753" y="959"/>
                </a:lnTo>
                <a:lnTo>
                  <a:pt x="1753" y="960"/>
                </a:lnTo>
                <a:lnTo>
                  <a:pt x="1758" y="1063"/>
                </a:lnTo>
                <a:lnTo>
                  <a:pt x="1758" y="1063"/>
                </a:lnTo>
                <a:lnTo>
                  <a:pt x="1763" y="1229"/>
                </a:lnTo>
                <a:lnTo>
                  <a:pt x="1763" y="1230"/>
                </a:lnTo>
                <a:lnTo>
                  <a:pt x="1768" y="1396"/>
                </a:lnTo>
                <a:lnTo>
                  <a:pt x="1768" y="1396"/>
                </a:lnTo>
                <a:lnTo>
                  <a:pt x="1773" y="1486"/>
                </a:lnTo>
                <a:lnTo>
                  <a:pt x="1773" y="1486"/>
                </a:lnTo>
                <a:lnTo>
                  <a:pt x="1777" y="1503"/>
                </a:lnTo>
                <a:lnTo>
                  <a:pt x="1778" y="1500"/>
                </a:lnTo>
                <a:lnTo>
                  <a:pt x="1778" y="1500"/>
                </a:lnTo>
                <a:lnTo>
                  <a:pt x="1783" y="1471"/>
                </a:lnTo>
                <a:lnTo>
                  <a:pt x="1783" y="1471"/>
                </a:lnTo>
                <a:lnTo>
                  <a:pt x="1788" y="1441"/>
                </a:lnTo>
                <a:lnTo>
                  <a:pt x="1788" y="1441"/>
                </a:lnTo>
                <a:lnTo>
                  <a:pt x="1793" y="1420"/>
                </a:lnTo>
                <a:lnTo>
                  <a:pt x="1793" y="1420"/>
                </a:lnTo>
                <a:lnTo>
                  <a:pt x="1799" y="1414"/>
                </a:lnTo>
                <a:lnTo>
                  <a:pt x="1799" y="1414"/>
                </a:lnTo>
                <a:lnTo>
                  <a:pt x="1799" y="1414"/>
                </a:lnTo>
                <a:lnTo>
                  <a:pt x="1801" y="1415"/>
                </a:lnTo>
                <a:lnTo>
                  <a:pt x="1804" y="1412"/>
                </a:lnTo>
                <a:lnTo>
                  <a:pt x="1804" y="1412"/>
                </a:lnTo>
                <a:lnTo>
                  <a:pt x="1807" y="1407"/>
                </a:lnTo>
                <a:lnTo>
                  <a:pt x="1809" y="1409"/>
                </a:lnTo>
                <a:lnTo>
                  <a:pt x="1809" y="1409"/>
                </a:lnTo>
                <a:lnTo>
                  <a:pt x="1814" y="1433"/>
                </a:lnTo>
                <a:lnTo>
                  <a:pt x="1814" y="1433"/>
                </a:lnTo>
                <a:lnTo>
                  <a:pt x="1819" y="1463"/>
                </a:lnTo>
                <a:lnTo>
                  <a:pt x="1819" y="1463"/>
                </a:lnTo>
                <a:lnTo>
                  <a:pt x="1824" y="1484"/>
                </a:lnTo>
                <a:lnTo>
                  <a:pt x="1824" y="1484"/>
                </a:lnTo>
                <a:lnTo>
                  <a:pt x="1829" y="1493"/>
                </a:lnTo>
                <a:lnTo>
                  <a:pt x="1829" y="1493"/>
                </a:lnTo>
                <a:lnTo>
                  <a:pt x="1834" y="1498"/>
                </a:lnTo>
                <a:lnTo>
                  <a:pt x="1834" y="1498"/>
                </a:lnTo>
                <a:lnTo>
                  <a:pt x="1835" y="1499"/>
                </a:lnTo>
                <a:lnTo>
                  <a:pt x="1839" y="1492"/>
                </a:lnTo>
                <a:lnTo>
                  <a:pt x="1839" y="1492"/>
                </a:lnTo>
                <a:lnTo>
                  <a:pt x="1843" y="1490"/>
                </a:lnTo>
                <a:lnTo>
                  <a:pt x="1844" y="1491"/>
                </a:lnTo>
                <a:lnTo>
                  <a:pt x="1844" y="1491"/>
                </a:lnTo>
                <a:lnTo>
                  <a:pt x="1849" y="1503"/>
                </a:lnTo>
                <a:lnTo>
                  <a:pt x="1849" y="1503"/>
                </a:lnTo>
                <a:lnTo>
                  <a:pt x="1854" y="1524"/>
                </a:lnTo>
                <a:lnTo>
                  <a:pt x="1854" y="1524"/>
                </a:lnTo>
                <a:lnTo>
                  <a:pt x="1859" y="1561"/>
                </a:lnTo>
                <a:lnTo>
                  <a:pt x="1859" y="1562"/>
                </a:lnTo>
                <a:lnTo>
                  <a:pt x="1864" y="1594"/>
                </a:lnTo>
                <a:lnTo>
                  <a:pt x="1864" y="1594"/>
                </a:lnTo>
                <a:lnTo>
                  <a:pt x="1868" y="1602"/>
                </a:lnTo>
                <a:lnTo>
                  <a:pt x="1869" y="1598"/>
                </a:lnTo>
                <a:lnTo>
                  <a:pt x="1869" y="1598"/>
                </a:lnTo>
                <a:lnTo>
                  <a:pt x="1874" y="1562"/>
                </a:lnTo>
                <a:lnTo>
                  <a:pt x="1874" y="1562"/>
                </a:lnTo>
                <a:lnTo>
                  <a:pt x="1879" y="1537"/>
                </a:lnTo>
                <a:lnTo>
                  <a:pt x="1879" y="1537"/>
                </a:lnTo>
                <a:lnTo>
                  <a:pt x="1881" y="1536"/>
                </a:lnTo>
                <a:lnTo>
                  <a:pt x="1884" y="1554"/>
                </a:lnTo>
                <a:lnTo>
                  <a:pt x="1884" y="1554"/>
                </a:lnTo>
                <a:lnTo>
                  <a:pt x="1889" y="1612"/>
                </a:lnTo>
                <a:lnTo>
                  <a:pt x="1889" y="1612"/>
                </a:lnTo>
                <a:lnTo>
                  <a:pt x="1894" y="1674"/>
                </a:lnTo>
                <a:lnTo>
                  <a:pt x="1894" y="1674"/>
                </a:lnTo>
                <a:lnTo>
                  <a:pt x="1898" y="1692"/>
                </a:lnTo>
                <a:lnTo>
                  <a:pt x="1900" y="1688"/>
                </a:lnTo>
                <a:lnTo>
                  <a:pt x="1900" y="1688"/>
                </a:lnTo>
                <a:lnTo>
                  <a:pt x="1905" y="1625"/>
                </a:lnTo>
                <a:lnTo>
                  <a:pt x="1905" y="1625"/>
                </a:lnTo>
                <a:lnTo>
                  <a:pt x="1910" y="1526"/>
                </a:lnTo>
                <a:lnTo>
                  <a:pt x="1910" y="1525"/>
                </a:lnTo>
                <a:lnTo>
                  <a:pt x="1915" y="1448"/>
                </a:lnTo>
                <a:lnTo>
                  <a:pt x="1915" y="1448"/>
                </a:lnTo>
                <a:lnTo>
                  <a:pt x="1920" y="1408"/>
                </a:lnTo>
                <a:lnTo>
                  <a:pt x="1920" y="1408"/>
                </a:lnTo>
                <a:lnTo>
                  <a:pt x="1925" y="1376"/>
                </a:lnTo>
                <a:lnTo>
                  <a:pt x="1925" y="1376"/>
                </a:lnTo>
                <a:lnTo>
                  <a:pt x="1930" y="1320"/>
                </a:lnTo>
                <a:lnTo>
                  <a:pt x="1930" y="1319"/>
                </a:lnTo>
                <a:lnTo>
                  <a:pt x="1935" y="1223"/>
                </a:lnTo>
                <a:lnTo>
                  <a:pt x="1935" y="1222"/>
                </a:lnTo>
                <a:lnTo>
                  <a:pt x="1940" y="1147"/>
                </a:lnTo>
                <a:lnTo>
                  <a:pt x="1940" y="1147"/>
                </a:lnTo>
                <a:lnTo>
                  <a:pt x="1944" y="1132"/>
                </a:lnTo>
                <a:lnTo>
                  <a:pt x="1945" y="1142"/>
                </a:lnTo>
                <a:lnTo>
                  <a:pt x="1945" y="1143"/>
                </a:lnTo>
                <a:lnTo>
                  <a:pt x="1950" y="1213"/>
                </a:lnTo>
                <a:lnTo>
                  <a:pt x="1950" y="1214"/>
                </a:lnTo>
                <a:lnTo>
                  <a:pt x="1955" y="1297"/>
                </a:lnTo>
                <a:lnTo>
                  <a:pt x="1955" y="1297"/>
                </a:lnTo>
                <a:lnTo>
                  <a:pt x="1960" y="1362"/>
                </a:lnTo>
                <a:lnTo>
                  <a:pt x="1960" y="1362"/>
                </a:lnTo>
                <a:lnTo>
                  <a:pt x="1965" y="1396"/>
                </a:lnTo>
                <a:lnTo>
                  <a:pt x="1965" y="1396"/>
                </a:lnTo>
                <a:lnTo>
                  <a:pt x="1970" y="1417"/>
                </a:lnTo>
                <a:lnTo>
                  <a:pt x="1970" y="1417"/>
                </a:lnTo>
                <a:lnTo>
                  <a:pt x="1975" y="1423"/>
                </a:lnTo>
                <a:lnTo>
                  <a:pt x="1975" y="1423"/>
                </a:lnTo>
                <a:lnTo>
                  <a:pt x="1975" y="1423"/>
                </a:lnTo>
                <a:lnTo>
                  <a:pt x="1980" y="1412"/>
                </a:lnTo>
                <a:lnTo>
                  <a:pt x="1980" y="1412"/>
                </a:lnTo>
                <a:lnTo>
                  <a:pt x="1985" y="1366"/>
                </a:lnTo>
                <a:lnTo>
                  <a:pt x="1985" y="1366"/>
                </a:lnTo>
                <a:lnTo>
                  <a:pt x="1990" y="1344"/>
                </a:lnTo>
                <a:lnTo>
                  <a:pt x="1990" y="1344"/>
                </a:lnTo>
                <a:lnTo>
                  <a:pt x="1992" y="1344"/>
                </a:lnTo>
                <a:lnTo>
                  <a:pt x="1996" y="1363"/>
                </a:lnTo>
                <a:lnTo>
                  <a:pt x="1996" y="1363"/>
                </a:lnTo>
                <a:lnTo>
                  <a:pt x="2001" y="1414"/>
                </a:lnTo>
                <a:lnTo>
                  <a:pt x="2001" y="1415"/>
                </a:lnTo>
                <a:lnTo>
                  <a:pt x="2004" y="1428"/>
                </a:lnTo>
                <a:lnTo>
                  <a:pt x="2006" y="1424"/>
                </a:lnTo>
                <a:lnTo>
                  <a:pt x="2006" y="1424"/>
                </a:lnTo>
                <a:lnTo>
                  <a:pt x="2011" y="1385"/>
                </a:lnTo>
                <a:lnTo>
                  <a:pt x="2011" y="1384"/>
                </a:lnTo>
                <a:lnTo>
                  <a:pt x="2016" y="1314"/>
                </a:lnTo>
                <a:lnTo>
                  <a:pt x="2016" y="1313"/>
                </a:lnTo>
                <a:lnTo>
                  <a:pt x="2021" y="1254"/>
                </a:lnTo>
                <a:lnTo>
                  <a:pt x="2021" y="1254"/>
                </a:lnTo>
                <a:lnTo>
                  <a:pt x="2023" y="1248"/>
                </a:lnTo>
                <a:lnTo>
                  <a:pt x="2026" y="1259"/>
                </a:lnTo>
                <a:lnTo>
                  <a:pt x="2026" y="1259"/>
                </a:lnTo>
                <a:lnTo>
                  <a:pt x="2031" y="1316"/>
                </a:lnTo>
                <a:lnTo>
                  <a:pt x="2031" y="1316"/>
                </a:lnTo>
                <a:lnTo>
                  <a:pt x="2036" y="1368"/>
                </a:lnTo>
                <a:lnTo>
                  <a:pt x="2036" y="1368"/>
                </a:lnTo>
                <a:lnTo>
                  <a:pt x="2038" y="1373"/>
                </a:lnTo>
                <a:lnTo>
                  <a:pt x="2041" y="1366"/>
                </a:lnTo>
                <a:lnTo>
                  <a:pt x="2041" y="1366"/>
                </a:lnTo>
                <a:lnTo>
                  <a:pt x="2046" y="1320"/>
                </a:lnTo>
                <a:lnTo>
                  <a:pt x="2046" y="1320"/>
                </a:lnTo>
                <a:lnTo>
                  <a:pt x="2051" y="1273"/>
                </a:lnTo>
                <a:lnTo>
                  <a:pt x="2051" y="1272"/>
                </a:lnTo>
                <a:lnTo>
                  <a:pt x="2055" y="1264"/>
                </a:lnTo>
                <a:lnTo>
                  <a:pt x="2056" y="1271"/>
                </a:lnTo>
                <a:lnTo>
                  <a:pt x="2056" y="1271"/>
                </a:lnTo>
                <a:lnTo>
                  <a:pt x="2061" y="1337"/>
                </a:lnTo>
                <a:lnTo>
                  <a:pt x="2061" y="1337"/>
                </a:lnTo>
                <a:lnTo>
                  <a:pt x="2066" y="1431"/>
                </a:lnTo>
                <a:lnTo>
                  <a:pt x="2066" y="1431"/>
                </a:lnTo>
                <a:lnTo>
                  <a:pt x="2071" y="1486"/>
                </a:lnTo>
                <a:lnTo>
                  <a:pt x="2071" y="1486"/>
                </a:lnTo>
                <a:lnTo>
                  <a:pt x="2076" y="1499"/>
                </a:lnTo>
                <a:lnTo>
                  <a:pt x="2076" y="1498"/>
                </a:lnTo>
                <a:lnTo>
                  <a:pt x="2076" y="1498"/>
                </a:lnTo>
                <a:lnTo>
                  <a:pt x="2081" y="1484"/>
                </a:lnTo>
                <a:lnTo>
                  <a:pt x="2081" y="1484"/>
                </a:lnTo>
                <a:lnTo>
                  <a:pt x="2086" y="1461"/>
                </a:lnTo>
                <a:lnTo>
                  <a:pt x="2086" y="1461"/>
                </a:lnTo>
                <a:lnTo>
                  <a:pt x="2091" y="1449"/>
                </a:lnTo>
                <a:lnTo>
                  <a:pt x="2091" y="1449"/>
                </a:lnTo>
                <a:lnTo>
                  <a:pt x="2097" y="1440"/>
                </a:lnTo>
                <a:lnTo>
                  <a:pt x="2097" y="1440"/>
                </a:lnTo>
                <a:lnTo>
                  <a:pt x="2102" y="1411"/>
                </a:lnTo>
                <a:lnTo>
                  <a:pt x="2102" y="1411"/>
                </a:lnTo>
                <a:lnTo>
                  <a:pt x="2107" y="1378"/>
                </a:lnTo>
                <a:lnTo>
                  <a:pt x="2107" y="1378"/>
                </a:lnTo>
                <a:lnTo>
                  <a:pt x="2110" y="1372"/>
                </a:lnTo>
                <a:lnTo>
                  <a:pt x="2112" y="1373"/>
                </a:lnTo>
                <a:lnTo>
                  <a:pt x="2112" y="1373"/>
                </a:lnTo>
                <a:lnTo>
                  <a:pt x="2117" y="1388"/>
                </a:lnTo>
                <a:lnTo>
                  <a:pt x="2117" y="1388"/>
                </a:lnTo>
                <a:lnTo>
                  <a:pt x="2122" y="1421"/>
                </a:lnTo>
                <a:lnTo>
                  <a:pt x="2122" y="1422"/>
                </a:lnTo>
                <a:lnTo>
                  <a:pt x="2127" y="1461"/>
                </a:lnTo>
                <a:lnTo>
                  <a:pt x="2127" y="1461"/>
                </a:lnTo>
                <a:lnTo>
                  <a:pt x="2129" y="1464"/>
                </a:lnTo>
                <a:lnTo>
                  <a:pt x="2132" y="1449"/>
                </a:lnTo>
                <a:lnTo>
                  <a:pt x="2132" y="1449"/>
                </a:lnTo>
                <a:lnTo>
                  <a:pt x="2137" y="1393"/>
                </a:lnTo>
                <a:lnTo>
                  <a:pt x="2137" y="1393"/>
                </a:lnTo>
                <a:lnTo>
                  <a:pt x="2142" y="1338"/>
                </a:lnTo>
                <a:lnTo>
                  <a:pt x="2142" y="1338"/>
                </a:lnTo>
                <a:lnTo>
                  <a:pt x="2147" y="1324"/>
                </a:lnTo>
                <a:lnTo>
                  <a:pt x="2147" y="1325"/>
                </a:lnTo>
                <a:lnTo>
                  <a:pt x="2147" y="1325"/>
                </a:lnTo>
                <a:lnTo>
                  <a:pt x="2152" y="1358"/>
                </a:lnTo>
                <a:lnTo>
                  <a:pt x="2152" y="1358"/>
                </a:lnTo>
                <a:lnTo>
                  <a:pt x="2157" y="1436"/>
                </a:lnTo>
                <a:lnTo>
                  <a:pt x="2157" y="1436"/>
                </a:lnTo>
                <a:lnTo>
                  <a:pt x="2162" y="1511"/>
                </a:lnTo>
                <a:lnTo>
                  <a:pt x="2162" y="1512"/>
                </a:lnTo>
                <a:lnTo>
                  <a:pt x="2167" y="1535"/>
                </a:lnTo>
                <a:lnTo>
                  <a:pt x="2167" y="1535"/>
                </a:lnTo>
                <a:lnTo>
                  <a:pt x="2167" y="1535"/>
                </a:lnTo>
                <a:lnTo>
                  <a:pt x="2172" y="1521"/>
                </a:lnTo>
                <a:lnTo>
                  <a:pt x="2172" y="1521"/>
                </a:lnTo>
                <a:lnTo>
                  <a:pt x="2177" y="1481"/>
                </a:lnTo>
                <a:lnTo>
                  <a:pt x="2177" y="1480"/>
                </a:lnTo>
                <a:lnTo>
                  <a:pt x="2182" y="1418"/>
                </a:lnTo>
                <a:lnTo>
                  <a:pt x="2182" y="1418"/>
                </a:lnTo>
                <a:lnTo>
                  <a:pt x="2187" y="1368"/>
                </a:lnTo>
                <a:lnTo>
                  <a:pt x="2187" y="1368"/>
                </a:lnTo>
                <a:lnTo>
                  <a:pt x="2190" y="1363"/>
                </a:lnTo>
                <a:lnTo>
                  <a:pt x="2193" y="1370"/>
                </a:lnTo>
                <a:lnTo>
                  <a:pt x="2193" y="1370"/>
                </a:lnTo>
                <a:lnTo>
                  <a:pt x="2198" y="1420"/>
                </a:lnTo>
                <a:lnTo>
                  <a:pt x="2198" y="1421"/>
                </a:lnTo>
                <a:lnTo>
                  <a:pt x="2203" y="1501"/>
                </a:lnTo>
                <a:lnTo>
                  <a:pt x="2203" y="1501"/>
                </a:lnTo>
                <a:lnTo>
                  <a:pt x="2208" y="1581"/>
                </a:lnTo>
                <a:lnTo>
                  <a:pt x="2208" y="1581"/>
                </a:lnTo>
                <a:lnTo>
                  <a:pt x="2213" y="1603"/>
                </a:lnTo>
                <a:lnTo>
                  <a:pt x="2213" y="1602"/>
                </a:lnTo>
                <a:lnTo>
                  <a:pt x="2213" y="1602"/>
                </a:lnTo>
                <a:lnTo>
                  <a:pt x="2218" y="1574"/>
                </a:lnTo>
                <a:lnTo>
                  <a:pt x="2218" y="1574"/>
                </a:lnTo>
                <a:lnTo>
                  <a:pt x="2223" y="1534"/>
                </a:lnTo>
                <a:lnTo>
                  <a:pt x="2223" y="1534"/>
                </a:lnTo>
                <a:lnTo>
                  <a:pt x="2228" y="1520"/>
                </a:lnTo>
                <a:lnTo>
                  <a:pt x="2228" y="1521"/>
                </a:lnTo>
                <a:lnTo>
                  <a:pt x="2228" y="1521"/>
                </a:lnTo>
                <a:lnTo>
                  <a:pt x="2233" y="1564"/>
                </a:lnTo>
                <a:lnTo>
                  <a:pt x="2233" y="1564"/>
                </a:lnTo>
                <a:lnTo>
                  <a:pt x="2238" y="1658"/>
                </a:lnTo>
                <a:lnTo>
                  <a:pt x="2238" y="1658"/>
                </a:lnTo>
                <a:lnTo>
                  <a:pt x="2243" y="1762"/>
                </a:lnTo>
                <a:lnTo>
                  <a:pt x="2243" y="1763"/>
                </a:lnTo>
                <a:lnTo>
                  <a:pt x="2248" y="1834"/>
                </a:lnTo>
                <a:lnTo>
                  <a:pt x="2248" y="1834"/>
                </a:lnTo>
                <a:lnTo>
                  <a:pt x="2251" y="1841"/>
                </a:lnTo>
                <a:lnTo>
                  <a:pt x="2253" y="1825"/>
                </a:lnTo>
                <a:lnTo>
                  <a:pt x="2253" y="1825"/>
                </a:lnTo>
                <a:lnTo>
                  <a:pt x="2258" y="1742"/>
                </a:lnTo>
                <a:lnTo>
                  <a:pt x="2258" y="1742"/>
                </a:lnTo>
                <a:lnTo>
                  <a:pt x="2263" y="1642"/>
                </a:lnTo>
                <a:lnTo>
                  <a:pt x="2263" y="1642"/>
                </a:lnTo>
                <a:lnTo>
                  <a:pt x="2268" y="1568"/>
                </a:lnTo>
                <a:lnTo>
                  <a:pt x="2268" y="1568"/>
                </a:lnTo>
                <a:lnTo>
                  <a:pt x="2273" y="1514"/>
                </a:lnTo>
                <a:lnTo>
                  <a:pt x="2273" y="1514"/>
                </a:lnTo>
                <a:lnTo>
                  <a:pt x="2278" y="1478"/>
                </a:lnTo>
                <a:lnTo>
                  <a:pt x="2278" y="1477"/>
                </a:lnTo>
                <a:lnTo>
                  <a:pt x="2283" y="1451"/>
                </a:lnTo>
                <a:lnTo>
                  <a:pt x="2283" y="1451"/>
                </a:lnTo>
                <a:lnTo>
                  <a:pt x="2288" y="1443"/>
                </a:lnTo>
                <a:lnTo>
                  <a:pt x="2288" y="1443"/>
                </a:lnTo>
                <a:lnTo>
                  <a:pt x="2294" y="1440"/>
                </a:lnTo>
                <a:lnTo>
                  <a:pt x="2294" y="1440"/>
                </a:lnTo>
                <a:lnTo>
                  <a:pt x="2299" y="1436"/>
                </a:lnTo>
                <a:lnTo>
                  <a:pt x="2299" y="1436"/>
                </a:lnTo>
                <a:lnTo>
                  <a:pt x="2304" y="1424"/>
                </a:lnTo>
                <a:lnTo>
                  <a:pt x="2304" y="1423"/>
                </a:lnTo>
                <a:lnTo>
                  <a:pt x="2309" y="1409"/>
                </a:lnTo>
                <a:lnTo>
                  <a:pt x="2309" y="1409"/>
                </a:lnTo>
                <a:lnTo>
                  <a:pt x="2309" y="1409"/>
                </a:lnTo>
                <a:lnTo>
                  <a:pt x="2314" y="1433"/>
                </a:lnTo>
                <a:lnTo>
                  <a:pt x="2314" y="1433"/>
                </a:lnTo>
                <a:lnTo>
                  <a:pt x="2319" y="1497"/>
                </a:lnTo>
                <a:lnTo>
                  <a:pt x="2319" y="1497"/>
                </a:lnTo>
                <a:lnTo>
                  <a:pt x="2324" y="1547"/>
                </a:lnTo>
                <a:lnTo>
                  <a:pt x="2324" y="1547"/>
                </a:lnTo>
                <a:lnTo>
                  <a:pt x="2329" y="1560"/>
                </a:lnTo>
                <a:lnTo>
                  <a:pt x="2329" y="1560"/>
                </a:lnTo>
                <a:lnTo>
                  <a:pt x="2334" y="1568"/>
                </a:lnTo>
                <a:lnTo>
                  <a:pt x="2334" y="1568"/>
                </a:lnTo>
                <a:lnTo>
                  <a:pt x="2339" y="1579"/>
                </a:lnTo>
                <a:lnTo>
                  <a:pt x="2339" y="1579"/>
                </a:lnTo>
                <a:lnTo>
                  <a:pt x="2344" y="1609"/>
                </a:lnTo>
                <a:lnTo>
                  <a:pt x="2344" y="1609"/>
                </a:lnTo>
                <a:lnTo>
                  <a:pt x="2349" y="1649"/>
                </a:lnTo>
                <a:lnTo>
                  <a:pt x="2349" y="1649"/>
                </a:lnTo>
                <a:lnTo>
                  <a:pt x="2352" y="1654"/>
                </a:lnTo>
                <a:lnTo>
                  <a:pt x="2354" y="1638"/>
                </a:lnTo>
                <a:lnTo>
                  <a:pt x="2354" y="1637"/>
                </a:lnTo>
                <a:lnTo>
                  <a:pt x="2359" y="1542"/>
                </a:lnTo>
                <a:lnTo>
                  <a:pt x="2359" y="1542"/>
                </a:lnTo>
                <a:lnTo>
                  <a:pt x="2364" y="1428"/>
                </a:lnTo>
                <a:lnTo>
                  <a:pt x="2364" y="1427"/>
                </a:lnTo>
                <a:lnTo>
                  <a:pt x="2369" y="1343"/>
                </a:lnTo>
                <a:lnTo>
                  <a:pt x="2369" y="1343"/>
                </a:lnTo>
                <a:lnTo>
                  <a:pt x="2374" y="1257"/>
                </a:lnTo>
                <a:lnTo>
                  <a:pt x="2374" y="1257"/>
                </a:lnTo>
                <a:lnTo>
                  <a:pt x="2379" y="1148"/>
                </a:lnTo>
                <a:lnTo>
                  <a:pt x="2379" y="1148"/>
                </a:lnTo>
                <a:lnTo>
                  <a:pt x="2384" y="1034"/>
                </a:lnTo>
                <a:lnTo>
                  <a:pt x="2384" y="1034"/>
                </a:lnTo>
                <a:lnTo>
                  <a:pt x="2389" y="968"/>
                </a:lnTo>
                <a:lnTo>
                  <a:pt x="2389" y="968"/>
                </a:lnTo>
                <a:lnTo>
                  <a:pt x="2391" y="967"/>
                </a:lnTo>
                <a:lnTo>
                  <a:pt x="2395" y="1024"/>
                </a:lnTo>
                <a:lnTo>
                  <a:pt x="2395" y="1024"/>
                </a:lnTo>
                <a:lnTo>
                  <a:pt x="2400" y="1187"/>
                </a:lnTo>
                <a:lnTo>
                  <a:pt x="2400" y="1188"/>
                </a:lnTo>
                <a:lnTo>
                  <a:pt x="2405" y="1338"/>
                </a:lnTo>
                <a:lnTo>
                  <a:pt x="2405" y="1339"/>
                </a:lnTo>
                <a:lnTo>
                  <a:pt x="2410" y="1419"/>
                </a:lnTo>
                <a:lnTo>
                  <a:pt x="2410" y="1419"/>
                </a:lnTo>
                <a:lnTo>
                  <a:pt x="2415" y="1441"/>
                </a:lnTo>
                <a:lnTo>
                  <a:pt x="2415" y="1441"/>
                </a:lnTo>
                <a:lnTo>
                  <a:pt x="2420" y="1458"/>
                </a:lnTo>
                <a:lnTo>
                  <a:pt x="2420" y="1458"/>
                </a:lnTo>
                <a:lnTo>
                  <a:pt x="2425" y="1485"/>
                </a:lnTo>
                <a:lnTo>
                  <a:pt x="2425" y="1485"/>
                </a:lnTo>
                <a:lnTo>
                  <a:pt x="2427" y="1488"/>
                </a:lnTo>
                <a:lnTo>
                  <a:pt x="2430" y="1470"/>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571">
            <a:extLst>
              <a:ext uri="{FF2B5EF4-FFF2-40B4-BE49-F238E27FC236}">
                <a16:creationId xmlns:a16="http://schemas.microsoft.com/office/drawing/2014/main" id="{AAA47D14-4108-456E-902D-11B6D2EA9D8B}"/>
              </a:ext>
            </a:extLst>
          </p:cNvPr>
          <p:cNvSpPr>
            <a:spLocks/>
          </p:cNvSpPr>
          <p:nvPr/>
        </p:nvSpPr>
        <p:spPr bwMode="auto">
          <a:xfrm>
            <a:off x="8366456" y="1268800"/>
            <a:ext cx="3278860" cy="640266"/>
          </a:xfrm>
          <a:custGeom>
            <a:avLst/>
            <a:gdLst>
              <a:gd name="T0" fmla="*/ 48 w 3387"/>
              <a:gd name="T1" fmla="*/ 927 h 1264"/>
              <a:gd name="T2" fmla="*/ 98 w 3387"/>
              <a:gd name="T3" fmla="*/ 861 h 1264"/>
              <a:gd name="T4" fmla="*/ 154 w 3387"/>
              <a:gd name="T5" fmla="*/ 668 h 1264"/>
              <a:gd name="T6" fmla="*/ 209 w 3387"/>
              <a:gd name="T7" fmla="*/ 992 h 1264"/>
              <a:gd name="T8" fmla="*/ 260 w 3387"/>
              <a:gd name="T9" fmla="*/ 738 h 1264"/>
              <a:gd name="T10" fmla="*/ 316 w 3387"/>
              <a:gd name="T11" fmla="*/ 818 h 1264"/>
              <a:gd name="T12" fmla="*/ 366 w 3387"/>
              <a:gd name="T13" fmla="*/ 669 h 1264"/>
              <a:gd name="T14" fmla="*/ 422 w 3387"/>
              <a:gd name="T15" fmla="*/ 579 h 1264"/>
              <a:gd name="T16" fmla="*/ 477 w 3387"/>
              <a:gd name="T17" fmla="*/ 679 h 1264"/>
              <a:gd name="T18" fmla="*/ 533 w 3387"/>
              <a:gd name="T19" fmla="*/ 835 h 1264"/>
              <a:gd name="T20" fmla="*/ 583 w 3387"/>
              <a:gd name="T21" fmla="*/ 905 h 1264"/>
              <a:gd name="T22" fmla="*/ 641 w 3387"/>
              <a:gd name="T23" fmla="*/ 1111 h 1264"/>
              <a:gd name="T24" fmla="*/ 694 w 3387"/>
              <a:gd name="T25" fmla="*/ 918 h 1264"/>
              <a:gd name="T26" fmla="*/ 745 w 3387"/>
              <a:gd name="T27" fmla="*/ 912 h 1264"/>
              <a:gd name="T28" fmla="*/ 800 w 3387"/>
              <a:gd name="T29" fmla="*/ 762 h 1264"/>
              <a:gd name="T30" fmla="*/ 856 w 3387"/>
              <a:gd name="T31" fmla="*/ 935 h 1264"/>
              <a:gd name="T32" fmla="*/ 907 w 3387"/>
              <a:gd name="T33" fmla="*/ 1047 h 1264"/>
              <a:gd name="T34" fmla="*/ 962 w 3387"/>
              <a:gd name="T35" fmla="*/ 837 h 1264"/>
              <a:gd name="T36" fmla="*/ 1013 w 3387"/>
              <a:gd name="T37" fmla="*/ 753 h 1264"/>
              <a:gd name="T38" fmla="*/ 1063 w 3387"/>
              <a:gd name="T39" fmla="*/ 629 h 1264"/>
              <a:gd name="T40" fmla="*/ 1114 w 3387"/>
              <a:gd name="T41" fmla="*/ 480 h 1264"/>
              <a:gd name="T42" fmla="*/ 1169 w 3387"/>
              <a:gd name="T43" fmla="*/ 438 h 1264"/>
              <a:gd name="T44" fmla="*/ 1222 w 3387"/>
              <a:gd name="T45" fmla="*/ 624 h 1264"/>
              <a:gd name="T46" fmla="*/ 1275 w 3387"/>
              <a:gd name="T47" fmla="*/ 795 h 1264"/>
              <a:gd name="T48" fmla="*/ 1331 w 3387"/>
              <a:gd name="T49" fmla="*/ 800 h 1264"/>
              <a:gd name="T50" fmla="*/ 1386 w 3387"/>
              <a:gd name="T51" fmla="*/ 628 h 1264"/>
              <a:gd name="T52" fmla="*/ 1442 w 3387"/>
              <a:gd name="T53" fmla="*/ 875 h 1264"/>
              <a:gd name="T54" fmla="*/ 1498 w 3387"/>
              <a:gd name="T55" fmla="*/ 373 h 1264"/>
              <a:gd name="T56" fmla="*/ 1553 w 3387"/>
              <a:gd name="T57" fmla="*/ 565 h 1264"/>
              <a:gd name="T58" fmla="*/ 1609 w 3387"/>
              <a:gd name="T59" fmla="*/ 505 h 1264"/>
              <a:gd name="T60" fmla="*/ 1664 w 3387"/>
              <a:gd name="T61" fmla="*/ 630 h 1264"/>
              <a:gd name="T62" fmla="*/ 1720 w 3387"/>
              <a:gd name="T63" fmla="*/ 955 h 1264"/>
              <a:gd name="T64" fmla="*/ 1770 w 3387"/>
              <a:gd name="T65" fmla="*/ 1025 h 1264"/>
              <a:gd name="T66" fmla="*/ 1826 w 3387"/>
              <a:gd name="T67" fmla="*/ 874 h 1264"/>
              <a:gd name="T68" fmla="*/ 1881 w 3387"/>
              <a:gd name="T69" fmla="*/ 619 h 1264"/>
              <a:gd name="T70" fmla="*/ 1937 w 3387"/>
              <a:gd name="T71" fmla="*/ 859 h 1264"/>
              <a:gd name="T72" fmla="*/ 1992 w 3387"/>
              <a:gd name="T73" fmla="*/ 766 h 1264"/>
              <a:gd name="T74" fmla="*/ 2048 w 3387"/>
              <a:gd name="T75" fmla="*/ 862 h 1264"/>
              <a:gd name="T76" fmla="*/ 2104 w 3387"/>
              <a:gd name="T77" fmla="*/ 770 h 1264"/>
              <a:gd name="T78" fmla="*/ 2159 w 3387"/>
              <a:gd name="T79" fmla="*/ 1015 h 1264"/>
              <a:gd name="T80" fmla="*/ 2215 w 3387"/>
              <a:gd name="T81" fmla="*/ 1167 h 1264"/>
              <a:gd name="T82" fmla="*/ 2275 w 3387"/>
              <a:gd name="T83" fmla="*/ 1153 h 1264"/>
              <a:gd name="T84" fmla="*/ 2326 w 3387"/>
              <a:gd name="T85" fmla="*/ 1132 h 1264"/>
              <a:gd name="T86" fmla="*/ 2376 w 3387"/>
              <a:gd name="T87" fmla="*/ 1190 h 1264"/>
              <a:gd name="T88" fmla="*/ 2432 w 3387"/>
              <a:gd name="T89" fmla="*/ 1195 h 1264"/>
              <a:gd name="T90" fmla="*/ 2487 w 3387"/>
              <a:gd name="T91" fmla="*/ 1185 h 1264"/>
              <a:gd name="T92" fmla="*/ 2543 w 3387"/>
              <a:gd name="T93" fmla="*/ 1226 h 1264"/>
              <a:gd name="T94" fmla="*/ 2594 w 3387"/>
              <a:gd name="T95" fmla="*/ 1114 h 1264"/>
              <a:gd name="T96" fmla="*/ 2649 w 3387"/>
              <a:gd name="T97" fmla="*/ 993 h 1264"/>
              <a:gd name="T98" fmla="*/ 2705 w 3387"/>
              <a:gd name="T99" fmla="*/ 933 h 1264"/>
              <a:gd name="T100" fmla="*/ 2760 w 3387"/>
              <a:gd name="T101" fmla="*/ 862 h 1264"/>
              <a:gd name="T102" fmla="*/ 2813 w 3387"/>
              <a:gd name="T103" fmla="*/ 1211 h 1264"/>
              <a:gd name="T104" fmla="*/ 2866 w 3387"/>
              <a:gd name="T105" fmla="*/ 1095 h 1264"/>
              <a:gd name="T106" fmla="*/ 2922 w 3387"/>
              <a:gd name="T107" fmla="*/ 1072 h 1264"/>
              <a:gd name="T108" fmla="*/ 2977 w 3387"/>
              <a:gd name="T109" fmla="*/ 1260 h 1264"/>
              <a:gd name="T110" fmla="*/ 3033 w 3387"/>
              <a:gd name="T111" fmla="*/ 1252 h 1264"/>
              <a:gd name="T112" fmla="*/ 3089 w 3387"/>
              <a:gd name="T113" fmla="*/ 1206 h 1264"/>
              <a:gd name="T114" fmla="*/ 3144 w 3387"/>
              <a:gd name="T115" fmla="*/ 1072 h 1264"/>
              <a:gd name="T116" fmla="*/ 3200 w 3387"/>
              <a:gd name="T117" fmla="*/ 1207 h 1264"/>
              <a:gd name="T118" fmla="*/ 3255 w 3387"/>
              <a:gd name="T119" fmla="*/ 1251 h 1264"/>
              <a:gd name="T120" fmla="*/ 3311 w 3387"/>
              <a:gd name="T121" fmla="*/ 1258 h 1264"/>
              <a:gd name="T122" fmla="*/ 3366 w 3387"/>
              <a:gd name="T123" fmla="*/ 1257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7" h="1264">
                <a:moveTo>
                  <a:pt x="0" y="690"/>
                </a:moveTo>
                <a:lnTo>
                  <a:pt x="2" y="727"/>
                </a:lnTo>
                <a:lnTo>
                  <a:pt x="2" y="727"/>
                </a:lnTo>
                <a:lnTo>
                  <a:pt x="7" y="837"/>
                </a:lnTo>
                <a:lnTo>
                  <a:pt x="7" y="837"/>
                </a:lnTo>
                <a:lnTo>
                  <a:pt x="13" y="945"/>
                </a:lnTo>
                <a:lnTo>
                  <a:pt x="13" y="945"/>
                </a:lnTo>
                <a:lnTo>
                  <a:pt x="18" y="996"/>
                </a:lnTo>
                <a:lnTo>
                  <a:pt x="18" y="996"/>
                </a:lnTo>
                <a:lnTo>
                  <a:pt x="19" y="997"/>
                </a:lnTo>
                <a:lnTo>
                  <a:pt x="23" y="971"/>
                </a:lnTo>
                <a:lnTo>
                  <a:pt x="23" y="971"/>
                </a:lnTo>
                <a:lnTo>
                  <a:pt x="28" y="910"/>
                </a:lnTo>
                <a:lnTo>
                  <a:pt x="28" y="910"/>
                </a:lnTo>
                <a:lnTo>
                  <a:pt x="33" y="872"/>
                </a:lnTo>
                <a:lnTo>
                  <a:pt x="33" y="872"/>
                </a:lnTo>
                <a:lnTo>
                  <a:pt x="34" y="871"/>
                </a:lnTo>
                <a:lnTo>
                  <a:pt x="38" y="886"/>
                </a:lnTo>
                <a:lnTo>
                  <a:pt x="38" y="886"/>
                </a:lnTo>
                <a:lnTo>
                  <a:pt x="43" y="923"/>
                </a:lnTo>
                <a:lnTo>
                  <a:pt x="43" y="923"/>
                </a:lnTo>
                <a:lnTo>
                  <a:pt x="47" y="932"/>
                </a:lnTo>
                <a:lnTo>
                  <a:pt x="48" y="927"/>
                </a:lnTo>
                <a:lnTo>
                  <a:pt x="48" y="927"/>
                </a:lnTo>
                <a:lnTo>
                  <a:pt x="53" y="873"/>
                </a:lnTo>
                <a:lnTo>
                  <a:pt x="53" y="873"/>
                </a:lnTo>
                <a:lnTo>
                  <a:pt x="58" y="807"/>
                </a:lnTo>
                <a:lnTo>
                  <a:pt x="58" y="807"/>
                </a:lnTo>
                <a:lnTo>
                  <a:pt x="63" y="777"/>
                </a:lnTo>
                <a:lnTo>
                  <a:pt x="63" y="777"/>
                </a:lnTo>
                <a:lnTo>
                  <a:pt x="64" y="776"/>
                </a:lnTo>
                <a:lnTo>
                  <a:pt x="68" y="787"/>
                </a:lnTo>
                <a:lnTo>
                  <a:pt x="68" y="787"/>
                </a:lnTo>
                <a:lnTo>
                  <a:pt x="73" y="806"/>
                </a:lnTo>
                <a:lnTo>
                  <a:pt x="73" y="806"/>
                </a:lnTo>
                <a:lnTo>
                  <a:pt x="76" y="807"/>
                </a:lnTo>
                <a:lnTo>
                  <a:pt x="78" y="803"/>
                </a:lnTo>
                <a:lnTo>
                  <a:pt x="78" y="803"/>
                </a:lnTo>
                <a:lnTo>
                  <a:pt x="81" y="802"/>
                </a:lnTo>
                <a:lnTo>
                  <a:pt x="83" y="808"/>
                </a:lnTo>
                <a:lnTo>
                  <a:pt x="83" y="808"/>
                </a:lnTo>
                <a:lnTo>
                  <a:pt x="88" y="838"/>
                </a:lnTo>
                <a:lnTo>
                  <a:pt x="88" y="838"/>
                </a:lnTo>
                <a:lnTo>
                  <a:pt x="93" y="873"/>
                </a:lnTo>
                <a:lnTo>
                  <a:pt x="93" y="873"/>
                </a:lnTo>
                <a:lnTo>
                  <a:pt x="96" y="875"/>
                </a:lnTo>
                <a:lnTo>
                  <a:pt x="98" y="861"/>
                </a:lnTo>
                <a:lnTo>
                  <a:pt x="98" y="861"/>
                </a:lnTo>
                <a:lnTo>
                  <a:pt x="103" y="828"/>
                </a:lnTo>
                <a:lnTo>
                  <a:pt x="103" y="828"/>
                </a:lnTo>
                <a:lnTo>
                  <a:pt x="108" y="796"/>
                </a:lnTo>
                <a:lnTo>
                  <a:pt x="108" y="796"/>
                </a:lnTo>
                <a:lnTo>
                  <a:pt x="111" y="792"/>
                </a:lnTo>
                <a:lnTo>
                  <a:pt x="114" y="801"/>
                </a:lnTo>
                <a:lnTo>
                  <a:pt x="114" y="801"/>
                </a:lnTo>
                <a:lnTo>
                  <a:pt x="119" y="836"/>
                </a:lnTo>
                <a:lnTo>
                  <a:pt x="119" y="836"/>
                </a:lnTo>
                <a:lnTo>
                  <a:pt x="124" y="872"/>
                </a:lnTo>
                <a:lnTo>
                  <a:pt x="124" y="872"/>
                </a:lnTo>
                <a:lnTo>
                  <a:pt x="129" y="892"/>
                </a:lnTo>
                <a:lnTo>
                  <a:pt x="129" y="893"/>
                </a:lnTo>
                <a:lnTo>
                  <a:pt x="130" y="893"/>
                </a:lnTo>
                <a:lnTo>
                  <a:pt x="134" y="882"/>
                </a:lnTo>
                <a:lnTo>
                  <a:pt x="134" y="882"/>
                </a:lnTo>
                <a:lnTo>
                  <a:pt x="139" y="837"/>
                </a:lnTo>
                <a:lnTo>
                  <a:pt x="139" y="837"/>
                </a:lnTo>
                <a:lnTo>
                  <a:pt x="144" y="750"/>
                </a:lnTo>
                <a:lnTo>
                  <a:pt x="144" y="750"/>
                </a:lnTo>
                <a:lnTo>
                  <a:pt x="149" y="674"/>
                </a:lnTo>
                <a:lnTo>
                  <a:pt x="149" y="674"/>
                </a:lnTo>
                <a:lnTo>
                  <a:pt x="153" y="659"/>
                </a:lnTo>
                <a:lnTo>
                  <a:pt x="154" y="668"/>
                </a:lnTo>
                <a:lnTo>
                  <a:pt x="154" y="668"/>
                </a:lnTo>
                <a:lnTo>
                  <a:pt x="159" y="759"/>
                </a:lnTo>
                <a:lnTo>
                  <a:pt x="159" y="760"/>
                </a:lnTo>
                <a:lnTo>
                  <a:pt x="164" y="885"/>
                </a:lnTo>
                <a:lnTo>
                  <a:pt x="164" y="885"/>
                </a:lnTo>
                <a:lnTo>
                  <a:pt x="169" y="954"/>
                </a:lnTo>
                <a:lnTo>
                  <a:pt x="169" y="954"/>
                </a:lnTo>
                <a:lnTo>
                  <a:pt x="170" y="956"/>
                </a:lnTo>
                <a:lnTo>
                  <a:pt x="174" y="930"/>
                </a:lnTo>
                <a:lnTo>
                  <a:pt x="174" y="930"/>
                </a:lnTo>
                <a:lnTo>
                  <a:pt x="179" y="829"/>
                </a:lnTo>
                <a:lnTo>
                  <a:pt x="179" y="828"/>
                </a:lnTo>
                <a:lnTo>
                  <a:pt x="184" y="723"/>
                </a:lnTo>
                <a:lnTo>
                  <a:pt x="184" y="723"/>
                </a:lnTo>
                <a:lnTo>
                  <a:pt x="189" y="672"/>
                </a:lnTo>
                <a:lnTo>
                  <a:pt x="189" y="672"/>
                </a:lnTo>
                <a:lnTo>
                  <a:pt x="191" y="672"/>
                </a:lnTo>
                <a:lnTo>
                  <a:pt x="194" y="712"/>
                </a:lnTo>
                <a:lnTo>
                  <a:pt x="194" y="713"/>
                </a:lnTo>
                <a:lnTo>
                  <a:pt x="199" y="827"/>
                </a:lnTo>
                <a:lnTo>
                  <a:pt x="199" y="827"/>
                </a:lnTo>
                <a:lnTo>
                  <a:pt x="204" y="943"/>
                </a:lnTo>
                <a:lnTo>
                  <a:pt x="204" y="944"/>
                </a:lnTo>
                <a:lnTo>
                  <a:pt x="209" y="992"/>
                </a:lnTo>
                <a:lnTo>
                  <a:pt x="209" y="992"/>
                </a:lnTo>
                <a:lnTo>
                  <a:pt x="211" y="993"/>
                </a:lnTo>
                <a:lnTo>
                  <a:pt x="215" y="976"/>
                </a:lnTo>
                <a:lnTo>
                  <a:pt x="215" y="975"/>
                </a:lnTo>
                <a:lnTo>
                  <a:pt x="220" y="951"/>
                </a:lnTo>
                <a:lnTo>
                  <a:pt x="220" y="951"/>
                </a:lnTo>
                <a:lnTo>
                  <a:pt x="225" y="945"/>
                </a:lnTo>
                <a:lnTo>
                  <a:pt x="225" y="946"/>
                </a:lnTo>
                <a:lnTo>
                  <a:pt x="225" y="946"/>
                </a:lnTo>
                <a:lnTo>
                  <a:pt x="227" y="946"/>
                </a:lnTo>
                <a:lnTo>
                  <a:pt x="230" y="935"/>
                </a:lnTo>
                <a:lnTo>
                  <a:pt x="230" y="935"/>
                </a:lnTo>
                <a:lnTo>
                  <a:pt x="235" y="875"/>
                </a:lnTo>
                <a:lnTo>
                  <a:pt x="235" y="875"/>
                </a:lnTo>
                <a:lnTo>
                  <a:pt x="240" y="758"/>
                </a:lnTo>
                <a:lnTo>
                  <a:pt x="240" y="757"/>
                </a:lnTo>
                <a:lnTo>
                  <a:pt x="245" y="664"/>
                </a:lnTo>
                <a:lnTo>
                  <a:pt x="245" y="663"/>
                </a:lnTo>
                <a:lnTo>
                  <a:pt x="249" y="647"/>
                </a:lnTo>
                <a:lnTo>
                  <a:pt x="250" y="653"/>
                </a:lnTo>
                <a:lnTo>
                  <a:pt x="250" y="653"/>
                </a:lnTo>
                <a:lnTo>
                  <a:pt x="255" y="695"/>
                </a:lnTo>
                <a:lnTo>
                  <a:pt x="255" y="695"/>
                </a:lnTo>
                <a:lnTo>
                  <a:pt x="260" y="738"/>
                </a:lnTo>
                <a:lnTo>
                  <a:pt x="260" y="738"/>
                </a:lnTo>
                <a:lnTo>
                  <a:pt x="265" y="762"/>
                </a:lnTo>
                <a:lnTo>
                  <a:pt x="265" y="762"/>
                </a:lnTo>
                <a:lnTo>
                  <a:pt x="270" y="768"/>
                </a:lnTo>
                <a:lnTo>
                  <a:pt x="270" y="768"/>
                </a:lnTo>
                <a:lnTo>
                  <a:pt x="271" y="768"/>
                </a:lnTo>
                <a:lnTo>
                  <a:pt x="275" y="765"/>
                </a:lnTo>
                <a:lnTo>
                  <a:pt x="275" y="764"/>
                </a:lnTo>
                <a:lnTo>
                  <a:pt x="280" y="750"/>
                </a:lnTo>
                <a:lnTo>
                  <a:pt x="280" y="749"/>
                </a:lnTo>
                <a:lnTo>
                  <a:pt x="285" y="709"/>
                </a:lnTo>
                <a:lnTo>
                  <a:pt x="285" y="709"/>
                </a:lnTo>
                <a:lnTo>
                  <a:pt x="290" y="641"/>
                </a:lnTo>
                <a:lnTo>
                  <a:pt x="290" y="641"/>
                </a:lnTo>
                <a:lnTo>
                  <a:pt x="295" y="604"/>
                </a:lnTo>
                <a:lnTo>
                  <a:pt x="295" y="604"/>
                </a:lnTo>
                <a:lnTo>
                  <a:pt x="297" y="604"/>
                </a:lnTo>
                <a:lnTo>
                  <a:pt x="300" y="637"/>
                </a:lnTo>
                <a:lnTo>
                  <a:pt x="300" y="637"/>
                </a:lnTo>
                <a:lnTo>
                  <a:pt x="305" y="724"/>
                </a:lnTo>
                <a:lnTo>
                  <a:pt x="305" y="724"/>
                </a:lnTo>
                <a:lnTo>
                  <a:pt x="311" y="793"/>
                </a:lnTo>
                <a:lnTo>
                  <a:pt x="311" y="793"/>
                </a:lnTo>
                <a:lnTo>
                  <a:pt x="316" y="818"/>
                </a:lnTo>
                <a:lnTo>
                  <a:pt x="316" y="818"/>
                </a:lnTo>
                <a:lnTo>
                  <a:pt x="318" y="820"/>
                </a:lnTo>
                <a:lnTo>
                  <a:pt x="321" y="812"/>
                </a:lnTo>
                <a:lnTo>
                  <a:pt x="321" y="812"/>
                </a:lnTo>
                <a:lnTo>
                  <a:pt x="326" y="781"/>
                </a:lnTo>
                <a:lnTo>
                  <a:pt x="326" y="781"/>
                </a:lnTo>
                <a:lnTo>
                  <a:pt x="331" y="749"/>
                </a:lnTo>
                <a:lnTo>
                  <a:pt x="331" y="749"/>
                </a:lnTo>
                <a:lnTo>
                  <a:pt x="335" y="741"/>
                </a:lnTo>
                <a:lnTo>
                  <a:pt x="336" y="743"/>
                </a:lnTo>
                <a:lnTo>
                  <a:pt x="336" y="743"/>
                </a:lnTo>
                <a:lnTo>
                  <a:pt x="341" y="774"/>
                </a:lnTo>
                <a:lnTo>
                  <a:pt x="341" y="774"/>
                </a:lnTo>
                <a:lnTo>
                  <a:pt x="346" y="845"/>
                </a:lnTo>
                <a:lnTo>
                  <a:pt x="346" y="845"/>
                </a:lnTo>
                <a:lnTo>
                  <a:pt x="351" y="909"/>
                </a:lnTo>
                <a:lnTo>
                  <a:pt x="351" y="909"/>
                </a:lnTo>
                <a:lnTo>
                  <a:pt x="353" y="913"/>
                </a:lnTo>
                <a:lnTo>
                  <a:pt x="356" y="888"/>
                </a:lnTo>
                <a:lnTo>
                  <a:pt x="356" y="887"/>
                </a:lnTo>
                <a:lnTo>
                  <a:pt x="361" y="790"/>
                </a:lnTo>
                <a:lnTo>
                  <a:pt x="361" y="789"/>
                </a:lnTo>
                <a:lnTo>
                  <a:pt x="366" y="670"/>
                </a:lnTo>
                <a:lnTo>
                  <a:pt x="366" y="669"/>
                </a:lnTo>
                <a:lnTo>
                  <a:pt x="371" y="567"/>
                </a:lnTo>
                <a:lnTo>
                  <a:pt x="371" y="567"/>
                </a:lnTo>
                <a:lnTo>
                  <a:pt x="376" y="498"/>
                </a:lnTo>
                <a:lnTo>
                  <a:pt x="376" y="498"/>
                </a:lnTo>
                <a:lnTo>
                  <a:pt x="381" y="474"/>
                </a:lnTo>
                <a:lnTo>
                  <a:pt x="381" y="474"/>
                </a:lnTo>
                <a:lnTo>
                  <a:pt x="382" y="474"/>
                </a:lnTo>
                <a:lnTo>
                  <a:pt x="386" y="493"/>
                </a:lnTo>
                <a:lnTo>
                  <a:pt x="386" y="493"/>
                </a:lnTo>
                <a:lnTo>
                  <a:pt x="391" y="557"/>
                </a:lnTo>
                <a:lnTo>
                  <a:pt x="391" y="558"/>
                </a:lnTo>
                <a:lnTo>
                  <a:pt x="396" y="615"/>
                </a:lnTo>
                <a:lnTo>
                  <a:pt x="396" y="615"/>
                </a:lnTo>
                <a:lnTo>
                  <a:pt x="399" y="620"/>
                </a:lnTo>
                <a:lnTo>
                  <a:pt x="401" y="616"/>
                </a:lnTo>
                <a:lnTo>
                  <a:pt x="401" y="616"/>
                </a:lnTo>
                <a:lnTo>
                  <a:pt x="406" y="587"/>
                </a:lnTo>
                <a:lnTo>
                  <a:pt x="406" y="587"/>
                </a:lnTo>
                <a:lnTo>
                  <a:pt x="412" y="550"/>
                </a:lnTo>
                <a:lnTo>
                  <a:pt x="412" y="550"/>
                </a:lnTo>
                <a:lnTo>
                  <a:pt x="414" y="545"/>
                </a:lnTo>
                <a:lnTo>
                  <a:pt x="417" y="556"/>
                </a:lnTo>
                <a:lnTo>
                  <a:pt x="417" y="556"/>
                </a:lnTo>
                <a:lnTo>
                  <a:pt x="422" y="579"/>
                </a:lnTo>
                <a:lnTo>
                  <a:pt x="422" y="579"/>
                </a:lnTo>
                <a:lnTo>
                  <a:pt x="422" y="578"/>
                </a:lnTo>
                <a:lnTo>
                  <a:pt x="427" y="516"/>
                </a:lnTo>
                <a:lnTo>
                  <a:pt x="427" y="515"/>
                </a:lnTo>
                <a:lnTo>
                  <a:pt x="432" y="355"/>
                </a:lnTo>
                <a:lnTo>
                  <a:pt x="432" y="355"/>
                </a:lnTo>
                <a:lnTo>
                  <a:pt x="437" y="156"/>
                </a:lnTo>
                <a:lnTo>
                  <a:pt x="437" y="155"/>
                </a:lnTo>
                <a:lnTo>
                  <a:pt x="442" y="13"/>
                </a:lnTo>
                <a:lnTo>
                  <a:pt x="442" y="13"/>
                </a:lnTo>
                <a:lnTo>
                  <a:pt x="444" y="0"/>
                </a:lnTo>
                <a:lnTo>
                  <a:pt x="447" y="45"/>
                </a:lnTo>
                <a:lnTo>
                  <a:pt x="447" y="45"/>
                </a:lnTo>
                <a:lnTo>
                  <a:pt x="452" y="210"/>
                </a:lnTo>
                <a:lnTo>
                  <a:pt x="452" y="211"/>
                </a:lnTo>
                <a:lnTo>
                  <a:pt x="457" y="367"/>
                </a:lnTo>
                <a:lnTo>
                  <a:pt x="457" y="367"/>
                </a:lnTo>
                <a:lnTo>
                  <a:pt x="462" y="462"/>
                </a:lnTo>
                <a:lnTo>
                  <a:pt x="462" y="462"/>
                </a:lnTo>
                <a:lnTo>
                  <a:pt x="467" y="530"/>
                </a:lnTo>
                <a:lnTo>
                  <a:pt x="467" y="530"/>
                </a:lnTo>
                <a:lnTo>
                  <a:pt x="472" y="591"/>
                </a:lnTo>
                <a:lnTo>
                  <a:pt x="472" y="591"/>
                </a:lnTo>
                <a:lnTo>
                  <a:pt x="477" y="679"/>
                </a:lnTo>
                <a:lnTo>
                  <a:pt x="477" y="679"/>
                </a:lnTo>
                <a:lnTo>
                  <a:pt x="482" y="798"/>
                </a:lnTo>
                <a:lnTo>
                  <a:pt x="482" y="798"/>
                </a:lnTo>
                <a:lnTo>
                  <a:pt x="487" y="887"/>
                </a:lnTo>
                <a:lnTo>
                  <a:pt x="487" y="887"/>
                </a:lnTo>
                <a:lnTo>
                  <a:pt x="492" y="927"/>
                </a:lnTo>
                <a:lnTo>
                  <a:pt x="492" y="927"/>
                </a:lnTo>
                <a:lnTo>
                  <a:pt x="494" y="927"/>
                </a:lnTo>
                <a:lnTo>
                  <a:pt x="497" y="898"/>
                </a:lnTo>
                <a:lnTo>
                  <a:pt x="497" y="898"/>
                </a:lnTo>
                <a:lnTo>
                  <a:pt x="502" y="849"/>
                </a:lnTo>
                <a:lnTo>
                  <a:pt x="502" y="849"/>
                </a:lnTo>
                <a:lnTo>
                  <a:pt x="508" y="785"/>
                </a:lnTo>
                <a:lnTo>
                  <a:pt x="508" y="785"/>
                </a:lnTo>
                <a:lnTo>
                  <a:pt x="513" y="766"/>
                </a:lnTo>
                <a:lnTo>
                  <a:pt x="513" y="767"/>
                </a:lnTo>
                <a:lnTo>
                  <a:pt x="513" y="767"/>
                </a:lnTo>
                <a:lnTo>
                  <a:pt x="518" y="797"/>
                </a:lnTo>
                <a:lnTo>
                  <a:pt x="518" y="797"/>
                </a:lnTo>
                <a:lnTo>
                  <a:pt x="523" y="817"/>
                </a:lnTo>
                <a:lnTo>
                  <a:pt x="523" y="817"/>
                </a:lnTo>
                <a:lnTo>
                  <a:pt x="528" y="831"/>
                </a:lnTo>
                <a:lnTo>
                  <a:pt x="528" y="831"/>
                </a:lnTo>
                <a:lnTo>
                  <a:pt x="533" y="835"/>
                </a:lnTo>
                <a:lnTo>
                  <a:pt x="533" y="835"/>
                </a:lnTo>
                <a:lnTo>
                  <a:pt x="533" y="835"/>
                </a:lnTo>
                <a:lnTo>
                  <a:pt x="538" y="830"/>
                </a:lnTo>
                <a:lnTo>
                  <a:pt x="538" y="830"/>
                </a:lnTo>
                <a:lnTo>
                  <a:pt x="543" y="811"/>
                </a:lnTo>
                <a:lnTo>
                  <a:pt x="543" y="811"/>
                </a:lnTo>
                <a:lnTo>
                  <a:pt x="548" y="799"/>
                </a:lnTo>
                <a:lnTo>
                  <a:pt x="548" y="799"/>
                </a:lnTo>
                <a:lnTo>
                  <a:pt x="549" y="798"/>
                </a:lnTo>
                <a:lnTo>
                  <a:pt x="553" y="805"/>
                </a:lnTo>
                <a:lnTo>
                  <a:pt x="553" y="805"/>
                </a:lnTo>
                <a:lnTo>
                  <a:pt x="558" y="820"/>
                </a:lnTo>
                <a:lnTo>
                  <a:pt x="558" y="820"/>
                </a:lnTo>
                <a:lnTo>
                  <a:pt x="563" y="856"/>
                </a:lnTo>
                <a:lnTo>
                  <a:pt x="563" y="856"/>
                </a:lnTo>
                <a:lnTo>
                  <a:pt x="568" y="900"/>
                </a:lnTo>
                <a:lnTo>
                  <a:pt x="568" y="900"/>
                </a:lnTo>
                <a:lnTo>
                  <a:pt x="573" y="952"/>
                </a:lnTo>
                <a:lnTo>
                  <a:pt x="573" y="952"/>
                </a:lnTo>
                <a:lnTo>
                  <a:pt x="576" y="960"/>
                </a:lnTo>
                <a:lnTo>
                  <a:pt x="578" y="953"/>
                </a:lnTo>
                <a:lnTo>
                  <a:pt x="578" y="953"/>
                </a:lnTo>
                <a:lnTo>
                  <a:pt x="583" y="905"/>
                </a:lnTo>
                <a:lnTo>
                  <a:pt x="583" y="905"/>
                </a:lnTo>
                <a:lnTo>
                  <a:pt x="588" y="805"/>
                </a:lnTo>
                <a:lnTo>
                  <a:pt x="588" y="805"/>
                </a:lnTo>
                <a:lnTo>
                  <a:pt x="593" y="681"/>
                </a:lnTo>
                <a:lnTo>
                  <a:pt x="593" y="681"/>
                </a:lnTo>
                <a:lnTo>
                  <a:pt x="598" y="603"/>
                </a:lnTo>
                <a:lnTo>
                  <a:pt x="598" y="603"/>
                </a:lnTo>
                <a:lnTo>
                  <a:pt x="601" y="595"/>
                </a:lnTo>
                <a:lnTo>
                  <a:pt x="603" y="611"/>
                </a:lnTo>
                <a:lnTo>
                  <a:pt x="603" y="611"/>
                </a:lnTo>
                <a:lnTo>
                  <a:pt x="609" y="697"/>
                </a:lnTo>
                <a:lnTo>
                  <a:pt x="609" y="698"/>
                </a:lnTo>
                <a:lnTo>
                  <a:pt x="614" y="796"/>
                </a:lnTo>
                <a:lnTo>
                  <a:pt x="614" y="796"/>
                </a:lnTo>
                <a:lnTo>
                  <a:pt x="619" y="879"/>
                </a:lnTo>
                <a:lnTo>
                  <a:pt x="619" y="880"/>
                </a:lnTo>
                <a:lnTo>
                  <a:pt x="624" y="933"/>
                </a:lnTo>
                <a:lnTo>
                  <a:pt x="624" y="934"/>
                </a:lnTo>
                <a:lnTo>
                  <a:pt x="629" y="980"/>
                </a:lnTo>
                <a:lnTo>
                  <a:pt x="629" y="980"/>
                </a:lnTo>
                <a:lnTo>
                  <a:pt x="634" y="1042"/>
                </a:lnTo>
                <a:lnTo>
                  <a:pt x="634" y="1042"/>
                </a:lnTo>
                <a:lnTo>
                  <a:pt x="639" y="1103"/>
                </a:lnTo>
                <a:lnTo>
                  <a:pt x="639" y="1104"/>
                </a:lnTo>
                <a:lnTo>
                  <a:pt x="641" y="1111"/>
                </a:lnTo>
                <a:lnTo>
                  <a:pt x="644" y="1089"/>
                </a:lnTo>
                <a:lnTo>
                  <a:pt x="644" y="1089"/>
                </a:lnTo>
                <a:lnTo>
                  <a:pt x="649" y="965"/>
                </a:lnTo>
                <a:lnTo>
                  <a:pt x="649" y="965"/>
                </a:lnTo>
                <a:lnTo>
                  <a:pt x="654" y="814"/>
                </a:lnTo>
                <a:lnTo>
                  <a:pt x="654" y="813"/>
                </a:lnTo>
                <a:lnTo>
                  <a:pt x="659" y="703"/>
                </a:lnTo>
                <a:lnTo>
                  <a:pt x="659" y="702"/>
                </a:lnTo>
                <a:lnTo>
                  <a:pt x="663" y="685"/>
                </a:lnTo>
                <a:lnTo>
                  <a:pt x="664" y="692"/>
                </a:lnTo>
                <a:lnTo>
                  <a:pt x="664" y="692"/>
                </a:lnTo>
                <a:lnTo>
                  <a:pt x="669" y="762"/>
                </a:lnTo>
                <a:lnTo>
                  <a:pt x="669" y="762"/>
                </a:lnTo>
                <a:lnTo>
                  <a:pt x="674" y="843"/>
                </a:lnTo>
                <a:lnTo>
                  <a:pt x="674" y="843"/>
                </a:lnTo>
                <a:lnTo>
                  <a:pt x="679" y="864"/>
                </a:lnTo>
                <a:lnTo>
                  <a:pt x="679" y="864"/>
                </a:lnTo>
                <a:lnTo>
                  <a:pt x="679" y="864"/>
                </a:lnTo>
                <a:lnTo>
                  <a:pt x="682" y="862"/>
                </a:lnTo>
                <a:lnTo>
                  <a:pt x="684" y="867"/>
                </a:lnTo>
                <a:lnTo>
                  <a:pt x="684" y="867"/>
                </a:lnTo>
                <a:lnTo>
                  <a:pt x="689" y="897"/>
                </a:lnTo>
                <a:lnTo>
                  <a:pt x="689" y="897"/>
                </a:lnTo>
                <a:lnTo>
                  <a:pt x="694" y="918"/>
                </a:lnTo>
                <a:lnTo>
                  <a:pt x="694" y="918"/>
                </a:lnTo>
                <a:lnTo>
                  <a:pt x="696" y="918"/>
                </a:lnTo>
                <a:lnTo>
                  <a:pt x="699" y="890"/>
                </a:lnTo>
                <a:lnTo>
                  <a:pt x="699" y="890"/>
                </a:lnTo>
                <a:lnTo>
                  <a:pt x="704" y="799"/>
                </a:lnTo>
                <a:lnTo>
                  <a:pt x="704" y="799"/>
                </a:lnTo>
                <a:lnTo>
                  <a:pt x="710" y="672"/>
                </a:lnTo>
                <a:lnTo>
                  <a:pt x="710" y="671"/>
                </a:lnTo>
                <a:lnTo>
                  <a:pt x="715" y="573"/>
                </a:lnTo>
                <a:lnTo>
                  <a:pt x="715" y="573"/>
                </a:lnTo>
                <a:lnTo>
                  <a:pt x="717" y="563"/>
                </a:lnTo>
                <a:lnTo>
                  <a:pt x="720" y="585"/>
                </a:lnTo>
                <a:lnTo>
                  <a:pt x="720" y="586"/>
                </a:lnTo>
                <a:lnTo>
                  <a:pt x="725" y="704"/>
                </a:lnTo>
                <a:lnTo>
                  <a:pt x="725" y="705"/>
                </a:lnTo>
                <a:lnTo>
                  <a:pt x="730" y="863"/>
                </a:lnTo>
                <a:lnTo>
                  <a:pt x="730" y="864"/>
                </a:lnTo>
                <a:lnTo>
                  <a:pt x="735" y="968"/>
                </a:lnTo>
                <a:lnTo>
                  <a:pt x="735" y="969"/>
                </a:lnTo>
                <a:lnTo>
                  <a:pt x="739" y="985"/>
                </a:lnTo>
                <a:lnTo>
                  <a:pt x="740" y="980"/>
                </a:lnTo>
                <a:lnTo>
                  <a:pt x="740" y="980"/>
                </a:lnTo>
                <a:lnTo>
                  <a:pt x="745" y="913"/>
                </a:lnTo>
                <a:lnTo>
                  <a:pt x="745" y="912"/>
                </a:lnTo>
                <a:lnTo>
                  <a:pt x="750" y="787"/>
                </a:lnTo>
                <a:lnTo>
                  <a:pt x="750" y="787"/>
                </a:lnTo>
                <a:lnTo>
                  <a:pt x="755" y="621"/>
                </a:lnTo>
                <a:lnTo>
                  <a:pt x="755" y="620"/>
                </a:lnTo>
                <a:lnTo>
                  <a:pt x="760" y="446"/>
                </a:lnTo>
                <a:lnTo>
                  <a:pt x="760" y="445"/>
                </a:lnTo>
                <a:lnTo>
                  <a:pt x="765" y="336"/>
                </a:lnTo>
                <a:lnTo>
                  <a:pt x="765" y="336"/>
                </a:lnTo>
                <a:lnTo>
                  <a:pt x="770" y="312"/>
                </a:lnTo>
                <a:lnTo>
                  <a:pt x="770" y="315"/>
                </a:lnTo>
                <a:lnTo>
                  <a:pt x="770" y="315"/>
                </a:lnTo>
                <a:lnTo>
                  <a:pt x="775" y="354"/>
                </a:lnTo>
                <a:lnTo>
                  <a:pt x="775" y="354"/>
                </a:lnTo>
                <a:lnTo>
                  <a:pt x="778" y="362"/>
                </a:lnTo>
                <a:lnTo>
                  <a:pt x="780" y="355"/>
                </a:lnTo>
                <a:lnTo>
                  <a:pt x="780" y="355"/>
                </a:lnTo>
                <a:lnTo>
                  <a:pt x="785" y="327"/>
                </a:lnTo>
                <a:lnTo>
                  <a:pt x="785" y="327"/>
                </a:lnTo>
                <a:lnTo>
                  <a:pt x="788" y="325"/>
                </a:lnTo>
                <a:lnTo>
                  <a:pt x="790" y="353"/>
                </a:lnTo>
                <a:lnTo>
                  <a:pt x="790" y="353"/>
                </a:lnTo>
                <a:lnTo>
                  <a:pt x="795" y="516"/>
                </a:lnTo>
                <a:lnTo>
                  <a:pt x="795" y="517"/>
                </a:lnTo>
                <a:lnTo>
                  <a:pt x="800" y="762"/>
                </a:lnTo>
                <a:lnTo>
                  <a:pt x="800" y="764"/>
                </a:lnTo>
                <a:lnTo>
                  <a:pt x="806" y="970"/>
                </a:lnTo>
                <a:lnTo>
                  <a:pt x="806" y="971"/>
                </a:lnTo>
                <a:lnTo>
                  <a:pt x="811" y="1087"/>
                </a:lnTo>
                <a:lnTo>
                  <a:pt x="811" y="1087"/>
                </a:lnTo>
                <a:lnTo>
                  <a:pt x="813" y="1101"/>
                </a:lnTo>
                <a:lnTo>
                  <a:pt x="816" y="1088"/>
                </a:lnTo>
                <a:lnTo>
                  <a:pt x="816" y="1088"/>
                </a:lnTo>
                <a:lnTo>
                  <a:pt x="821" y="1004"/>
                </a:lnTo>
                <a:lnTo>
                  <a:pt x="821" y="1003"/>
                </a:lnTo>
                <a:lnTo>
                  <a:pt x="826" y="866"/>
                </a:lnTo>
                <a:lnTo>
                  <a:pt x="826" y="865"/>
                </a:lnTo>
                <a:lnTo>
                  <a:pt x="831" y="717"/>
                </a:lnTo>
                <a:lnTo>
                  <a:pt x="831" y="717"/>
                </a:lnTo>
                <a:lnTo>
                  <a:pt x="836" y="606"/>
                </a:lnTo>
                <a:lnTo>
                  <a:pt x="836" y="605"/>
                </a:lnTo>
                <a:lnTo>
                  <a:pt x="841" y="571"/>
                </a:lnTo>
                <a:lnTo>
                  <a:pt x="841" y="573"/>
                </a:lnTo>
                <a:lnTo>
                  <a:pt x="841" y="573"/>
                </a:lnTo>
                <a:lnTo>
                  <a:pt x="846" y="646"/>
                </a:lnTo>
                <a:lnTo>
                  <a:pt x="846" y="646"/>
                </a:lnTo>
                <a:lnTo>
                  <a:pt x="851" y="794"/>
                </a:lnTo>
                <a:lnTo>
                  <a:pt x="851" y="795"/>
                </a:lnTo>
                <a:lnTo>
                  <a:pt x="856" y="935"/>
                </a:lnTo>
                <a:lnTo>
                  <a:pt x="856" y="935"/>
                </a:lnTo>
                <a:lnTo>
                  <a:pt x="861" y="990"/>
                </a:lnTo>
                <a:lnTo>
                  <a:pt x="861" y="990"/>
                </a:lnTo>
                <a:lnTo>
                  <a:pt x="862" y="990"/>
                </a:lnTo>
                <a:lnTo>
                  <a:pt x="866" y="943"/>
                </a:lnTo>
                <a:lnTo>
                  <a:pt x="866" y="943"/>
                </a:lnTo>
                <a:lnTo>
                  <a:pt x="871" y="788"/>
                </a:lnTo>
                <a:lnTo>
                  <a:pt x="871" y="787"/>
                </a:lnTo>
                <a:lnTo>
                  <a:pt x="876" y="586"/>
                </a:lnTo>
                <a:lnTo>
                  <a:pt x="876" y="585"/>
                </a:lnTo>
                <a:lnTo>
                  <a:pt x="881" y="447"/>
                </a:lnTo>
                <a:lnTo>
                  <a:pt x="881" y="447"/>
                </a:lnTo>
                <a:lnTo>
                  <a:pt x="884" y="428"/>
                </a:lnTo>
                <a:lnTo>
                  <a:pt x="886" y="447"/>
                </a:lnTo>
                <a:lnTo>
                  <a:pt x="886" y="447"/>
                </a:lnTo>
                <a:lnTo>
                  <a:pt x="891" y="580"/>
                </a:lnTo>
                <a:lnTo>
                  <a:pt x="891" y="581"/>
                </a:lnTo>
                <a:lnTo>
                  <a:pt x="896" y="801"/>
                </a:lnTo>
                <a:lnTo>
                  <a:pt x="896" y="802"/>
                </a:lnTo>
                <a:lnTo>
                  <a:pt x="901" y="988"/>
                </a:lnTo>
                <a:lnTo>
                  <a:pt x="901" y="988"/>
                </a:lnTo>
                <a:lnTo>
                  <a:pt x="907" y="1048"/>
                </a:lnTo>
                <a:lnTo>
                  <a:pt x="907" y="1047"/>
                </a:lnTo>
                <a:lnTo>
                  <a:pt x="907" y="1047"/>
                </a:lnTo>
                <a:lnTo>
                  <a:pt x="912" y="985"/>
                </a:lnTo>
                <a:lnTo>
                  <a:pt x="912" y="985"/>
                </a:lnTo>
                <a:lnTo>
                  <a:pt x="917" y="869"/>
                </a:lnTo>
                <a:lnTo>
                  <a:pt x="917" y="868"/>
                </a:lnTo>
                <a:lnTo>
                  <a:pt x="922" y="767"/>
                </a:lnTo>
                <a:lnTo>
                  <a:pt x="922" y="767"/>
                </a:lnTo>
                <a:lnTo>
                  <a:pt x="927" y="712"/>
                </a:lnTo>
                <a:lnTo>
                  <a:pt x="927" y="712"/>
                </a:lnTo>
                <a:lnTo>
                  <a:pt x="928" y="711"/>
                </a:lnTo>
                <a:lnTo>
                  <a:pt x="932" y="739"/>
                </a:lnTo>
                <a:lnTo>
                  <a:pt x="932" y="739"/>
                </a:lnTo>
                <a:lnTo>
                  <a:pt x="937" y="807"/>
                </a:lnTo>
                <a:lnTo>
                  <a:pt x="937" y="808"/>
                </a:lnTo>
                <a:lnTo>
                  <a:pt x="942" y="844"/>
                </a:lnTo>
                <a:lnTo>
                  <a:pt x="942" y="844"/>
                </a:lnTo>
                <a:lnTo>
                  <a:pt x="943" y="845"/>
                </a:lnTo>
                <a:lnTo>
                  <a:pt x="947" y="832"/>
                </a:lnTo>
                <a:lnTo>
                  <a:pt x="947" y="832"/>
                </a:lnTo>
                <a:lnTo>
                  <a:pt x="952" y="820"/>
                </a:lnTo>
                <a:lnTo>
                  <a:pt x="952" y="820"/>
                </a:lnTo>
                <a:lnTo>
                  <a:pt x="953" y="820"/>
                </a:lnTo>
                <a:lnTo>
                  <a:pt x="957" y="828"/>
                </a:lnTo>
                <a:lnTo>
                  <a:pt x="957" y="828"/>
                </a:lnTo>
                <a:lnTo>
                  <a:pt x="962" y="837"/>
                </a:lnTo>
                <a:lnTo>
                  <a:pt x="962" y="837"/>
                </a:lnTo>
                <a:lnTo>
                  <a:pt x="962" y="837"/>
                </a:lnTo>
                <a:lnTo>
                  <a:pt x="967" y="822"/>
                </a:lnTo>
                <a:lnTo>
                  <a:pt x="967" y="822"/>
                </a:lnTo>
                <a:lnTo>
                  <a:pt x="972" y="773"/>
                </a:lnTo>
                <a:lnTo>
                  <a:pt x="972" y="773"/>
                </a:lnTo>
                <a:lnTo>
                  <a:pt x="977" y="727"/>
                </a:lnTo>
                <a:lnTo>
                  <a:pt x="977" y="727"/>
                </a:lnTo>
                <a:lnTo>
                  <a:pt x="981" y="718"/>
                </a:lnTo>
                <a:lnTo>
                  <a:pt x="982" y="722"/>
                </a:lnTo>
                <a:lnTo>
                  <a:pt x="982" y="723"/>
                </a:lnTo>
                <a:lnTo>
                  <a:pt x="987" y="762"/>
                </a:lnTo>
                <a:lnTo>
                  <a:pt x="987" y="762"/>
                </a:lnTo>
                <a:lnTo>
                  <a:pt x="991" y="778"/>
                </a:lnTo>
                <a:lnTo>
                  <a:pt x="992" y="774"/>
                </a:lnTo>
                <a:lnTo>
                  <a:pt x="992" y="774"/>
                </a:lnTo>
                <a:lnTo>
                  <a:pt x="997" y="737"/>
                </a:lnTo>
                <a:lnTo>
                  <a:pt x="997" y="737"/>
                </a:lnTo>
                <a:lnTo>
                  <a:pt x="1003" y="711"/>
                </a:lnTo>
                <a:lnTo>
                  <a:pt x="1003" y="711"/>
                </a:lnTo>
                <a:lnTo>
                  <a:pt x="1005" y="709"/>
                </a:lnTo>
                <a:lnTo>
                  <a:pt x="1008" y="719"/>
                </a:lnTo>
                <a:lnTo>
                  <a:pt x="1008" y="719"/>
                </a:lnTo>
                <a:lnTo>
                  <a:pt x="1013" y="753"/>
                </a:lnTo>
                <a:lnTo>
                  <a:pt x="1013" y="753"/>
                </a:lnTo>
                <a:lnTo>
                  <a:pt x="1018" y="771"/>
                </a:lnTo>
                <a:lnTo>
                  <a:pt x="1018" y="770"/>
                </a:lnTo>
                <a:lnTo>
                  <a:pt x="1018" y="770"/>
                </a:lnTo>
                <a:lnTo>
                  <a:pt x="1023" y="728"/>
                </a:lnTo>
                <a:lnTo>
                  <a:pt x="1023" y="727"/>
                </a:lnTo>
                <a:lnTo>
                  <a:pt x="1028" y="651"/>
                </a:lnTo>
                <a:lnTo>
                  <a:pt x="1028" y="650"/>
                </a:lnTo>
                <a:lnTo>
                  <a:pt x="1032" y="633"/>
                </a:lnTo>
                <a:lnTo>
                  <a:pt x="1033" y="642"/>
                </a:lnTo>
                <a:lnTo>
                  <a:pt x="1033" y="642"/>
                </a:lnTo>
                <a:lnTo>
                  <a:pt x="1038" y="734"/>
                </a:lnTo>
                <a:lnTo>
                  <a:pt x="1038" y="734"/>
                </a:lnTo>
                <a:lnTo>
                  <a:pt x="1043" y="867"/>
                </a:lnTo>
                <a:lnTo>
                  <a:pt x="1043" y="868"/>
                </a:lnTo>
                <a:lnTo>
                  <a:pt x="1048" y="934"/>
                </a:lnTo>
                <a:lnTo>
                  <a:pt x="1048" y="934"/>
                </a:lnTo>
                <a:lnTo>
                  <a:pt x="1049" y="934"/>
                </a:lnTo>
                <a:lnTo>
                  <a:pt x="1053" y="877"/>
                </a:lnTo>
                <a:lnTo>
                  <a:pt x="1053" y="876"/>
                </a:lnTo>
                <a:lnTo>
                  <a:pt x="1058" y="737"/>
                </a:lnTo>
                <a:lnTo>
                  <a:pt x="1058" y="736"/>
                </a:lnTo>
                <a:lnTo>
                  <a:pt x="1063" y="629"/>
                </a:lnTo>
                <a:lnTo>
                  <a:pt x="1063" y="629"/>
                </a:lnTo>
                <a:lnTo>
                  <a:pt x="1067" y="611"/>
                </a:lnTo>
                <a:lnTo>
                  <a:pt x="1068" y="620"/>
                </a:lnTo>
                <a:lnTo>
                  <a:pt x="1068" y="620"/>
                </a:lnTo>
                <a:lnTo>
                  <a:pt x="1073" y="679"/>
                </a:lnTo>
                <a:lnTo>
                  <a:pt x="1073" y="680"/>
                </a:lnTo>
                <a:lnTo>
                  <a:pt x="1078" y="710"/>
                </a:lnTo>
                <a:lnTo>
                  <a:pt x="1078" y="710"/>
                </a:lnTo>
                <a:lnTo>
                  <a:pt x="1078" y="710"/>
                </a:lnTo>
                <a:lnTo>
                  <a:pt x="1083" y="683"/>
                </a:lnTo>
                <a:lnTo>
                  <a:pt x="1083" y="683"/>
                </a:lnTo>
                <a:lnTo>
                  <a:pt x="1088" y="624"/>
                </a:lnTo>
                <a:lnTo>
                  <a:pt x="1088" y="624"/>
                </a:lnTo>
                <a:lnTo>
                  <a:pt x="1093" y="584"/>
                </a:lnTo>
                <a:lnTo>
                  <a:pt x="1093" y="584"/>
                </a:lnTo>
                <a:lnTo>
                  <a:pt x="1096" y="582"/>
                </a:lnTo>
                <a:lnTo>
                  <a:pt x="1098" y="587"/>
                </a:lnTo>
                <a:lnTo>
                  <a:pt x="1098" y="587"/>
                </a:lnTo>
                <a:lnTo>
                  <a:pt x="1102" y="591"/>
                </a:lnTo>
                <a:lnTo>
                  <a:pt x="1104" y="585"/>
                </a:lnTo>
                <a:lnTo>
                  <a:pt x="1104" y="585"/>
                </a:lnTo>
                <a:lnTo>
                  <a:pt x="1109" y="536"/>
                </a:lnTo>
                <a:lnTo>
                  <a:pt x="1109" y="536"/>
                </a:lnTo>
                <a:lnTo>
                  <a:pt x="1114" y="480"/>
                </a:lnTo>
                <a:lnTo>
                  <a:pt x="1114" y="480"/>
                </a:lnTo>
                <a:lnTo>
                  <a:pt x="1119" y="459"/>
                </a:lnTo>
                <a:lnTo>
                  <a:pt x="1119" y="459"/>
                </a:lnTo>
                <a:lnTo>
                  <a:pt x="1124" y="450"/>
                </a:lnTo>
                <a:lnTo>
                  <a:pt x="1124" y="450"/>
                </a:lnTo>
                <a:lnTo>
                  <a:pt x="1129" y="409"/>
                </a:lnTo>
                <a:lnTo>
                  <a:pt x="1129" y="408"/>
                </a:lnTo>
                <a:lnTo>
                  <a:pt x="1134" y="333"/>
                </a:lnTo>
                <a:lnTo>
                  <a:pt x="1134" y="333"/>
                </a:lnTo>
                <a:lnTo>
                  <a:pt x="1139" y="288"/>
                </a:lnTo>
                <a:lnTo>
                  <a:pt x="1139" y="288"/>
                </a:lnTo>
                <a:lnTo>
                  <a:pt x="1140" y="287"/>
                </a:lnTo>
                <a:lnTo>
                  <a:pt x="1144" y="324"/>
                </a:lnTo>
                <a:lnTo>
                  <a:pt x="1144" y="325"/>
                </a:lnTo>
                <a:lnTo>
                  <a:pt x="1149" y="429"/>
                </a:lnTo>
                <a:lnTo>
                  <a:pt x="1149" y="430"/>
                </a:lnTo>
                <a:lnTo>
                  <a:pt x="1154" y="545"/>
                </a:lnTo>
                <a:lnTo>
                  <a:pt x="1154" y="545"/>
                </a:lnTo>
                <a:lnTo>
                  <a:pt x="1159" y="610"/>
                </a:lnTo>
                <a:lnTo>
                  <a:pt x="1159" y="610"/>
                </a:lnTo>
                <a:lnTo>
                  <a:pt x="1160" y="612"/>
                </a:lnTo>
                <a:lnTo>
                  <a:pt x="1164" y="577"/>
                </a:lnTo>
                <a:lnTo>
                  <a:pt x="1164" y="576"/>
                </a:lnTo>
                <a:lnTo>
                  <a:pt x="1169" y="439"/>
                </a:lnTo>
                <a:lnTo>
                  <a:pt x="1169" y="438"/>
                </a:lnTo>
                <a:lnTo>
                  <a:pt x="1174" y="266"/>
                </a:lnTo>
                <a:lnTo>
                  <a:pt x="1174" y="265"/>
                </a:lnTo>
                <a:lnTo>
                  <a:pt x="1179" y="143"/>
                </a:lnTo>
                <a:lnTo>
                  <a:pt x="1179" y="142"/>
                </a:lnTo>
                <a:lnTo>
                  <a:pt x="1182" y="127"/>
                </a:lnTo>
                <a:lnTo>
                  <a:pt x="1184" y="143"/>
                </a:lnTo>
                <a:lnTo>
                  <a:pt x="1184" y="144"/>
                </a:lnTo>
                <a:lnTo>
                  <a:pt x="1189" y="224"/>
                </a:lnTo>
                <a:lnTo>
                  <a:pt x="1189" y="225"/>
                </a:lnTo>
                <a:lnTo>
                  <a:pt x="1194" y="262"/>
                </a:lnTo>
                <a:lnTo>
                  <a:pt x="1194" y="262"/>
                </a:lnTo>
                <a:lnTo>
                  <a:pt x="1194" y="262"/>
                </a:lnTo>
                <a:lnTo>
                  <a:pt x="1199" y="234"/>
                </a:lnTo>
                <a:lnTo>
                  <a:pt x="1199" y="234"/>
                </a:lnTo>
                <a:lnTo>
                  <a:pt x="1202" y="227"/>
                </a:lnTo>
                <a:lnTo>
                  <a:pt x="1205" y="242"/>
                </a:lnTo>
                <a:lnTo>
                  <a:pt x="1205" y="243"/>
                </a:lnTo>
                <a:lnTo>
                  <a:pt x="1210" y="342"/>
                </a:lnTo>
                <a:lnTo>
                  <a:pt x="1210" y="343"/>
                </a:lnTo>
                <a:lnTo>
                  <a:pt x="1215" y="509"/>
                </a:lnTo>
                <a:lnTo>
                  <a:pt x="1215" y="510"/>
                </a:lnTo>
                <a:lnTo>
                  <a:pt x="1220" y="617"/>
                </a:lnTo>
                <a:lnTo>
                  <a:pt x="1220" y="617"/>
                </a:lnTo>
                <a:lnTo>
                  <a:pt x="1222" y="624"/>
                </a:lnTo>
                <a:lnTo>
                  <a:pt x="1225" y="592"/>
                </a:lnTo>
                <a:lnTo>
                  <a:pt x="1225" y="591"/>
                </a:lnTo>
                <a:lnTo>
                  <a:pt x="1230" y="490"/>
                </a:lnTo>
                <a:lnTo>
                  <a:pt x="1230" y="489"/>
                </a:lnTo>
                <a:lnTo>
                  <a:pt x="1235" y="423"/>
                </a:lnTo>
                <a:lnTo>
                  <a:pt x="1235" y="423"/>
                </a:lnTo>
                <a:lnTo>
                  <a:pt x="1237" y="419"/>
                </a:lnTo>
                <a:lnTo>
                  <a:pt x="1240" y="443"/>
                </a:lnTo>
                <a:lnTo>
                  <a:pt x="1240" y="444"/>
                </a:lnTo>
                <a:lnTo>
                  <a:pt x="1245" y="538"/>
                </a:lnTo>
                <a:lnTo>
                  <a:pt x="1245" y="538"/>
                </a:lnTo>
                <a:lnTo>
                  <a:pt x="1250" y="619"/>
                </a:lnTo>
                <a:lnTo>
                  <a:pt x="1250" y="619"/>
                </a:lnTo>
                <a:lnTo>
                  <a:pt x="1255" y="661"/>
                </a:lnTo>
                <a:lnTo>
                  <a:pt x="1255" y="661"/>
                </a:lnTo>
                <a:lnTo>
                  <a:pt x="1260" y="714"/>
                </a:lnTo>
                <a:lnTo>
                  <a:pt x="1260" y="714"/>
                </a:lnTo>
                <a:lnTo>
                  <a:pt x="1265" y="769"/>
                </a:lnTo>
                <a:lnTo>
                  <a:pt x="1265" y="769"/>
                </a:lnTo>
                <a:lnTo>
                  <a:pt x="1270" y="792"/>
                </a:lnTo>
                <a:lnTo>
                  <a:pt x="1270" y="792"/>
                </a:lnTo>
                <a:lnTo>
                  <a:pt x="1274" y="796"/>
                </a:lnTo>
                <a:lnTo>
                  <a:pt x="1275" y="795"/>
                </a:lnTo>
                <a:lnTo>
                  <a:pt x="1275" y="795"/>
                </a:lnTo>
                <a:lnTo>
                  <a:pt x="1280" y="785"/>
                </a:lnTo>
                <a:lnTo>
                  <a:pt x="1280" y="785"/>
                </a:lnTo>
                <a:lnTo>
                  <a:pt x="1282" y="785"/>
                </a:lnTo>
                <a:lnTo>
                  <a:pt x="1285" y="805"/>
                </a:lnTo>
                <a:lnTo>
                  <a:pt x="1285" y="805"/>
                </a:lnTo>
                <a:lnTo>
                  <a:pt x="1290" y="888"/>
                </a:lnTo>
                <a:lnTo>
                  <a:pt x="1290" y="889"/>
                </a:lnTo>
                <a:lnTo>
                  <a:pt x="1295" y="992"/>
                </a:lnTo>
                <a:lnTo>
                  <a:pt x="1295" y="993"/>
                </a:lnTo>
                <a:lnTo>
                  <a:pt x="1301" y="1058"/>
                </a:lnTo>
                <a:lnTo>
                  <a:pt x="1301" y="1058"/>
                </a:lnTo>
                <a:lnTo>
                  <a:pt x="1306" y="1103"/>
                </a:lnTo>
                <a:lnTo>
                  <a:pt x="1306" y="1103"/>
                </a:lnTo>
                <a:lnTo>
                  <a:pt x="1311" y="1134"/>
                </a:lnTo>
                <a:lnTo>
                  <a:pt x="1311" y="1134"/>
                </a:lnTo>
                <a:lnTo>
                  <a:pt x="1316" y="1146"/>
                </a:lnTo>
                <a:lnTo>
                  <a:pt x="1316" y="1145"/>
                </a:lnTo>
                <a:lnTo>
                  <a:pt x="1316" y="1145"/>
                </a:lnTo>
                <a:lnTo>
                  <a:pt x="1321" y="1091"/>
                </a:lnTo>
                <a:lnTo>
                  <a:pt x="1321" y="1091"/>
                </a:lnTo>
                <a:lnTo>
                  <a:pt x="1326" y="980"/>
                </a:lnTo>
                <a:lnTo>
                  <a:pt x="1326" y="980"/>
                </a:lnTo>
                <a:lnTo>
                  <a:pt x="1331" y="802"/>
                </a:lnTo>
                <a:lnTo>
                  <a:pt x="1331" y="800"/>
                </a:lnTo>
                <a:lnTo>
                  <a:pt x="1336" y="615"/>
                </a:lnTo>
                <a:lnTo>
                  <a:pt x="1336" y="614"/>
                </a:lnTo>
                <a:lnTo>
                  <a:pt x="1341" y="535"/>
                </a:lnTo>
                <a:lnTo>
                  <a:pt x="1341" y="535"/>
                </a:lnTo>
                <a:lnTo>
                  <a:pt x="1342" y="535"/>
                </a:lnTo>
                <a:lnTo>
                  <a:pt x="1346" y="603"/>
                </a:lnTo>
                <a:lnTo>
                  <a:pt x="1346" y="604"/>
                </a:lnTo>
                <a:lnTo>
                  <a:pt x="1351" y="769"/>
                </a:lnTo>
                <a:lnTo>
                  <a:pt x="1351" y="771"/>
                </a:lnTo>
                <a:lnTo>
                  <a:pt x="1356" y="950"/>
                </a:lnTo>
                <a:lnTo>
                  <a:pt x="1356" y="951"/>
                </a:lnTo>
                <a:lnTo>
                  <a:pt x="1361" y="1073"/>
                </a:lnTo>
                <a:lnTo>
                  <a:pt x="1361" y="1073"/>
                </a:lnTo>
                <a:lnTo>
                  <a:pt x="1365" y="1099"/>
                </a:lnTo>
                <a:lnTo>
                  <a:pt x="1366" y="1096"/>
                </a:lnTo>
                <a:lnTo>
                  <a:pt x="1366" y="1096"/>
                </a:lnTo>
                <a:lnTo>
                  <a:pt x="1371" y="1037"/>
                </a:lnTo>
                <a:lnTo>
                  <a:pt x="1371" y="1036"/>
                </a:lnTo>
                <a:lnTo>
                  <a:pt x="1376" y="908"/>
                </a:lnTo>
                <a:lnTo>
                  <a:pt x="1376" y="907"/>
                </a:lnTo>
                <a:lnTo>
                  <a:pt x="1381" y="748"/>
                </a:lnTo>
                <a:lnTo>
                  <a:pt x="1381" y="747"/>
                </a:lnTo>
                <a:lnTo>
                  <a:pt x="1386" y="628"/>
                </a:lnTo>
                <a:lnTo>
                  <a:pt x="1386" y="628"/>
                </a:lnTo>
                <a:lnTo>
                  <a:pt x="1391" y="586"/>
                </a:lnTo>
                <a:lnTo>
                  <a:pt x="1391" y="585"/>
                </a:lnTo>
                <a:lnTo>
                  <a:pt x="1396" y="578"/>
                </a:lnTo>
                <a:lnTo>
                  <a:pt x="1396" y="578"/>
                </a:lnTo>
                <a:lnTo>
                  <a:pt x="1402" y="560"/>
                </a:lnTo>
                <a:lnTo>
                  <a:pt x="1402" y="559"/>
                </a:lnTo>
                <a:lnTo>
                  <a:pt x="1404" y="557"/>
                </a:lnTo>
                <a:lnTo>
                  <a:pt x="1407" y="572"/>
                </a:lnTo>
                <a:lnTo>
                  <a:pt x="1407" y="572"/>
                </a:lnTo>
                <a:lnTo>
                  <a:pt x="1412" y="632"/>
                </a:lnTo>
                <a:lnTo>
                  <a:pt x="1412" y="633"/>
                </a:lnTo>
                <a:lnTo>
                  <a:pt x="1417" y="694"/>
                </a:lnTo>
                <a:lnTo>
                  <a:pt x="1417" y="695"/>
                </a:lnTo>
                <a:lnTo>
                  <a:pt x="1422" y="725"/>
                </a:lnTo>
                <a:lnTo>
                  <a:pt x="1422" y="725"/>
                </a:lnTo>
                <a:lnTo>
                  <a:pt x="1427" y="737"/>
                </a:lnTo>
                <a:lnTo>
                  <a:pt x="1427" y="737"/>
                </a:lnTo>
                <a:lnTo>
                  <a:pt x="1432" y="769"/>
                </a:lnTo>
                <a:lnTo>
                  <a:pt x="1432" y="769"/>
                </a:lnTo>
                <a:lnTo>
                  <a:pt x="1437" y="844"/>
                </a:lnTo>
                <a:lnTo>
                  <a:pt x="1437" y="845"/>
                </a:lnTo>
                <a:lnTo>
                  <a:pt x="1442" y="878"/>
                </a:lnTo>
                <a:lnTo>
                  <a:pt x="1442" y="875"/>
                </a:lnTo>
                <a:lnTo>
                  <a:pt x="1442" y="875"/>
                </a:lnTo>
                <a:lnTo>
                  <a:pt x="1447" y="781"/>
                </a:lnTo>
                <a:lnTo>
                  <a:pt x="1447" y="780"/>
                </a:lnTo>
                <a:lnTo>
                  <a:pt x="1452" y="638"/>
                </a:lnTo>
                <a:lnTo>
                  <a:pt x="1452" y="637"/>
                </a:lnTo>
                <a:lnTo>
                  <a:pt x="1457" y="563"/>
                </a:lnTo>
                <a:lnTo>
                  <a:pt x="1457" y="563"/>
                </a:lnTo>
                <a:lnTo>
                  <a:pt x="1458" y="563"/>
                </a:lnTo>
                <a:lnTo>
                  <a:pt x="1462" y="601"/>
                </a:lnTo>
                <a:lnTo>
                  <a:pt x="1462" y="601"/>
                </a:lnTo>
                <a:lnTo>
                  <a:pt x="1467" y="694"/>
                </a:lnTo>
                <a:lnTo>
                  <a:pt x="1467" y="695"/>
                </a:lnTo>
                <a:lnTo>
                  <a:pt x="1471" y="725"/>
                </a:lnTo>
                <a:lnTo>
                  <a:pt x="1472" y="720"/>
                </a:lnTo>
                <a:lnTo>
                  <a:pt x="1472" y="720"/>
                </a:lnTo>
                <a:lnTo>
                  <a:pt x="1477" y="640"/>
                </a:lnTo>
                <a:lnTo>
                  <a:pt x="1477" y="639"/>
                </a:lnTo>
                <a:lnTo>
                  <a:pt x="1482" y="529"/>
                </a:lnTo>
                <a:lnTo>
                  <a:pt x="1482" y="528"/>
                </a:lnTo>
                <a:lnTo>
                  <a:pt x="1487" y="444"/>
                </a:lnTo>
                <a:lnTo>
                  <a:pt x="1487" y="443"/>
                </a:lnTo>
                <a:lnTo>
                  <a:pt x="1492" y="392"/>
                </a:lnTo>
                <a:lnTo>
                  <a:pt x="1492" y="391"/>
                </a:lnTo>
                <a:lnTo>
                  <a:pt x="1498" y="373"/>
                </a:lnTo>
                <a:lnTo>
                  <a:pt x="1498" y="373"/>
                </a:lnTo>
                <a:lnTo>
                  <a:pt x="1503" y="364"/>
                </a:lnTo>
                <a:lnTo>
                  <a:pt x="1503" y="364"/>
                </a:lnTo>
                <a:lnTo>
                  <a:pt x="1508" y="352"/>
                </a:lnTo>
                <a:lnTo>
                  <a:pt x="1508" y="352"/>
                </a:lnTo>
                <a:lnTo>
                  <a:pt x="1510" y="350"/>
                </a:lnTo>
                <a:lnTo>
                  <a:pt x="1513" y="360"/>
                </a:lnTo>
                <a:lnTo>
                  <a:pt x="1513" y="360"/>
                </a:lnTo>
                <a:lnTo>
                  <a:pt x="1518" y="392"/>
                </a:lnTo>
                <a:lnTo>
                  <a:pt x="1518" y="392"/>
                </a:lnTo>
                <a:lnTo>
                  <a:pt x="1523" y="430"/>
                </a:lnTo>
                <a:lnTo>
                  <a:pt x="1523" y="430"/>
                </a:lnTo>
                <a:lnTo>
                  <a:pt x="1528" y="451"/>
                </a:lnTo>
                <a:lnTo>
                  <a:pt x="1528" y="451"/>
                </a:lnTo>
                <a:lnTo>
                  <a:pt x="1529" y="451"/>
                </a:lnTo>
                <a:lnTo>
                  <a:pt x="1533" y="436"/>
                </a:lnTo>
                <a:lnTo>
                  <a:pt x="1533" y="436"/>
                </a:lnTo>
                <a:lnTo>
                  <a:pt x="1538" y="407"/>
                </a:lnTo>
                <a:lnTo>
                  <a:pt x="1538" y="407"/>
                </a:lnTo>
                <a:lnTo>
                  <a:pt x="1543" y="396"/>
                </a:lnTo>
                <a:lnTo>
                  <a:pt x="1543" y="397"/>
                </a:lnTo>
                <a:lnTo>
                  <a:pt x="1543" y="397"/>
                </a:lnTo>
                <a:lnTo>
                  <a:pt x="1548" y="448"/>
                </a:lnTo>
                <a:lnTo>
                  <a:pt x="1548" y="448"/>
                </a:lnTo>
                <a:lnTo>
                  <a:pt x="1553" y="565"/>
                </a:lnTo>
                <a:lnTo>
                  <a:pt x="1553" y="566"/>
                </a:lnTo>
                <a:lnTo>
                  <a:pt x="1558" y="706"/>
                </a:lnTo>
                <a:lnTo>
                  <a:pt x="1558" y="707"/>
                </a:lnTo>
                <a:lnTo>
                  <a:pt x="1563" y="797"/>
                </a:lnTo>
                <a:lnTo>
                  <a:pt x="1563" y="797"/>
                </a:lnTo>
                <a:lnTo>
                  <a:pt x="1567" y="812"/>
                </a:lnTo>
                <a:lnTo>
                  <a:pt x="1568" y="810"/>
                </a:lnTo>
                <a:lnTo>
                  <a:pt x="1568" y="809"/>
                </a:lnTo>
                <a:lnTo>
                  <a:pt x="1573" y="760"/>
                </a:lnTo>
                <a:lnTo>
                  <a:pt x="1573" y="759"/>
                </a:lnTo>
                <a:lnTo>
                  <a:pt x="1578" y="671"/>
                </a:lnTo>
                <a:lnTo>
                  <a:pt x="1578" y="671"/>
                </a:lnTo>
                <a:lnTo>
                  <a:pt x="1583" y="578"/>
                </a:lnTo>
                <a:lnTo>
                  <a:pt x="1583" y="578"/>
                </a:lnTo>
                <a:lnTo>
                  <a:pt x="1588" y="484"/>
                </a:lnTo>
                <a:lnTo>
                  <a:pt x="1588" y="483"/>
                </a:lnTo>
                <a:lnTo>
                  <a:pt x="1593" y="405"/>
                </a:lnTo>
                <a:lnTo>
                  <a:pt x="1593" y="404"/>
                </a:lnTo>
                <a:lnTo>
                  <a:pt x="1599" y="374"/>
                </a:lnTo>
                <a:lnTo>
                  <a:pt x="1599" y="374"/>
                </a:lnTo>
                <a:lnTo>
                  <a:pt x="1599" y="374"/>
                </a:lnTo>
                <a:lnTo>
                  <a:pt x="1604" y="416"/>
                </a:lnTo>
                <a:lnTo>
                  <a:pt x="1604" y="417"/>
                </a:lnTo>
                <a:lnTo>
                  <a:pt x="1609" y="505"/>
                </a:lnTo>
                <a:lnTo>
                  <a:pt x="1609" y="506"/>
                </a:lnTo>
                <a:lnTo>
                  <a:pt x="1614" y="586"/>
                </a:lnTo>
                <a:lnTo>
                  <a:pt x="1614" y="586"/>
                </a:lnTo>
                <a:lnTo>
                  <a:pt x="1619" y="636"/>
                </a:lnTo>
                <a:lnTo>
                  <a:pt x="1619" y="636"/>
                </a:lnTo>
                <a:lnTo>
                  <a:pt x="1624" y="656"/>
                </a:lnTo>
                <a:lnTo>
                  <a:pt x="1624" y="656"/>
                </a:lnTo>
                <a:lnTo>
                  <a:pt x="1629" y="676"/>
                </a:lnTo>
                <a:lnTo>
                  <a:pt x="1629" y="676"/>
                </a:lnTo>
                <a:lnTo>
                  <a:pt x="1634" y="725"/>
                </a:lnTo>
                <a:lnTo>
                  <a:pt x="1634" y="726"/>
                </a:lnTo>
                <a:lnTo>
                  <a:pt x="1639" y="761"/>
                </a:lnTo>
                <a:lnTo>
                  <a:pt x="1639" y="761"/>
                </a:lnTo>
                <a:lnTo>
                  <a:pt x="1640" y="762"/>
                </a:lnTo>
                <a:lnTo>
                  <a:pt x="1644" y="749"/>
                </a:lnTo>
                <a:lnTo>
                  <a:pt x="1644" y="749"/>
                </a:lnTo>
                <a:lnTo>
                  <a:pt x="1649" y="694"/>
                </a:lnTo>
                <a:lnTo>
                  <a:pt x="1649" y="694"/>
                </a:lnTo>
                <a:lnTo>
                  <a:pt x="1654" y="628"/>
                </a:lnTo>
                <a:lnTo>
                  <a:pt x="1654" y="628"/>
                </a:lnTo>
                <a:lnTo>
                  <a:pt x="1659" y="586"/>
                </a:lnTo>
                <a:lnTo>
                  <a:pt x="1659" y="586"/>
                </a:lnTo>
                <a:lnTo>
                  <a:pt x="1660" y="586"/>
                </a:lnTo>
                <a:lnTo>
                  <a:pt x="1664" y="630"/>
                </a:lnTo>
                <a:lnTo>
                  <a:pt x="1664" y="631"/>
                </a:lnTo>
                <a:lnTo>
                  <a:pt x="1669" y="722"/>
                </a:lnTo>
                <a:lnTo>
                  <a:pt x="1669" y="722"/>
                </a:lnTo>
                <a:lnTo>
                  <a:pt x="1674" y="815"/>
                </a:lnTo>
                <a:lnTo>
                  <a:pt x="1674" y="816"/>
                </a:lnTo>
                <a:lnTo>
                  <a:pt x="1679" y="910"/>
                </a:lnTo>
                <a:lnTo>
                  <a:pt x="1679" y="910"/>
                </a:lnTo>
                <a:lnTo>
                  <a:pt x="1684" y="966"/>
                </a:lnTo>
                <a:lnTo>
                  <a:pt x="1684" y="966"/>
                </a:lnTo>
                <a:lnTo>
                  <a:pt x="1688" y="978"/>
                </a:lnTo>
                <a:lnTo>
                  <a:pt x="1689" y="975"/>
                </a:lnTo>
                <a:lnTo>
                  <a:pt x="1689" y="975"/>
                </a:lnTo>
                <a:lnTo>
                  <a:pt x="1694" y="943"/>
                </a:lnTo>
                <a:lnTo>
                  <a:pt x="1694" y="943"/>
                </a:lnTo>
                <a:lnTo>
                  <a:pt x="1700" y="888"/>
                </a:lnTo>
                <a:lnTo>
                  <a:pt x="1700" y="888"/>
                </a:lnTo>
                <a:lnTo>
                  <a:pt x="1705" y="837"/>
                </a:lnTo>
                <a:lnTo>
                  <a:pt x="1705" y="837"/>
                </a:lnTo>
                <a:lnTo>
                  <a:pt x="1707" y="833"/>
                </a:lnTo>
                <a:lnTo>
                  <a:pt x="1710" y="847"/>
                </a:lnTo>
                <a:lnTo>
                  <a:pt x="1710" y="848"/>
                </a:lnTo>
                <a:lnTo>
                  <a:pt x="1715" y="905"/>
                </a:lnTo>
                <a:lnTo>
                  <a:pt x="1715" y="905"/>
                </a:lnTo>
                <a:lnTo>
                  <a:pt x="1720" y="955"/>
                </a:lnTo>
                <a:lnTo>
                  <a:pt x="1720" y="955"/>
                </a:lnTo>
                <a:lnTo>
                  <a:pt x="1724" y="967"/>
                </a:lnTo>
                <a:lnTo>
                  <a:pt x="1725" y="957"/>
                </a:lnTo>
                <a:lnTo>
                  <a:pt x="1725" y="956"/>
                </a:lnTo>
                <a:lnTo>
                  <a:pt x="1730" y="888"/>
                </a:lnTo>
                <a:lnTo>
                  <a:pt x="1730" y="887"/>
                </a:lnTo>
                <a:lnTo>
                  <a:pt x="1735" y="808"/>
                </a:lnTo>
                <a:lnTo>
                  <a:pt x="1735" y="807"/>
                </a:lnTo>
                <a:lnTo>
                  <a:pt x="1740" y="775"/>
                </a:lnTo>
                <a:lnTo>
                  <a:pt x="1740" y="775"/>
                </a:lnTo>
                <a:lnTo>
                  <a:pt x="1741" y="774"/>
                </a:lnTo>
                <a:lnTo>
                  <a:pt x="1745" y="789"/>
                </a:lnTo>
                <a:lnTo>
                  <a:pt x="1745" y="790"/>
                </a:lnTo>
                <a:lnTo>
                  <a:pt x="1750" y="839"/>
                </a:lnTo>
                <a:lnTo>
                  <a:pt x="1750" y="839"/>
                </a:lnTo>
                <a:lnTo>
                  <a:pt x="1755" y="905"/>
                </a:lnTo>
                <a:lnTo>
                  <a:pt x="1755" y="905"/>
                </a:lnTo>
                <a:lnTo>
                  <a:pt x="1760" y="970"/>
                </a:lnTo>
                <a:lnTo>
                  <a:pt x="1760" y="970"/>
                </a:lnTo>
                <a:lnTo>
                  <a:pt x="1765" y="1017"/>
                </a:lnTo>
                <a:lnTo>
                  <a:pt x="1765" y="1017"/>
                </a:lnTo>
                <a:lnTo>
                  <a:pt x="1769" y="1028"/>
                </a:lnTo>
                <a:lnTo>
                  <a:pt x="1770" y="1025"/>
                </a:lnTo>
                <a:lnTo>
                  <a:pt x="1770" y="1025"/>
                </a:lnTo>
                <a:lnTo>
                  <a:pt x="1775" y="992"/>
                </a:lnTo>
                <a:lnTo>
                  <a:pt x="1775" y="991"/>
                </a:lnTo>
                <a:lnTo>
                  <a:pt x="1780" y="940"/>
                </a:lnTo>
                <a:lnTo>
                  <a:pt x="1780" y="940"/>
                </a:lnTo>
                <a:lnTo>
                  <a:pt x="1785" y="900"/>
                </a:lnTo>
                <a:lnTo>
                  <a:pt x="1785" y="900"/>
                </a:lnTo>
                <a:lnTo>
                  <a:pt x="1790" y="880"/>
                </a:lnTo>
                <a:lnTo>
                  <a:pt x="1790" y="880"/>
                </a:lnTo>
                <a:lnTo>
                  <a:pt x="1796" y="870"/>
                </a:lnTo>
                <a:lnTo>
                  <a:pt x="1796" y="870"/>
                </a:lnTo>
                <a:lnTo>
                  <a:pt x="1798" y="868"/>
                </a:lnTo>
                <a:lnTo>
                  <a:pt x="1801" y="870"/>
                </a:lnTo>
                <a:lnTo>
                  <a:pt x="1801" y="870"/>
                </a:lnTo>
                <a:lnTo>
                  <a:pt x="1806" y="884"/>
                </a:lnTo>
                <a:lnTo>
                  <a:pt x="1806" y="884"/>
                </a:lnTo>
                <a:lnTo>
                  <a:pt x="1811" y="899"/>
                </a:lnTo>
                <a:lnTo>
                  <a:pt x="1811" y="899"/>
                </a:lnTo>
                <a:lnTo>
                  <a:pt x="1812" y="900"/>
                </a:lnTo>
                <a:lnTo>
                  <a:pt x="1816" y="893"/>
                </a:lnTo>
                <a:lnTo>
                  <a:pt x="1816" y="893"/>
                </a:lnTo>
                <a:lnTo>
                  <a:pt x="1821" y="875"/>
                </a:lnTo>
                <a:lnTo>
                  <a:pt x="1821" y="875"/>
                </a:lnTo>
                <a:lnTo>
                  <a:pt x="1825" y="872"/>
                </a:lnTo>
                <a:lnTo>
                  <a:pt x="1826" y="874"/>
                </a:lnTo>
                <a:lnTo>
                  <a:pt x="1826" y="874"/>
                </a:lnTo>
                <a:lnTo>
                  <a:pt x="1831" y="906"/>
                </a:lnTo>
                <a:lnTo>
                  <a:pt x="1831" y="906"/>
                </a:lnTo>
                <a:lnTo>
                  <a:pt x="1836" y="969"/>
                </a:lnTo>
                <a:lnTo>
                  <a:pt x="1836" y="970"/>
                </a:lnTo>
                <a:lnTo>
                  <a:pt x="1841" y="1041"/>
                </a:lnTo>
                <a:lnTo>
                  <a:pt x="1841" y="1042"/>
                </a:lnTo>
                <a:lnTo>
                  <a:pt x="1846" y="1076"/>
                </a:lnTo>
                <a:lnTo>
                  <a:pt x="1846" y="1076"/>
                </a:lnTo>
                <a:lnTo>
                  <a:pt x="1851" y="1044"/>
                </a:lnTo>
                <a:lnTo>
                  <a:pt x="1851" y="1044"/>
                </a:lnTo>
                <a:lnTo>
                  <a:pt x="1856" y="963"/>
                </a:lnTo>
                <a:lnTo>
                  <a:pt x="1856" y="963"/>
                </a:lnTo>
                <a:lnTo>
                  <a:pt x="1861" y="868"/>
                </a:lnTo>
                <a:lnTo>
                  <a:pt x="1861" y="868"/>
                </a:lnTo>
                <a:lnTo>
                  <a:pt x="1866" y="780"/>
                </a:lnTo>
                <a:lnTo>
                  <a:pt x="1866" y="779"/>
                </a:lnTo>
                <a:lnTo>
                  <a:pt x="1871" y="694"/>
                </a:lnTo>
                <a:lnTo>
                  <a:pt x="1871" y="694"/>
                </a:lnTo>
                <a:lnTo>
                  <a:pt x="1876" y="626"/>
                </a:lnTo>
                <a:lnTo>
                  <a:pt x="1876" y="626"/>
                </a:lnTo>
                <a:lnTo>
                  <a:pt x="1880" y="612"/>
                </a:lnTo>
                <a:lnTo>
                  <a:pt x="1881" y="619"/>
                </a:lnTo>
                <a:lnTo>
                  <a:pt x="1881" y="619"/>
                </a:lnTo>
                <a:lnTo>
                  <a:pt x="1886" y="704"/>
                </a:lnTo>
                <a:lnTo>
                  <a:pt x="1886" y="704"/>
                </a:lnTo>
                <a:lnTo>
                  <a:pt x="1891" y="857"/>
                </a:lnTo>
                <a:lnTo>
                  <a:pt x="1891" y="857"/>
                </a:lnTo>
                <a:lnTo>
                  <a:pt x="1897" y="1000"/>
                </a:lnTo>
                <a:lnTo>
                  <a:pt x="1897" y="1000"/>
                </a:lnTo>
                <a:lnTo>
                  <a:pt x="1902" y="1066"/>
                </a:lnTo>
                <a:lnTo>
                  <a:pt x="1902" y="1066"/>
                </a:lnTo>
                <a:lnTo>
                  <a:pt x="1903" y="1068"/>
                </a:lnTo>
                <a:lnTo>
                  <a:pt x="1907" y="1043"/>
                </a:lnTo>
                <a:lnTo>
                  <a:pt x="1907" y="1043"/>
                </a:lnTo>
                <a:lnTo>
                  <a:pt x="1912" y="971"/>
                </a:lnTo>
                <a:lnTo>
                  <a:pt x="1912" y="970"/>
                </a:lnTo>
                <a:lnTo>
                  <a:pt x="1917" y="897"/>
                </a:lnTo>
                <a:lnTo>
                  <a:pt x="1917" y="896"/>
                </a:lnTo>
                <a:lnTo>
                  <a:pt x="1922" y="843"/>
                </a:lnTo>
                <a:lnTo>
                  <a:pt x="1922" y="843"/>
                </a:lnTo>
                <a:lnTo>
                  <a:pt x="1927" y="817"/>
                </a:lnTo>
                <a:lnTo>
                  <a:pt x="1927" y="817"/>
                </a:lnTo>
                <a:lnTo>
                  <a:pt x="1929" y="815"/>
                </a:lnTo>
                <a:lnTo>
                  <a:pt x="1932" y="824"/>
                </a:lnTo>
                <a:lnTo>
                  <a:pt x="1932" y="824"/>
                </a:lnTo>
                <a:lnTo>
                  <a:pt x="1937" y="859"/>
                </a:lnTo>
                <a:lnTo>
                  <a:pt x="1937" y="859"/>
                </a:lnTo>
                <a:lnTo>
                  <a:pt x="1942" y="875"/>
                </a:lnTo>
                <a:lnTo>
                  <a:pt x="1942" y="875"/>
                </a:lnTo>
                <a:lnTo>
                  <a:pt x="1942" y="875"/>
                </a:lnTo>
                <a:lnTo>
                  <a:pt x="1947" y="862"/>
                </a:lnTo>
                <a:lnTo>
                  <a:pt x="1947" y="862"/>
                </a:lnTo>
                <a:lnTo>
                  <a:pt x="1952" y="832"/>
                </a:lnTo>
                <a:lnTo>
                  <a:pt x="1952" y="832"/>
                </a:lnTo>
                <a:lnTo>
                  <a:pt x="1957" y="789"/>
                </a:lnTo>
                <a:lnTo>
                  <a:pt x="1957" y="789"/>
                </a:lnTo>
                <a:lnTo>
                  <a:pt x="1962" y="744"/>
                </a:lnTo>
                <a:lnTo>
                  <a:pt x="1962" y="743"/>
                </a:lnTo>
                <a:lnTo>
                  <a:pt x="1967" y="695"/>
                </a:lnTo>
                <a:lnTo>
                  <a:pt x="1967" y="694"/>
                </a:lnTo>
                <a:lnTo>
                  <a:pt x="1972" y="625"/>
                </a:lnTo>
                <a:lnTo>
                  <a:pt x="1972" y="625"/>
                </a:lnTo>
                <a:lnTo>
                  <a:pt x="1977" y="577"/>
                </a:lnTo>
                <a:lnTo>
                  <a:pt x="1977" y="577"/>
                </a:lnTo>
                <a:lnTo>
                  <a:pt x="1979" y="576"/>
                </a:lnTo>
                <a:lnTo>
                  <a:pt x="1982" y="603"/>
                </a:lnTo>
                <a:lnTo>
                  <a:pt x="1982" y="604"/>
                </a:lnTo>
                <a:lnTo>
                  <a:pt x="1987" y="681"/>
                </a:lnTo>
                <a:lnTo>
                  <a:pt x="1987" y="681"/>
                </a:lnTo>
                <a:lnTo>
                  <a:pt x="1992" y="766"/>
                </a:lnTo>
                <a:lnTo>
                  <a:pt x="1992" y="766"/>
                </a:lnTo>
                <a:lnTo>
                  <a:pt x="1998" y="824"/>
                </a:lnTo>
                <a:lnTo>
                  <a:pt x="1998" y="824"/>
                </a:lnTo>
                <a:lnTo>
                  <a:pt x="2003" y="843"/>
                </a:lnTo>
                <a:lnTo>
                  <a:pt x="2003" y="843"/>
                </a:lnTo>
                <a:lnTo>
                  <a:pt x="2008" y="850"/>
                </a:lnTo>
                <a:lnTo>
                  <a:pt x="2008" y="850"/>
                </a:lnTo>
                <a:lnTo>
                  <a:pt x="2013" y="865"/>
                </a:lnTo>
                <a:lnTo>
                  <a:pt x="2013" y="865"/>
                </a:lnTo>
                <a:lnTo>
                  <a:pt x="2016" y="871"/>
                </a:lnTo>
                <a:lnTo>
                  <a:pt x="2018" y="870"/>
                </a:lnTo>
                <a:lnTo>
                  <a:pt x="2018" y="870"/>
                </a:lnTo>
                <a:lnTo>
                  <a:pt x="2023" y="851"/>
                </a:lnTo>
                <a:lnTo>
                  <a:pt x="2023" y="851"/>
                </a:lnTo>
                <a:lnTo>
                  <a:pt x="2028" y="829"/>
                </a:lnTo>
                <a:lnTo>
                  <a:pt x="2028" y="829"/>
                </a:lnTo>
                <a:lnTo>
                  <a:pt x="2033" y="821"/>
                </a:lnTo>
                <a:lnTo>
                  <a:pt x="2033" y="821"/>
                </a:lnTo>
                <a:lnTo>
                  <a:pt x="2033" y="821"/>
                </a:lnTo>
                <a:lnTo>
                  <a:pt x="2038" y="830"/>
                </a:lnTo>
                <a:lnTo>
                  <a:pt x="2038" y="830"/>
                </a:lnTo>
                <a:lnTo>
                  <a:pt x="2043" y="849"/>
                </a:lnTo>
                <a:lnTo>
                  <a:pt x="2043" y="849"/>
                </a:lnTo>
                <a:lnTo>
                  <a:pt x="2048" y="861"/>
                </a:lnTo>
                <a:lnTo>
                  <a:pt x="2048" y="862"/>
                </a:lnTo>
                <a:lnTo>
                  <a:pt x="2053" y="864"/>
                </a:lnTo>
                <a:lnTo>
                  <a:pt x="2053" y="864"/>
                </a:lnTo>
                <a:lnTo>
                  <a:pt x="2058" y="880"/>
                </a:lnTo>
                <a:lnTo>
                  <a:pt x="2058" y="880"/>
                </a:lnTo>
                <a:lnTo>
                  <a:pt x="2063" y="920"/>
                </a:lnTo>
                <a:lnTo>
                  <a:pt x="2063" y="921"/>
                </a:lnTo>
                <a:lnTo>
                  <a:pt x="2066" y="925"/>
                </a:lnTo>
                <a:lnTo>
                  <a:pt x="2068" y="901"/>
                </a:lnTo>
                <a:lnTo>
                  <a:pt x="2068" y="900"/>
                </a:lnTo>
                <a:lnTo>
                  <a:pt x="2073" y="799"/>
                </a:lnTo>
                <a:lnTo>
                  <a:pt x="2073" y="798"/>
                </a:lnTo>
                <a:lnTo>
                  <a:pt x="2078" y="649"/>
                </a:lnTo>
                <a:lnTo>
                  <a:pt x="2078" y="648"/>
                </a:lnTo>
                <a:lnTo>
                  <a:pt x="2083" y="537"/>
                </a:lnTo>
                <a:lnTo>
                  <a:pt x="2083" y="536"/>
                </a:lnTo>
                <a:lnTo>
                  <a:pt x="2086" y="523"/>
                </a:lnTo>
                <a:lnTo>
                  <a:pt x="2088" y="541"/>
                </a:lnTo>
                <a:lnTo>
                  <a:pt x="2088" y="541"/>
                </a:lnTo>
                <a:lnTo>
                  <a:pt x="2094" y="629"/>
                </a:lnTo>
                <a:lnTo>
                  <a:pt x="2094" y="629"/>
                </a:lnTo>
                <a:lnTo>
                  <a:pt x="2099" y="714"/>
                </a:lnTo>
                <a:lnTo>
                  <a:pt x="2099" y="714"/>
                </a:lnTo>
                <a:lnTo>
                  <a:pt x="2104" y="769"/>
                </a:lnTo>
                <a:lnTo>
                  <a:pt x="2104" y="770"/>
                </a:lnTo>
                <a:lnTo>
                  <a:pt x="2109" y="840"/>
                </a:lnTo>
                <a:lnTo>
                  <a:pt x="2109" y="840"/>
                </a:lnTo>
                <a:lnTo>
                  <a:pt x="2114" y="901"/>
                </a:lnTo>
                <a:lnTo>
                  <a:pt x="2114" y="902"/>
                </a:lnTo>
                <a:lnTo>
                  <a:pt x="2119" y="938"/>
                </a:lnTo>
                <a:lnTo>
                  <a:pt x="2119" y="939"/>
                </a:lnTo>
                <a:lnTo>
                  <a:pt x="2123" y="947"/>
                </a:lnTo>
                <a:lnTo>
                  <a:pt x="2124" y="946"/>
                </a:lnTo>
                <a:lnTo>
                  <a:pt x="2124" y="946"/>
                </a:lnTo>
                <a:lnTo>
                  <a:pt x="2129" y="935"/>
                </a:lnTo>
                <a:lnTo>
                  <a:pt x="2129" y="935"/>
                </a:lnTo>
                <a:lnTo>
                  <a:pt x="2134" y="956"/>
                </a:lnTo>
                <a:lnTo>
                  <a:pt x="2134" y="956"/>
                </a:lnTo>
                <a:lnTo>
                  <a:pt x="2139" y="1003"/>
                </a:lnTo>
                <a:lnTo>
                  <a:pt x="2139" y="1003"/>
                </a:lnTo>
                <a:lnTo>
                  <a:pt x="2144" y="1035"/>
                </a:lnTo>
                <a:lnTo>
                  <a:pt x="2144" y="1035"/>
                </a:lnTo>
                <a:lnTo>
                  <a:pt x="2145" y="1036"/>
                </a:lnTo>
                <a:lnTo>
                  <a:pt x="2149" y="1028"/>
                </a:lnTo>
                <a:lnTo>
                  <a:pt x="2149" y="1028"/>
                </a:lnTo>
                <a:lnTo>
                  <a:pt x="2154" y="1013"/>
                </a:lnTo>
                <a:lnTo>
                  <a:pt x="2154" y="1013"/>
                </a:lnTo>
                <a:lnTo>
                  <a:pt x="2157" y="1013"/>
                </a:lnTo>
                <a:lnTo>
                  <a:pt x="2159" y="1015"/>
                </a:lnTo>
                <a:lnTo>
                  <a:pt x="2159" y="1015"/>
                </a:lnTo>
                <a:lnTo>
                  <a:pt x="2164" y="1023"/>
                </a:lnTo>
                <a:lnTo>
                  <a:pt x="2164" y="1023"/>
                </a:lnTo>
                <a:lnTo>
                  <a:pt x="2169" y="1029"/>
                </a:lnTo>
                <a:lnTo>
                  <a:pt x="2169" y="1029"/>
                </a:lnTo>
                <a:lnTo>
                  <a:pt x="2174" y="1039"/>
                </a:lnTo>
                <a:lnTo>
                  <a:pt x="2174" y="1039"/>
                </a:lnTo>
                <a:lnTo>
                  <a:pt x="2179" y="1056"/>
                </a:lnTo>
                <a:lnTo>
                  <a:pt x="2179" y="1056"/>
                </a:lnTo>
                <a:lnTo>
                  <a:pt x="2184" y="1086"/>
                </a:lnTo>
                <a:lnTo>
                  <a:pt x="2184" y="1086"/>
                </a:lnTo>
                <a:lnTo>
                  <a:pt x="2189" y="1120"/>
                </a:lnTo>
                <a:lnTo>
                  <a:pt x="2189" y="1120"/>
                </a:lnTo>
                <a:lnTo>
                  <a:pt x="2195" y="1143"/>
                </a:lnTo>
                <a:lnTo>
                  <a:pt x="2195" y="1143"/>
                </a:lnTo>
                <a:lnTo>
                  <a:pt x="2200" y="1160"/>
                </a:lnTo>
                <a:lnTo>
                  <a:pt x="2200" y="1161"/>
                </a:lnTo>
                <a:lnTo>
                  <a:pt x="2205" y="1173"/>
                </a:lnTo>
                <a:lnTo>
                  <a:pt x="2205" y="1173"/>
                </a:lnTo>
                <a:lnTo>
                  <a:pt x="2208" y="1176"/>
                </a:lnTo>
                <a:lnTo>
                  <a:pt x="2210" y="1176"/>
                </a:lnTo>
                <a:lnTo>
                  <a:pt x="2210" y="1176"/>
                </a:lnTo>
                <a:lnTo>
                  <a:pt x="2215" y="1167"/>
                </a:lnTo>
                <a:lnTo>
                  <a:pt x="2215" y="1167"/>
                </a:lnTo>
                <a:lnTo>
                  <a:pt x="2220" y="1159"/>
                </a:lnTo>
                <a:lnTo>
                  <a:pt x="2220" y="1159"/>
                </a:lnTo>
                <a:lnTo>
                  <a:pt x="2225" y="1150"/>
                </a:lnTo>
                <a:lnTo>
                  <a:pt x="2225" y="1150"/>
                </a:lnTo>
                <a:lnTo>
                  <a:pt x="2230" y="1135"/>
                </a:lnTo>
                <a:lnTo>
                  <a:pt x="2230" y="1135"/>
                </a:lnTo>
                <a:lnTo>
                  <a:pt x="2235" y="1113"/>
                </a:lnTo>
                <a:lnTo>
                  <a:pt x="2235" y="1113"/>
                </a:lnTo>
                <a:lnTo>
                  <a:pt x="2240" y="1091"/>
                </a:lnTo>
                <a:lnTo>
                  <a:pt x="2240" y="1091"/>
                </a:lnTo>
                <a:lnTo>
                  <a:pt x="2245" y="1083"/>
                </a:lnTo>
                <a:lnTo>
                  <a:pt x="2245" y="1083"/>
                </a:lnTo>
                <a:lnTo>
                  <a:pt x="2245" y="1083"/>
                </a:lnTo>
                <a:lnTo>
                  <a:pt x="2250" y="1092"/>
                </a:lnTo>
                <a:lnTo>
                  <a:pt x="2250" y="1092"/>
                </a:lnTo>
                <a:lnTo>
                  <a:pt x="2255" y="1109"/>
                </a:lnTo>
                <a:lnTo>
                  <a:pt x="2255" y="1109"/>
                </a:lnTo>
                <a:lnTo>
                  <a:pt x="2260" y="1124"/>
                </a:lnTo>
                <a:lnTo>
                  <a:pt x="2260" y="1124"/>
                </a:lnTo>
                <a:lnTo>
                  <a:pt x="2265" y="1137"/>
                </a:lnTo>
                <a:lnTo>
                  <a:pt x="2265" y="1137"/>
                </a:lnTo>
                <a:lnTo>
                  <a:pt x="2270" y="1146"/>
                </a:lnTo>
                <a:lnTo>
                  <a:pt x="2270" y="1146"/>
                </a:lnTo>
                <a:lnTo>
                  <a:pt x="2275" y="1153"/>
                </a:lnTo>
                <a:lnTo>
                  <a:pt x="2275" y="1153"/>
                </a:lnTo>
                <a:lnTo>
                  <a:pt x="2279" y="1154"/>
                </a:lnTo>
                <a:lnTo>
                  <a:pt x="2280" y="1154"/>
                </a:lnTo>
                <a:lnTo>
                  <a:pt x="2280" y="1154"/>
                </a:lnTo>
                <a:lnTo>
                  <a:pt x="2285" y="1151"/>
                </a:lnTo>
                <a:lnTo>
                  <a:pt x="2285" y="1151"/>
                </a:lnTo>
                <a:lnTo>
                  <a:pt x="2291" y="1149"/>
                </a:lnTo>
                <a:lnTo>
                  <a:pt x="2291" y="1149"/>
                </a:lnTo>
                <a:lnTo>
                  <a:pt x="2291" y="1149"/>
                </a:lnTo>
                <a:lnTo>
                  <a:pt x="2296" y="1153"/>
                </a:lnTo>
                <a:lnTo>
                  <a:pt x="2296" y="1153"/>
                </a:lnTo>
                <a:lnTo>
                  <a:pt x="2301" y="1161"/>
                </a:lnTo>
                <a:lnTo>
                  <a:pt x="2301" y="1161"/>
                </a:lnTo>
                <a:lnTo>
                  <a:pt x="2306" y="1173"/>
                </a:lnTo>
                <a:lnTo>
                  <a:pt x="2306" y="1173"/>
                </a:lnTo>
                <a:lnTo>
                  <a:pt x="2311" y="1180"/>
                </a:lnTo>
                <a:lnTo>
                  <a:pt x="2311" y="1181"/>
                </a:lnTo>
                <a:lnTo>
                  <a:pt x="2312" y="1181"/>
                </a:lnTo>
                <a:lnTo>
                  <a:pt x="2316" y="1176"/>
                </a:lnTo>
                <a:lnTo>
                  <a:pt x="2316" y="1176"/>
                </a:lnTo>
                <a:lnTo>
                  <a:pt x="2321" y="1158"/>
                </a:lnTo>
                <a:lnTo>
                  <a:pt x="2321" y="1158"/>
                </a:lnTo>
                <a:lnTo>
                  <a:pt x="2326" y="1132"/>
                </a:lnTo>
                <a:lnTo>
                  <a:pt x="2326" y="1132"/>
                </a:lnTo>
                <a:lnTo>
                  <a:pt x="2331" y="1114"/>
                </a:lnTo>
                <a:lnTo>
                  <a:pt x="2331" y="1114"/>
                </a:lnTo>
                <a:lnTo>
                  <a:pt x="2333" y="1112"/>
                </a:lnTo>
                <a:lnTo>
                  <a:pt x="2336" y="1117"/>
                </a:lnTo>
                <a:lnTo>
                  <a:pt x="2336" y="1117"/>
                </a:lnTo>
                <a:lnTo>
                  <a:pt x="2341" y="1137"/>
                </a:lnTo>
                <a:lnTo>
                  <a:pt x="2341" y="1137"/>
                </a:lnTo>
                <a:lnTo>
                  <a:pt x="2346" y="1156"/>
                </a:lnTo>
                <a:lnTo>
                  <a:pt x="2346" y="1156"/>
                </a:lnTo>
                <a:lnTo>
                  <a:pt x="2351" y="1161"/>
                </a:lnTo>
                <a:lnTo>
                  <a:pt x="2351" y="1161"/>
                </a:lnTo>
                <a:lnTo>
                  <a:pt x="2351" y="1161"/>
                </a:lnTo>
                <a:lnTo>
                  <a:pt x="2356" y="1155"/>
                </a:lnTo>
                <a:lnTo>
                  <a:pt x="2356" y="1155"/>
                </a:lnTo>
                <a:lnTo>
                  <a:pt x="2360" y="1153"/>
                </a:lnTo>
                <a:lnTo>
                  <a:pt x="2361" y="1154"/>
                </a:lnTo>
                <a:lnTo>
                  <a:pt x="2361" y="1154"/>
                </a:lnTo>
                <a:lnTo>
                  <a:pt x="2366" y="1168"/>
                </a:lnTo>
                <a:lnTo>
                  <a:pt x="2366" y="1168"/>
                </a:lnTo>
                <a:lnTo>
                  <a:pt x="2371" y="1185"/>
                </a:lnTo>
                <a:lnTo>
                  <a:pt x="2371" y="1185"/>
                </a:lnTo>
                <a:lnTo>
                  <a:pt x="2376" y="1190"/>
                </a:lnTo>
                <a:lnTo>
                  <a:pt x="2376" y="1190"/>
                </a:lnTo>
                <a:lnTo>
                  <a:pt x="2376" y="1190"/>
                </a:lnTo>
                <a:lnTo>
                  <a:pt x="2381" y="1180"/>
                </a:lnTo>
                <a:lnTo>
                  <a:pt x="2381" y="1180"/>
                </a:lnTo>
                <a:lnTo>
                  <a:pt x="2386" y="1169"/>
                </a:lnTo>
                <a:lnTo>
                  <a:pt x="2386" y="1169"/>
                </a:lnTo>
                <a:lnTo>
                  <a:pt x="2390" y="1166"/>
                </a:lnTo>
                <a:lnTo>
                  <a:pt x="2392" y="1166"/>
                </a:lnTo>
                <a:lnTo>
                  <a:pt x="2392" y="1166"/>
                </a:lnTo>
                <a:lnTo>
                  <a:pt x="2397" y="1174"/>
                </a:lnTo>
                <a:lnTo>
                  <a:pt x="2397" y="1174"/>
                </a:lnTo>
                <a:lnTo>
                  <a:pt x="2402" y="1182"/>
                </a:lnTo>
                <a:lnTo>
                  <a:pt x="2402" y="1182"/>
                </a:lnTo>
                <a:lnTo>
                  <a:pt x="2404" y="1183"/>
                </a:lnTo>
                <a:lnTo>
                  <a:pt x="2407" y="1181"/>
                </a:lnTo>
                <a:lnTo>
                  <a:pt x="2407" y="1181"/>
                </a:lnTo>
                <a:lnTo>
                  <a:pt x="2412" y="1175"/>
                </a:lnTo>
                <a:lnTo>
                  <a:pt x="2412" y="1175"/>
                </a:lnTo>
                <a:lnTo>
                  <a:pt x="2414" y="1175"/>
                </a:lnTo>
                <a:lnTo>
                  <a:pt x="2417" y="1176"/>
                </a:lnTo>
                <a:lnTo>
                  <a:pt x="2417" y="1176"/>
                </a:lnTo>
                <a:lnTo>
                  <a:pt x="2422" y="1182"/>
                </a:lnTo>
                <a:lnTo>
                  <a:pt x="2422" y="1182"/>
                </a:lnTo>
                <a:lnTo>
                  <a:pt x="2427" y="1189"/>
                </a:lnTo>
                <a:lnTo>
                  <a:pt x="2427" y="1189"/>
                </a:lnTo>
                <a:lnTo>
                  <a:pt x="2432" y="1195"/>
                </a:lnTo>
                <a:lnTo>
                  <a:pt x="2432" y="1196"/>
                </a:lnTo>
                <a:lnTo>
                  <a:pt x="2436" y="1197"/>
                </a:lnTo>
                <a:lnTo>
                  <a:pt x="2437" y="1196"/>
                </a:lnTo>
                <a:lnTo>
                  <a:pt x="2437" y="1196"/>
                </a:lnTo>
                <a:lnTo>
                  <a:pt x="2442" y="1185"/>
                </a:lnTo>
                <a:lnTo>
                  <a:pt x="2442" y="1185"/>
                </a:lnTo>
                <a:lnTo>
                  <a:pt x="2447" y="1165"/>
                </a:lnTo>
                <a:lnTo>
                  <a:pt x="2447" y="1165"/>
                </a:lnTo>
                <a:lnTo>
                  <a:pt x="2452" y="1144"/>
                </a:lnTo>
                <a:lnTo>
                  <a:pt x="2452" y="1144"/>
                </a:lnTo>
                <a:lnTo>
                  <a:pt x="2457" y="1134"/>
                </a:lnTo>
                <a:lnTo>
                  <a:pt x="2457" y="1134"/>
                </a:lnTo>
                <a:lnTo>
                  <a:pt x="2460" y="1134"/>
                </a:lnTo>
                <a:lnTo>
                  <a:pt x="2462" y="1136"/>
                </a:lnTo>
                <a:lnTo>
                  <a:pt x="2462" y="1136"/>
                </a:lnTo>
                <a:lnTo>
                  <a:pt x="2467" y="1142"/>
                </a:lnTo>
                <a:lnTo>
                  <a:pt x="2467" y="1142"/>
                </a:lnTo>
                <a:lnTo>
                  <a:pt x="2472" y="1147"/>
                </a:lnTo>
                <a:lnTo>
                  <a:pt x="2472" y="1147"/>
                </a:lnTo>
                <a:lnTo>
                  <a:pt x="2477" y="1152"/>
                </a:lnTo>
                <a:lnTo>
                  <a:pt x="2477" y="1152"/>
                </a:lnTo>
                <a:lnTo>
                  <a:pt x="2482" y="1165"/>
                </a:lnTo>
                <a:lnTo>
                  <a:pt x="2482" y="1165"/>
                </a:lnTo>
                <a:lnTo>
                  <a:pt x="2487" y="1185"/>
                </a:lnTo>
                <a:lnTo>
                  <a:pt x="2487" y="1185"/>
                </a:lnTo>
                <a:lnTo>
                  <a:pt x="2493" y="1201"/>
                </a:lnTo>
                <a:lnTo>
                  <a:pt x="2493" y="1201"/>
                </a:lnTo>
                <a:lnTo>
                  <a:pt x="2495" y="1203"/>
                </a:lnTo>
                <a:lnTo>
                  <a:pt x="2498" y="1200"/>
                </a:lnTo>
                <a:lnTo>
                  <a:pt x="2498" y="1200"/>
                </a:lnTo>
                <a:lnTo>
                  <a:pt x="2503" y="1185"/>
                </a:lnTo>
                <a:lnTo>
                  <a:pt x="2503" y="1184"/>
                </a:lnTo>
                <a:lnTo>
                  <a:pt x="2508" y="1170"/>
                </a:lnTo>
                <a:lnTo>
                  <a:pt x="2508" y="1170"/>
                </a:lnTo>
                <a:lnTo>
                  <a:pt x="2511" y="1167"/>
                </a:lnTo>
                <a:lnTo>
                  <a:pt x="2513" y="1168"/>
                </a:lnTo>
                <a:lnTo>
                  <a:pt x="2513" y="1168"/>
                </a:lnTo>
                <a:lnTo>
                  <a:pt x="2518" y="1181"/>
                </a:lnTo>
                <a:lnTo>
                  <a:pt x="2518" y="1181"/>
                </a:lnTo>
                <a:lnTo>
                  <a:pt x="2523" y="1202"/>
                </a:lnTo>
                <a:lnTo>
                  <a:pt x="2523" y="1202"/>
                </a:lnTo>
                <a:lnTo>
                  <a:pt x="2528" y="1217"/>
                </a:lnTo>
                <a:lnTo>
                  <a:pt x="2528" y="1217"/>
                </a:lnTo>
                <a:lnTo>
                  <a:pt x="2533" y="1220"/>
                </a:lnTo>
                <a:lnTo>
                  <a:pt x="2533" y="1220"/>
                </a:lnTo>
                <a:lnTo>
                  <a:pt x="2538" y="1222"/>
                </a:lnTo>
                <a:lnTo>
                  <a:pt x="2538" y="1222"/>
                </a:lnTo>
                <a:lnTo>
                  <a:pt x="2543" y="1226"/>
                </a:lnTo>
                <a:lnTo>
                  <a:pt x="2543" y="1226"/>
                </a:lnTo>
                <a:lnTo>
                  <a:pt x="2548" y="1229"/>
                </a:lnTo>
                <a:lnTo>
                  <a:pt x="2548" y="1229"/>
                </a:lnTo>
                <a:lnTo>
                  <a:pt x="2551" y="1230"/>
                </a:lnTo>
                <a:lnTo>
                  <a:pt x="2553" y="1228"/>
                </a:lnTo>
                <a:lnTo>
                  <a:pt x="2553" y="1228"/>
                </a:lnTo>
                <a:lnTo>
                  <a:pt x="2558" y="1214"/>
                </a:lnTo>
                <a:lnTo>
                  <a:pt x="2558" y="1214"/>
                </a:lnTo>
                <a:lnTo>
                  <a:pt x="2563" y="1188"/>
                </a:lnTo>
                <a:lnTo>
                  <a:pt x="2563" y="1187"/>
                </a:lnTo>
                <a:lnTo>
                  <a:pt x="2568" y="1160"/>
                </a:lnTo>
                <a:lnTo>
                  <a:pt x="2568" y="1160"/>
                </a:lnTo>
                <a:lnTo>
                  <a:pt x="2573" y="1146"/>
                </a:lnTo>
                <a:lnTo>
                  <a:pt x="2573" y="1146"/>
                </a:lnTo>
                <a:lnTo>
                  <a:pt x="2576" y="1146"/>
                </a:lnTo>
                <a:lnTo>
                  <a:pt x="2578" y="1148"/>
                </a:lnTo>
                <a:lnTo>
                  <a:pt x="2578" y="1148"/>
                </a:lnTo>
                <a:lnTo>
                  <a:pt x="2583" y="1152"/>
                </a:lnTo>
                <a:lnTo>
                  <a:pt x="2583" y="1152"/>
                </a:lnTo>
                <a:lnTo>
                  <a:pt x="2583" y="1152"/>
                </a:lnTo>
                <a:lnTo>
                  <a:pt x="2589" y="1141"/>
                </a:lnTo>
                <a:lnTo>
                  <a:pt x="2589" y="1141"/>
                </a:lnTo>
                <a:lnTo>
                  <a:pt x="2594" y="1115"/>
                </a:lnTo>
                <a:lnTo>
                  <a:pt x="2594" y="1114"/>
                </a:lnTo>
                <a:lnTo>
                  <a:pt x="2599" y="1086"/>
                </a:lnTo>
                <a:lnTo>
                  <a:pt x="2599" y="1086"/>
                </a:lnTo>
                <a:lnTo>
                  <a:pt x="2604" y="1068"/>
                </a:lnTo>
                <a:lnTo>
                  <a:pt x="2604" y="1067"/>
                </a:lnTo>
                <a:lnTo>
                  <a:pt x="2609" y="1054"/>
                </a:lnTo>
                <a:lnTo>
                  <a:pt x="2609" y="1053"/>
                </a:lnTo>
                <a:lnTo>
                  <a:pt x="2614" y="1036"/>
                </a:lnTo>
                <a:lnTo>
                  <a:pt x="2614" y="1036"/>
                </a:lnTo>
                <a:lnTo>
                  <a:pt x="2619" y="1015"/>
                </a:lnTo>
                <a:lnTo>
                  <a:pt x="2619" y="1015"/>
                </a:lnTo>
                <a:lnTo>
                  <a:pt x="2624" y="998"/>
                </a:lnTo>
                <a:lnTo>
                  <a:pt x="2624" y="998"/>
                </a:lnTo>
                <a:lnTo>
                  <a:pt x="2629" y="993"/>
                </a:lnTo>
                <a:lnTo>
                  <a:pt x="2629" y="994"/>
                </a:lnTo>
                <a:lnTo>
                  <a:pt x="2629" y="994"/>
                </a:lnTo>
                <a:lnTo>
                  <a:pt x="2634" y="1000"/>
                </a:lnTo>
                <a:lnTo>
                  <a:pt x="2634" y="1000"/>
                </a:lnTo>
                <a:lnTo>
                  <a:pt x="2639" y="1008"/>
                </a:lnTo>
                <a:lnTo>
                  <a:pt x="2639" y="1008"/>
                </a:lnTo>
                <a:lnTo>
                  <a:pt x="2640" y="1008"/>
                </a:lnTo>
                <a:lnTo>
                  <a:pt x="2644" y="1005"/>
                </a:lnTo>
                <a:lnTo>
                  <a:pt x="2644" y="1005"/>
                </a:lnTo>
                <a:lnTo>
                  <a:pt x="2649" y="993"/>
                </a:lnTo>
                <a:lnTo>
                  <a:pt x="2649" y="993"/>
                </a:lnTo>
                <a:lnTo>
                  <a:pt x="2654" y="982"/>
                </a:lnTo>
                <a:lnTo>
                  <a:pt x="2654" y="982"/>
                </a:lnTo>
                <a:lnTo>
                  <a:pt x="2658" y="979"/>
                </a:lnTo>
                <a:lnTo>
                  <a:pt x="2659" y="980"/>
                </a:lnTo>
                <a:lnTo>
                  <a:pt x="2659" y="980"/>
                </a:lnTo>
                <a:lnTo>
                  <a:pt x="2664" y="993"/>
                </a:lnTo>
                <a:lnTo>
                  <a:pt x="2664" y="993"/>
                </a:lnTo>
                <a:lnTo>
                  <a:pt x="2669" y="1006"/>
                </a:lnTo>
                <a:lnTo>
                  <a:pt x="2669" y="1006"/>
                </a:lnTo>
                <a:lnTo>
                  <a:pt x="2672" y="1008"/>
                </a:lnTo>
                <a:lnTo>
                  <a:pt x="2674" y="1003"/>
                </a:lnTo>
                <a:lnTo>
                  <a:pt x="2674" y="1003"/>
                </a:lnTo>
                <a:lnTo>
                  <a:pt x="2679" y="982"/>
                </a:lnTo>
                <a:lnTo>
                  <a:pt x="2679" y="982"/>
                </a:lnTo>
                <a:lnTo>
                  <a:pt x="2684" y="947"/>
                </a:lnTo>
                <a:lnTo>
                  <a:pt x="2684" y="947"/>
                </a:lnTo>
                <a:lnTo>
                  <a:pt x="2690" y="917"/>
                </a:lnTo>
                <a:lnTo>
                  <a:pt x="2690" y="917"/>
                </a:lnTo>
                <a:lnTo>
                  <a:pt x="2695" y="907"/>
                </a:lnTo>
                <a:lnTo>
                  <a:pt x="2695" y="907"/>
                </a:lnTo>
                <a:lnTo>
                  <a:pt x="2695" y="907"/>
                </a:lnTo>
                <a:lnTo>
                  <a:pt x="2700" y="914"/>
                </a:lnTo>
                <a:lnTo>
                  <a:pt x="2700" y="914"/>
                </a:lnTo>
                <a:lnTo>
                  <a:pt x="2705" y="933"/>
                </a:lnTo>
                <a:lnTo>
                  <a:pt x="2705" y="933"/>
                </a:lnTo>
                <a:lnTo>
                  <a:pt x="2710" y="956"/>
                </a:lnTo>
                <a:lnTo>
                  <a:pt x="2710" y="956"/>
                </a:lnTo>
                <a:lnTo>
                  <a:pt x="2715" y="985"/>
                </a:lnTo>
                <a:lnTo>
                  <a:pt x="2715" y="985"/>
                </a:lnTo>
                <a:lnTo>
                  <a:pt x="2720" y="1026"/>
                </a:lnTo>
                <a:lnTo>
                  <a:pt x="2720" y="1027"/>
                </a:lnTo>
                <a:lnTo>
                  <a:pt x="2725" y="1076"/>
                </a:lnTo>
                <a:lnTo>
                  <a:pt x="2725" y="1076"/>
                </a:lnTo>
                <a:lnTo>
                  <a:pt x="2730" y="1096"/>
                </a:lnTo>
                <a:lnTo>
                  <a:pt x="2730" y="1096"/>
                </a:lnTo>
                <a:lnTo>
                  <a:pt x="2730" y="1096"/>
                </a:lnTo>
                <a:lnTo>
                  <a:pt x="2735" y="1061"/>
                </a:lnTo>
                <a:lnTo>
                  <a:pt x="2735" y="1061"/>
                </a:lnTo>
                <a:lnTo>
                  <a:pt x="2740" y="978"/>
                </a:lnTo>
                <a:lnTo>
                  <a:pt x="2740" y="977"/>
                </a:lnTo>
                <a:lnTo>
                  <a:pt x="2745" y="870"/>
                </a:lnTo>
                <a:lnTo>
                  <a:pt x="2745" y="870"/>
                </a:lnTo>
                <a:lnTo>
                  <a:pt x="2750" y="797"/>
                </a:lnTo>
                <a:lnTo>
                  <a:pt x="2750" y="797"/>
                </a:lnTo>
                <a:lnTo>
                  <a:pt x="2753" y="787"/>
                </a:lnTo>
                <a:lnTo>
                  <a:pt x="2755" y="796"/>
                </a:lnTo>
                <a:lnTo>
                  <a:pt x="2755" y="796"/>
                </a:lnTo>
                <a:lnTo>
                  <a:pt x="2760" y="862"/>
                </a:lnTo>
                <a:lnTo>
                  <a:pt x="2760" y="862"/>
                </a:lnTo>
                <a:lnTo>
                  <a:pt x="2765" y="957"/>
                </a:lnTo>
                <a:lnTo>
                  <a:pt x="2765" y="958"/>
                </a:lnTo>
                <a:lnTo>
                  <a:pt x="2770" y="1043"/>
                </a:lnTo>
                <a:lnTo>
                  <a:pt x="2770" y="1043"/>
                </a:lnTo>
                <a:lnTo>
                  <a:pt x="2775" y="1082"/>
                </a:lnTo>
                <a:lnTo>
                  <a:pt x="2775" y="1082"/>
                </a:lnTo>
                <a:lnTo>
                  <a:pt x="2775" y="1082"/>
                </a:lnTo>
                <a:lnTo>
                  <a:pt x="2780" y="1043"/>
                </a:lnTo>
                <a:lnTo>
                  <a:pt x="2780" y="1043"/>
                </a:lnTo>
                <a:lnTo>
                  <a:pt x="2786" y="977"/>
                </a:lnTo>
                <a:lnTo>
                  <a:pt x="2786" y="977"/>
                </a:lnTo>
                <a:lnTo>
                  <a:pt x="2791" y="942"/>
                </a:lnTo>
                <a:lnTo>
                  <a:pt x="2791" y="942"/>
                </a:lnTo>
                <a:lnTo>
                  <a:pt x="2792" y="942"/>
                </a:lnTo>
                <a:lnTo>
                  <a:pt x="2796" y="971"/>
                </a:lnTo>
                <a:lnTo>
                  <a:pt x="2796" y="971"/>
                </a:lnTo>
                <a:lnTo>
                  <a:pt x="2801" y="1056"/>
                </a:lnTo>
                <a:lnTo>
                  <a:pt x="2801" y="1057"/>
                </a:lnTo>
                <a:lnTo>
                  <a:pt x="2806" y="1152"/>
                </a:lnTo>
                <a:lnTo>
                  <a:pt x="2806" y="1153"/>
                </a:lnTo>
                <a:lnTo>
                  <a:pt x="2811" y="1207"/>
                </a:lnTo>
                <a:lnTo>
                  <a:pt x="2811" y="1207"/>
                </a:lnTo>
                <a:lnTo>
                  <a:pt x="2813" y="1211"/>
                </a:lnTo>
                <a:lnTo>
                  <a:pt x="2816" y="1209"/>
                </a:lnTo>
                <a:lnTo>
                  <a:pt x="2816" y="1209"/>
                </a:lnTo>
                <a:lnTo>
                  <a:pt x="2821" y="1203"/>
                </a:lnTo>
                <a:lnTo>
                  <a:pt x="2821" y="1203"/>
                </a:lnTo>
                <a:lnTo>
                  <a:pt x="2826" y="1201"/>
                </a:lnTo>
                <a:lnTo>
                  <a:pt x="2826" y="1201"/>
                </a:lnTo>
                <a:lnTo>
                  <a:pt x="2826" y="1201"/>
                </a:lnTo>
                <a:lnTo>
                  <a:pt x="2831" y="1208"/>
                </a:lnTo>
                <a:lnTo>
                  <a:pt x="2831" y="1208"/>
                </a:lnTo>
                <a:lnTo>
                  <a:pt x="2836" y="1212"/>
                </a:lnTo>
                <a:lnTo>
                  <a:pt x="2836" y="1212"/>
                </a:lnTo>
                <a:lnTo>
                  <a:pt x="2836" y="1212"/>
                </a:lnTo>
                <a:lnTo>
                  <a:pt x="2841" y="1197"/>
                </a:lnTo>
                <a:lnTo>
                  <a:pt x="2841" y="1197"/>
                </a:lnTo>
                <a:lnTo>
                  <a:pt x="2846" y="1159"/>
                </a:lnTo>
                <a:lnTo>
                  <a:pt x="2846" y="1159"/>
                </a:lnTo>
                <a:lnTo>
                  <a:pt x="2851" y="1110"/>
                </a:lnTo>
                <a:lnTo>
                  <a:pt x="2851" y="1109"/>
                </a:lnTo>
                <a:lnTo>
                  <a:pt x="2856" y="1074"/>
                </a:lnTo>
                <a:lnTo>
                  <a:pt x="2856" y="1074"/>
                </a:lnTo>
                <a:lnTo>
                  <a:pt x="2860" y="1067"/>
                </a:lnTo>
                <a:lnTo>
                  <a:pt x="2861" y="1069"/>
                </a:lnTo>
                <a:lnTo>
                  <a:pt x="2861" y="1069"/>
                </a:lnTo>
                <a:lnTo>
                  <a:pt x="2866" y="1095"/>
                </a:lnTo>
                <a:lnTo>
                  <a:pt x="2866" y="1095"/>
                </a:lnTo>
                <a:lnTo>
                  <a:pt x="2871" y="1138"/>
                </a:lnTo>
                <a:lnTo>
                  <a:pt x="2871" y="1139"/>
                </a:lnTo>
                <a:lnTo>
                  <a:pt x="2876" y="1184"/>
                </a:lnTo>
                <a:lnTo>
                  <a:pt x="2876" y="1184"/>
                </a:lnTo>
                <a:lnTo>
                  <a:pt x="2881" y="1217"/>
                </a:lnTo>
                <a:lnTo>
                  <a:pt x="2881" y="1217"/>
                </a:lnTo>
                <a:lnTo>
                  <a:pt x="2887" y="1236"/>
                </a:lnTo>
                <a:lnTo>
                  <a:pt x="2887" y="1236"/>
                </a:lnTo>
                <a:lnTo>
                  <a:pt x="2892" y="1246"/>
                </a:lnTo>
                <a:lnTo>
                  <a:pt x="2892" y="1246"/>
                </a:lnTo>
                <a:lnTo>
                  <a:pt x="2897" y="1249"/>
                </a:lnTo>
                <a:lnTo>
                  <a:pt x="2897" y="1248"/>
                </a:lnTo>
                <a:lnTo>
                  <a:pt x="2897" y="1248"/>
                </a:lnTo>
                <a:lnTo>
                  <a:pt x="2902" y="1239"/>
                </a:lnTo>
                <a:lnTo>
                  <a:pt x="2902" y="1239"/>
                </a:lnTo>
                <a:lnTo>
                  <a:pt x="2907" y="1202"/>
                </a:lnTo>
                <a:lnTo>
                  <a:pt x="2907" y="1202"/>
                </a:lnTo>
                <a:lnTo>
                  <a:pt x="2912" y="1141"/>
                </a:lnTo>
                <a:lnTo>
                  <a:pt x="2912" y="1141"/>
                </a:lnTo>
                <a:lnTo>
                  <a:pt x="2917" y="1089"/>
                </a:lnTo>
                <a:lnTo>
                  <a:pt x="2917" y="1089"/>
                </a:lnTo>
                <a:lnTo>
                  <a:pt x="2922" y="1072"/>
                </a:lnTo>
                <a:lnTo>
                  <a:pt x="2922" y="1072"/>
                </a:lnTo>
                <a:lnTo>
                  <a:pt x="2922" y="1072"/>
                </a:lnTo>
                <a:lnTo>
                  <a:pt x="2927" y="1101"/>
                </a:lnTo>
                <a:lnTo>
                  <a:pt x="2927" y="1101"/>
                </a:lnTo>
                <a:lnTo>
                  <a:pt x="2932" y="1159"/>
                </a:lnTo>
                <a:lnTo>
                  <a:pt x="2932" y="1159"/>
                </a:lnTo>
                <a:lnTo>
                  <a:pt x="2937" y="1211"/>
                </a:lnTo>
                <a:lnTo>
                  <a:pt x="2937" y="1211"/>
                </a:lnTo>
                <a:lnTo>
                  <a:pt x="2942" y="1239"/>
                </a:lnTo>
                <a:lnTo>
                  <a:pt x="2942" y="1239"/>
                </a:lnTo>
                <a:lnTo>
                  <a:pt x="2947" y="1253"/>
                </a:lnTo>
                <a:lnTo>
                  <a:pt x="2947" y="1253"/>
                </a:lnTo>
                <a:lnTo>
                  <a:pt x="2952" y="1257"/>
                </a:lnTo>
                <a:lnTo>
                  <a:pt x="2952" y="1257"/>
                </a:lnTo>
                <a:lnTo>
                  <a:pt x="2955" y="1257"/>
                </a:lnTo>
                <a:lnTo>
                  <a:pt x="2957" y="1257"/>
                </a:lnTo>
                <a:lnTo>
                  <a:pt x="2957" y="1257"/>
                </a:lnTo>
                <a:lnTo>
                  <a:pt x="2962" y="1256"/>
                </a:lnTo>
                <a:lnTo>
                  <a:pt x="2962" y="1256"/>
                </a:lnTo>
                <a:lnTo>
                  <a:pt x="2964" y="1256"/>
                </a:lnTo>
                <a:lnTo>
                  <a:pt x="2967" y="1256"/>
                </a:lnTo>
                <a:lnTo>
                  <a:pt x="2967" y="1256"/>
                </a:lnTo>
                <a:lnTo>
                  <a:pt x="2972" y="1258"/>
                </a:lnTo>
                <a:lnTo>
                  <a:pt x="2972" y="1258"/>
                </a:lnTo>
                <a:lnTo>
                  <a:pt x="2977" y="1260"/>
                </a:lnTo>
                <a:lnTo>
                  <a:pt x="2977" y="1260"/>
                </a:lnTo>
                <a:lnTo>
                  <a:pt x="2982" y="1262"/>
                </a:lnTo>
                <a:lnTo>
                  <a:pt x="2982" y="1262"/>
                </a:lnTo>
                <a:lnTo>
                  <a:pt x="2988" y="1264"/>
                </a:lnTo>
                <a:lnTo>
                  <a:pt x="2988" y="1264"/>
                </a:lnTo>
                <a:lnTo>
                  <a:pt x="2991" y="1264"/>
                </a:lnTo>
                <a:lnTo>
                  <a:pt x="2993" y="1264"/>
                </a:lnTo>
                <a:lnTo>
                  <a:pt x="2993" y="1264"/>
                </a:lnTo>
                <a:lnTo>
                  <a:pt x="2998" y="1264"/>
                </a:lnTo>
                <a:lnTo>
                  <a:pt x="2998" y="1264"/>
                </a:lnTo>
                <a:lnTo>
                  <a:pt x="3003" y="1263"/>
                </a:lnTo>
                <a:lnTo>
                  <a:pt x="3003" y="1263"/>
                </a:lnTo>
                <a:lnTo>
                  <a:pt x="3008" y="1262"/>
                </a:lnTo>
                <a:lnTo>
                  <a:pt x="3008" y="1262"/>
                </a:lnTo>
                <a:lnTo>
                  <a:pt x="3013" y="1259"/>
                </a:lnTo>
                <a:lnTo>
                  <a:pt x="3013" y="1259"/>
                </a:lnTo>
                <a:lnTo>
                  <a:pt x="3018" y="1256"/>
                </a:lnTo>
                <a:lnTo>
                  <a:pt x="3018" y="1256"/>
                </a:lnTo>
                <a:lnTo>
                  <a:pt x="3023" y="1254"/>
                </a:lnTo>
                <a:lnTo>
                  <a:pt x="3023" y="1254"/>
                </a:lnTo>
                <a:lnTo>
                  <a:pt x="3028" y="1252"/>
                </a:lnTo>
                <a:lnTo>
                  <a:pt x="3028" y="1252"/>
                </a:lnTo>
                <a:lnTo>
                  <a:pt x="3030" y="1252"/>
                </a:lnTo>
                <a:lnTo>
                  <a:pt x="3033" y="1252"/>
                </a:lnTo>
                <a:lnTo>
                  <a:pt x="3033" y="1252"/>
                </a:lnTo>
                <a:lnTo>
                  <a:pt x="3038" y="1254"/>
                </a:lnTo>
                <a:lnTo>
                  <a:pt x="3038" y="1254"/>
                </a:lnTo>
                <a:lnTo>
                  <a:pt x="3043" y="1255"/>
                </a:lnTo>
                <a:lnTo>
                  <a:pt x="3043" y="1255"/>
                </a:lnTo>
                <a:lnTo>
                  <a:pt x="3046" y="1256"/>
                </a:lnTo>
                <a:lnTo>
                  <a:pt x="3048" y="1255"/>
                </a:lnTo>
                <a:lnTo>
                  <a:pt x="3048" y="1255"/>
                </a:lnTo>
                <a:lnTo>
                  <a:pt x="3053" y="1253"/>
                </a:lnTo>
                <a:lnTo>
                  <a:pt x="3053" y="1253"/>
                </a:lnTo>
                <a:lnTo>
                  <a:pt x="3058" y="1250"/>
                </a:lnTo>
                <a:lnTo>
                  <a:pt x="3058" y="1250"/>
                </a:lnTo>
                <a:lnTo>
                  <a:pt x="3063" y="1249"/>
                </a:lnTo>
                <a:lnTo>
                  <a:pt x="3063" y="1249"/>
                </a:lnTo>
                <a:lnTo>
                  <a:pt x="3068" y="1247"/>
                </a:lnTo>
                <a:lnTo>
                  <a:pt x="3068" y="1247"/>
                </a:lnTo>
                <a:lnTo>
                  <a:pt x="3073" y="1243"/>
                </a:lnTo>
                <a:lnTo>
                  <a:pt x="3073" y="1243"/>
                </a:lnTo>
                <a:lnTo>
                  <a:pt x="3078" y="1231"/>
                </a:lnTo>
                <a:lnTo>
                  <a:pt x="3078" y="1230"/>
                </a:lnTo>
                <a:lnTo>
                  <a:pt x="3084" y="1217"/>
                </a:lnTo>
                <a:lnTo>
                  <a:pt x="3084" y="1217"/>
                </a:lnTo>
                <a:lnTo>
                  <a:pt x="3089" y="1206"/>
                </a:lnTo>
                <a:lnTo>
                  <a:pt x="3089" y="1206"/>
                </a:lnTo>
                <a:lnTo>
                  <a:pt x="3094" y="1203"/>
                </a:lnTo>
                <a:lnTo>
                  <a:pt x="3094" y="1203"/>
                </a:lnTo>
                <a:lnTo>
                  <a:pt x="3094" y="1203"/>
                </a:lnTo>
                <a:lnTo>
                  <a:pt x="3099" y="1209"/>
                </a:lnTo>
                <a:lnTo>
                  <a:pt x="3099" y="1209"/>
                </a:lnTo>
                <a:lnTo>
                  <a:pt x="3104" y="1222"/>
                </a:lnTo>
                <a:lnTo>
                  <a:pt x="3104" y="1222"/>
                </a:lnTo>
                <a:lnTo>
                  <a:pt x="3109" y="1235"/>
                </a:lnTo>
                <a:lnTo>
                  <a:pt x="3109" y="1235"/>
                </a:lnTo>
                <a:lnTo>
                  <a:pt x="3114" y="1241"/>
                </a:lnTo>
                <a:lnTo>
                  <a:pt x="3114" y="1241"/>
                </a:lnTo>
                <a:lnTo>
                  <a:pt x="3114" y="1241"/>
                </a:lnTo>
                <a:lnTo>
                  <a:pt x="3119" y="1229"/>
                </a:lnTo>
                <a:lnTo>
                  <a:pt x="3119" y="1229"/>
                </a:lnTo>
                <a:lnTo>
                  <a:pt x="3124" y="1205"/>
                </a:lnTo>
                <a:lnTo>
                  <a:pt x="3124" y="1205"/>
                </a:lnTo>
                <a:lnTo>
                  <a:pt x="3129" y="1183"/>
                </a:lnTo>
                <a:lnTo>
                  <a:pt x="3129" y="1183"/>
                </a:lnTo>
                <a:lnTo>
                  <a:pt x="3134" y="1164"/>
                </a:lnTo>
                <a:lnTo>
                  <a:pt x="3134" y="1164"/>
                </a:lnTo>
                <a:lnTo>
                  <a:pt x="3139" y="1128"/>
                </a:lnTo>
                <a:lnTo>
                  <a:pt x="3139" y="1128"/>
                </a:lnTo>
                <a:lnTo>
                  <a:pt x="3144" y="1072"/>
                </a:lnTo>
                <a:lnTo>
                  <a:pt x="3144" y="1072"/>
                </a:lnTo>
                <a:lnTo>
                  <a:pt x="3149" y="1020"/>
                </a:lnTo>
                <a:lnTo>
                  <a:pt x="3149" y="1020"/>
                </a:lnTo>
                <a:lnTo>
                  <a:pt x="3153" y="1005"/>
                </a:lnTo>
                <a:lnTo>
                  <a:pt x="3154" y="1007"/>
                </a:lnTo>
                <a:lnTo>
                  <a:pt x="3154" y="1007"/>
                </a:lnTo>
                <a:lnTo>
                  <a:pt x="3159" y="1048"/>
                </a:lnTo>
                <a:lnTo>
                  <a:pt x="3159" y="1049"/>
                </a:lnTo>
                <a:lnTo>
                  <a:pt x="3164" y="1124"/>
                </a:lnTo>
                <a:lnTo>
                  <a:pt x="3164" y="1124"/>
                </a:lnTo>
                <a:lnTo>
                  <a:pt x="3169" y="1192"/>
                </a:lnTo>
                <a:lnTo>
                  <a:pt x="3169" y="1192"/>
                </a:lnTo>
                <a:lnTo>
                  <a:pt x="3174" y="1227"/>
                </a:lnTo>
                <a:lnTo>
                  <a:pt x="3174" y="1227"/>
                </a:lnTo>
                <a:lnTo>
                  <a:pt x="3178" y="1232"/>
                </a:lnTo>
                <a:lnTo>
                  <a:pt x="3179" y="1231"/>
                </a:lnTo>
                <a:lnTo>
                  <a:pt x="3179" y="1231"/>
                </a:lnTo>
                <a:lnTo>
                  <a:pt x="3185" y="1219"/>
                </a:lnTo>
                <a:lnTo>
                  <a:pt x="3185" y="1219"/>
                </a:lnTo>
                <a:lnTo>
                  <a:pt x="3190" y="1206"/>
                </a:lnTo>
                <a:lnTo>
                  <a:pt x="3190" y="1206"/>
                </a:lnTo>
                <a:lnTo>
                  <a:pt x="3195" y="1202"/>
                </a:lnTo>
                <a:lnTo>
                  <a:pt x="3195" y="1202"/>
                </a:lnTo>
                <a:lnTo>
                  <a:pt x="3195" y="1202"/>
                </a:lnTo>
                <a:lnTo>
                  <a:pt x="3200" y="1207"/>
                </a:lnTo>
                <a:lnTo>
                  <a:pt x="3200" y="1207"/>
                </a:lnTo>
                <a:lnTo>
                  <a:pt x="3205" y="1219"/>
                </a:lnTo>
                <a:lnTo>
                  <a:pt x="3205" y="1219"/>
                </a:lnTo>
                <a:lnTo>
                  <a:pt x="3210" y="1229"/>
                </a:lnTo>
                <a:lnTo>
                  <a:pt x="3210" y="1229"/>
                </a:lnTo>
                <a:lnTo>
                  <a:pt x="3215" y="1234"/>
                </a:lnTo>
                <a:lnTo>
                  <a:pt x="3215" y="1234"/>
                </a:lnTo>
                <a:lnTo>
                  <a:pt x="3220" y="1241"/>
                </a:lnTo>
                <a:lnTo>
                  <a:pt x="3220" y="1241"/>
                </a:lnTo>
                <a:lnTo>
                  <a:pt x="3225" y="1244"/>
                </a:lnTo>
                <a:lnTo>
                  <a:pt x="3225" y="1244"/>
                </a:lnTo>
                <a:lnTo>
                  <a:pt x="3230" y="1248"/>
                </a:lnTo>
                <a:lnTo>
                  <a:pt x="3230" y="1248"/>
                </a:lnTo>
                <a:lnTo>
                  <a:pt x="3235" y="1252"/>
                </a:lnTo>
                <a:lnTo>
                  <a:pt x="3235" y="1252"/>
                </a:lnTo>
                <a:lnTo>
                  <a:pt x="3240" y="1256"/>
                </a:lnTo>
                <a:lnTo>
                  <a:pt x="3240" y="1256"/>
                </a:lnTo>
                <a:lnTo>
                  <a:pt x="3243" y="1256"/>
                </a:lnTo>
                <a:lnTo>
                  <a:pt x="3245" y="1256"/>
                </a:lnTo>
                <a:lnTo>
                  <a:pt x="3245" y="1256"/>
                </a:lnTo>
                <a:lnTo>
                  <a:pt x="3250" y="1254"/>
                </a:lnTo>
                <a:lnTo>
                  <a:pt x="3250" y="1254"/>
                </a:lnTo>
                <a:lnTo>
                  <a:pt x="3255" y="1251"/>
                </a:lnTo>
                <a:lnTo>
                  <a:pt x="3255" y="1251"/>
                </a:lnTo>
                <a:lnTo>
                  <a:pt x="3260" y="1246"/>
                </a:lnTo>
                <a:lnTo>
                  <a:pt x="3260" y="1246"/>
                </a:lnTo>
                <a:lnTo>
                  <a:pt x="3265" y="1239"/>
                </a:lnTo>
                <a:lnTo>
                  <a:pt x="3265" y="1239"/>
                </a:lnTo>
                <a:lnTo>
                  <a:pt x="3270" y="1234"/>
                </a:lnTo>
                <a:lnTo>
                  <a:pt x="3270" y="1234"/>
                </a:lnTo>
                <a:lnTo>
                  <a:pt x="3274" y="1233"/>
                </a:lnTo>
                <a:lnTo>
                  <a:pt x="3275" y="1233"/>
                </a:lnTo>
                <a:lnTo>
                  <a:pt x="3275" y="1233"/>
                </a:lnTo>
                <a:lnTo>
                  <a:pt x="3281" y="1238"/>
                </a:lnTo>
                <a:lnTo>
                  <a:pt x="3281" y="1238"/>
                </a:lnTo>
                <a:lnTo>
                  <a:pt x="3286" y="1246"/>
                </a:lnTo>
                <a:lnTo>
                  <a:pt x="3286" y="1247"/>
                </a:lnTo>
                <a:lnTo>
                  <a:pt x="3291" y="1254"/>
                </a:lnTo>
                <a:lnTo>
                  <a:pt x="3291" y="1254"/>
                </a:lnTo>
                <a:lnTo>
                  <a:pt x="3296" y="1259"/>
                </a:lnTo>
                <a:lnTo>
                  <a:pt x="3296" y="1259"/>
                </a:lnTo>
                <a:lnTo>
                  <a:pt x="3301" y="1261"/>
                </a:lnTo>
                <a:lnTo>
                  <a:pt x="3301" y="1261"/>
                </a:lnTo>
                <a:lnTo>
                  <a:pt x="3303" y="1261"/>
                </a:lnTo>
                <a:lnTo>
                  <a:pt x="3306" y="1261"/>
                </a:lnTo>
                <a:lnTo>
                  <a:pt x="3306" y="1261"/>
                </a:lnTo>
                <a:lnTo>
                  <a:pt x="3311" y="1258"/>
                </a:lnTo>
                <a:lnTo>
                  <a:pt x="3311" y="1258"/>
                </a:lnTo>
                <a:lnTo>
                  <a:pt x="3316" y="1255"/>
                </a:lnTo>
                <a:lnTo>
                  <a:pt x="3316" y="1255"/>
                </a:lnTo>
                <a:lnTo>
                  <a:pt x="3321" y="1253"/>
                </a:lnTo>
                <a:lnTo>
                  <a:pt x="3321" y="1253"/>
                </a:lnTo>
                <a:lnTo>
                  <a:pt x="3322" y="1253"/>
                </a:lnTo>
                <a:lnTo>
                  <a:pt x="3326" y="1254"/>
                </a:lnTo>
                <a:lnTo>
                  <a:pt x="3326" y="1254"/>
                </a:lnTo>
                <a:lnTo>
                  <a:pt x="3331" y="1256"/>
                </a:lnTo>
                <a:lnTo>
                  <a:pt x="3331" y="1256"/>
                </a:lnTo>
                <a:lnTo>
                  <a:pt x="3336" y="1257"/>
                </a:lnTo>
                <a:lnTo>
                  <a:pt x="3336" y="1257"/>
                </a:lnTo>
                <a:lnTo>
                  <a:pt x="3336" y="1257"/>
                </a:lnTo>
                <a:lnTo>
                  <a:pt x="3341" y="1256"/>
                </a:lnTo>
                <a:lnTo>
                  <a:pt x="3341" y="1256"/>
                </a:lnTo>
                <a:lnTo>
                  <a:pt x="3346" y="1254"/>
                </a:lnTo>
                <a:lnTo>
                  <a:pt x="3346" y="1254"/>
                </a:lnTo>
                <a:lnTo>
                  <a:pt x="3351" y="1252"/>
                </a:lnTo>
                <a:lnTo>
                  <a:pt x="3351" y="1252"/>
                </a:lnTo>
                <a:lnTo>
                  <a:pt x="3354" y="1252"/>
                </a:lnTo>
                <a:lnTo>
                  <a:pt x="3356" y="1252"/>
                </a:lnTo>
                <a:lnTo>
                  <a:pt x="3356" y="1252"/>
                </a:lnTo>
                <a:lnTo>
                  <a:pt x="3361" y="1254"/>
                </a:lnTo>
                <a:lnTo>
                  <a:pt x="3361" y="1254"/>
                </a:lnTo>
                <a:lnTo>
                  <a:pt x="3366" y="1257"/>
                </a:lnTo>
                <a:lnTo>
                  <a:pt x="3366" y="1257"/>
                </a:lnTo>
                <a:lnTo>
                  <a:pt x="3369" y="1257"/>
                </a:lnTo>
                <a:lnTo>
                  <a:pt x="3371" y="1256"/>
                </a:lnTo>
                <a:lnTo>
                  <a:pt x="3371" y="1256"/>
                </a:lnTo>
                <a:lnTo>
                  <a:pt x="3376" y="1252"/>
                </a:lnTo>
                <a:lnTo>
                  <a:pt x="3376" y="1252"/>
                </a:lnTo>
                <a:lnTo>
                  <a:pt x="3382" y="1248"/>
                </a:lnTo>
                <a:lnTo>
                  <a:pt x="3382" y="1248"/>
                </a:lnTo>
                <a:lnTo>
                  <a:pt x="3387" y="1246"/>
                </a:lnTo>
                <a:lnTo>
                  <a:pt x="3387" y="1246"/>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C80912E7-F2C1-42B9-B77C-AADC37CD6A71}"/>
              </a:ext>
            </a:extLst>
          </p:cNvPr>
          <p:cNvSpPr/>
          <p:nvPr/>
        </p:nvSpPr>
        <p:spPr>
          <a:xfrm>
            <a:off x="10853167" y="731914"/>
            <a:ext cx="808606" cy="1318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a:extLst>
              <a:ext uri="{FF2B5EF4-FFF2-40B4-BE49-F238E27FC236}">
                <a16:creationId xmlns:a16="http://schemas.microsoft.com/office/drawing/2014/main" id="{05123B89-162A-4C70-8D92-976C0D8B3C94}"/>
              </a:ext>
            </a:extLst>
          </p:cNvPr>
          <p:cNvSpPr txBox="1"/>
          <p:nvPr/>
        </p:nvSpPr>
        <p:spPr>
          <a:xfrm>
            <a:off x="7288374" y="1040089"/>
            <a:ext cx="11015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Movement</a:t>
            </a:r>
          </a:p>
        </p:txBody>
      </p:sp>
      <p:grpSp>
        <p:nvGrpSpPr>
          <p:cNvPr id="190" name="Group 189">
            <a:extLst>
              <a:ext uri="{FF2B5EF4-FFF2-40B4-BE49-F238E27FC236}">
                <a16:creationId xmlns:a16="http://schemas.microsoft.com/office/drawing/2014/main" id="{E0017200-222A-4DBF-AF34-E6DA2363CC05}"/>
              </a:ext>
            </a:extLst>
          </p:cNvPr>
          <p:cNvGrpSpPr/>
          <p:nvPr/>
        </p:nvGrpSpPr>
        <p:grpSpPr>
          <a:xfrm>
            <a:off x="5720400" y="17758230"/>
            <a:ext cx="13718008" cy="3940540"/>
            <a:chOff x="5455051" y="17758230"/>
            <a:chExt cx="19341258" cy="3940540"/>
          </a:xfrm>
        </p:grpSpPr>
        <p:sp>
          <p:nvSpPr>
            <p:cNvPr id="191" name="Rectangle 190">
              <a:extLst>
                <a:ext uri="{FF2B5EF4-FFF2-40B4-BE49-F238E27FC236}">
                  <a16:creationId xmlns:a16="http://schemas.microsoft.com/office/drawing/2014/main" id="{A750D169-B49C-42DF-A4C7-101287B9AC41}"/>
                </a:ext>
              </a:extLst>
            </p:cNvPr>
            <p:cNvSpPr/>
            <p:nvPr/>
          </p:nvSpPr>
          <p:spPr>
            <a:xfrm>
              <a:off x="5455051" y="19084508"/>
              <a:ext cx="12282713" cy="410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Rectangle 40">
              <a:extLst>
                <a:ext uri="{FF2B5EF4-FFF2-40B4-BE49-F238E27FC236}">
                  <a16:creationId xmlns:a16="http://schemas.microsoft.com/office/drawing/2014/main" id="{E92154E3-DE86-464E-BE78-3A13D1148C70}"/>
                </a:ext>
              </a:extLst>
            </p:cNvPr>
            <p:cNvSpPr>
              <a:spLocks noChangeArrowheads="1"/>
            </p:cNvSpPr>
            <p:nvPr/>
          </p:nvSpPr>
          <p:spPr bwMode="auto">
            <a:xfrm>
              <a:off x="10066003" y="21329438"/>
              <a:ext cx="2979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Minutes post-injection</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93" name="Picture 173">
              <a:extLst>
                <a:ext uri="{FF2B5EF4-FFF2-40B4-BE49-F238E27FC236}">
                  <a16:creationId xmlns:a16="http://schemas.microsoft.com/office/drawing/2014/main" id="{7453ABB8-8BCA-41FF-9BE8-A31C93B422A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9025"/>
            <a:stretch/>
          </p:blipFill>
          <p:spPr bwMode="auto">
            <a:xfrm>
              <a:off x="6945764" y="18498886"/>
              <a:ext cx="8197917" cy="239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185">
              <a:extLst>
                <a:ext uri="{FF2B5EF4-FFF2-40B4-BE49-F238E27FC236}">
                  <a16:creationId xmlns:a16="http://schemas.microsoft.com/office/drawing/2014/main" id="{6ABEA296-D018-47C9-8356-54541D68498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8794"/>
            <a:stretch/>
          </p:blipFill>
          <p:spPr bwMode="auto">
            <a:xfrm>
              <a:off x="15661172" y="18489809"/>
              <a:ext cx="8197917" cy="240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Line 194">
              <a:extLst>
                <a:ext uri="{FF2B5EF4-FFF2-40B4-BE49-F238E27FC236}">
                  <a16:creationId xmlns:a16="http://schemas.microsoft.com/office/drawing/2014/main" id="{67F611F3-46F1-4957-B8B7-3CF0F432D974}"/>
                </a:ext>
              </a:extLst>
            </p:cNvPr>
            <p:cNvSpPr>
              <a:spLocks noChangeShapeType="1"/>
            </p:cNvSpPr>
            <p:nvPr/>
          </p:nvSpPr>
          <p:spPr bwMode="auto">
            <a:xfrm>
              <a:off x="14816873" y="19755313"/>
              <a:ext cx="272356" cy="0"/>
            </a:xfrm>
            <a:prstGeom prst="line">
              <a:avLst/>
            </a:prstGeom>
            <a:noFill/>
            <a:ln w="6350" cap="flat">
              <a:solidFill>
                <a:srgbClr val="26262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6" name="Line 195">
              <a:extLst>
                <a:ext uri="{FF2B5EF4-FFF2-40B4-BE49-F238E27FC236}">
                  <a16:creationId xmlns:a16="http://schemas.microsoft.com/office/drawing/2014/main" id="{97BE1B6E-9E31-442C-B8EE-5A3031E93D48}"/>
                </a:ext>
              </a:extLst>
            </p:cNvPr>
            <p:cNvSpPr>
              <a:spLocks noChangeShapeType="1"/>
            </p:cNvSpPr>
            <p:nvPr/>
          </p:nvSpPr>
          <p:spPr bwMode="auto">
            <a:xfrm>
              <a:off x="14816873" y="18660559"/>
              <a:ext cx="272356" cy="0"/>
            </a:xfrm>
            <a:prstGeom prst="line">
              <a:avLst/>
            </a:prstGeom>
            <a:noFill/>
            <a:ln w="6350" cap="flat">
              <a:solidFill>
                <a:srgbClr val="26262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97" name="Group 196">
              <a:extLst>
                <a:ext uri="{FF2B5EF4-FFF2-40B4-BE49-F238E27FC236}">
                  <a16:creationId xmlns:a16="http://schemas.microsoft.com/office/drawing/2014/main" id="{B37E3062-DFD4-46AE-864D-B622B525E539}"/>
                </a:ext>
              </a:extLst>
            </p:cNvPr>
            <p:cNvGrpSpPr/>
            <p:nvPr/>
          </p:nvGrpSpPr>
          <p:grpSpPr>
            <a:xfrm>
              <a:off x="23787846" y="18346979"/>
              <a:ext cx="1008463" cy="1792522"/>
              <a:chOff x="13960230" y="12851505"/>
              <a:chExt cx="439294" cy="1213374"/>
            </a:xfrm>
          </p:grpSpPr>
          <p:pic>
            <p:nvPicPr>
              <p:cNvPr id="222" name="Picture 201">
                <a:extLst>
                  <a:ext uri="{FF2B5EF4-FFF2-40B4-BE49-F238E27FC236}">
                    <a16:creationId xmlns:a16="http://schemas.microsoft.com/office/drawing/2014/main" id="{943FAFF8-4DF2-448B-BF8E-18DF573D9F4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60230" y="12851505"/>
                <a:ext cx="114164" cy="118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Rectangle 217">
                <a:extLst>
                  <a:ext uri="{FF2B5EF4-FFF2-40B4-BE49-F238E27FC236}">
                    <a16:creationId xmlns:a16="http://schemas.microsoft.com/office/drawing/2014/main" id="{FCC5F3C8-B049-4AA2-83F6-1C0CB198B6D2}"/>
                  </a:ext>
                </a:extLst>
              </p:cNvPr>
              <p:cNvSpPr>
                <a:spLocks noChangeArrowheads="1"/>
              </p:cNvSpPr>
              <p:nvPr/>
            </p:nvSpPr>
            <p:spPr bwMode="auto">
              <a:xfrm>
                <a:off x="14075633" y="13856542"/>
                <a:ext cx="99155" cy="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-2</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4" name="Rectangle 218">
                <a:extLst>
                  <a:ext uri="{FF2B5EF4-FFF2-40B4-BE49-F238E27FC236}">
                    <a16:creationId xmlns:a16="http://schemas.microsoft.com/office/drawing/2014/main" id="{7D075DD8-71AC-4C8D-A898-31A7CBF7ABEA}"/>
                  </a:ext>
                </a:extLst>
              </p:cNvPr>
              <p:cNvSpPr>
                <a:spLocks noChangeArrowheads="1"/>
              </p:cNvSpPr>
              <p:nvPr/>
            </p:nvSpPr>
            <p:spPr bwMode="auto">
              <a:xfrm>
                <a:off x="14107854" y="13618281"/>
                <a:ext cx="62147" cy="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0</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5" name="Rectangle 224">
                <a:extLst>
                  <a:ext uri="{FF2B5EF4-FFF2-40B4-BE49-F238E27FC236}">
                    <a16:creationId xmlns:a16="http://schemas.microsoft.com/office/drawing/2014/main" id="{E58CABB2-3359-4CCA-BEC5-0B29402B264C}"/>
                  </a:ext>
                </a:extLst>
              </p:cNvPr>
              <p:cNvSpPr>
                <a:spLocks noChangeArrowheads="1"/>
              </p:cNvSpPr>
              <p:nvPr/>
            </p:nvSpPr>
            <p:spPr bwMode="auto">
              <a:xfrm>
                <a:off x="14107854" y="13376615"/>
                <a:ext cx="62147" cy="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2</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6" name="Rectangle 222">
                <a:extLst>
                  <a:ext uri="{FF2B5EF4-FFF2-40B4-BE49-F238E27FC236}">
                    <a16:creationId xmlns:a16="http://schemas.microsoft.com/office/drawing/2014/main" id="{CB6FC28B-9CF5-4ECB-BAC8-9349632C7040}"/>
                  </a:ext>
                </a:extLst>
              </p:cNvPr>
              <p:cNvSpPr>
                <a:spLocks noChangeArrowheads="1"/>
              </p:cNvSpPr>
              <p:nvPr/>
            </p:nvSpPr>
            <p:spPr bwMode="auto">
              <a:xfrm>
                <a:off x="14107854" y="13136778"/>
                <a:ext cx="62147" cy="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4</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7" name="TextBox 226">
                <a:extLst>
                  <a:ext uri="{FF2B5EF4-FFF2-40B4-BE49-F238E27FC236}">
                    <a16:creationId xmlns:a16="http://schemas.microsoft.com/office/drawing/2014/main" id="{DA947941-04DC-47B3-862E-A0AC2F35BA77}"/>
                  </a:ext>
                </a:extLst>
              </p:cNvPr>
              <p:cNvSpPr txBox="1"/>
              <p:nvPr/>
            </p:nvSpPr>
            <p:spPr>
              <a:xfrm rot="5400000">
                <a:off x="14119667" y="13352393"/>
                <a:ext cx="385423" cy="17429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Std</a:t>
                </a:r>
              </a:p>
            </p:txBody>
          </p:sp>
          <p:sp>
            <p:nvSpPr>
              <p:cNvPr id="228" name="Rectangle 224">
                <a:extLst>
                  <a:ext uri="{FF2B5EF4-FFF2-40B4-BE49-F238E27FC236}">
                    <a16:creationId xmlns:a16="http://schemas.microsoft.com/office/drawing/2014/main" id="{3858AB83-534E-4ED8-836F-40AC86BA9A96}"/>
                  </a:ext>
                </a:extLst>
              </p:cNvPr>
              <p:cNvSpPr>
                <a:spLocks noChangeArrowheads="1"/>
              </p:cNvSpPr>
              <p:nvPr/>
            </p:nvSpPr>
            <p:spPr bwMode="auto">
              <a:xfrm>
                <a:off x="14107854" y="12893279"/>
                <a:ext cx="62147" cy="20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6</a:t>
                </a: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29" name="Picture 202">
                <a:extLst>
                  <a:ext uri="{FF2B5EF4-FFF2-40B4-BE49-F238E27FC236}">
                    <a16:creationId xmlns:a16="http://schemas.microsoft.com/office/drawing/2014/main" id="{5DFBFBF4-89B1-49A6-8992-F261121E3B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967560" y="12851505"/>
                <a:ext cx="52213" cy="118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8" name="TextBox 197">
              <a:extLst>
                <a:ext uri="{FF2B5EF4-FFF2-40B4-BE49-F238E27FC236}">
                  <a16:creationId xmlns:a16="http://schemas.microsoft.com/office/drawing/2014/main" id="{6EA23EEA-34BA-4998-931D-B36EF1B172E9}"/>
                </a:ext>
              </a:extLst>
            </p:cNvPr>
            <p:cNvSpPr txBox="1"/>
            <p:nvPr/>
          </p:nvSpPr>
          <p:spPr>
            <a:xfrm>
              <a:off x="15661171" y="17764403"/>
              <a:ext cx="608930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L-DOPA  Ketamine</a:t>
              </a:r>
            </a:p>
          </p:txBody>
        </p:sp>
        <p:sp>
          <p:nvSpPr>
            <p:cNvPr id="199" name="TextBox 198">
              <a:extLst>
                <a:ext uri="{FF2B5EF4-FFF2-40B4-BE49-F238E27FC236}">
                  <a16:creationId xmlns:a16="http://schemas.microsoft.com/office/drawing/2014/main" id="{890530E0-145A-4FB9-B1E8-594845AFFFE4}"/>
                </a:ext>
              </a:extLst>
            </p:cNvPr>
            <p:cNvSpPr txBox="1"/>
            <p:nvPr/>
          </p:nvSpPr>
          <p:spPr>
            <a:xfrm>
              <a:off x="6910501" y="18379909"/>
              <a:ext cx="89800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M1</a:t>
              </a:r>
            </a:p>
          </p:txBody>
        </p:sp>
        <p:sp>
          <p:nvSpPr>
            <p:cNvPr id="200" name="Down Arrow 410">
              <a:extLst>
                <a:ext uri="{FF2B5EF4-FFF2-40B4-BE49-F238E27FC236}">
                  <a16:creationId xmlns:a16="http://schemas.microsoft.com/office/drawing/2014/main" id="{6FD943D7-43EB-4266-ACA3-6DC8C3AB7751}"/>
                </a:ext>
              </a:extLst>
            </p:cNvPr>
            <p:cNvSpPr/>
            <p:nvPr/>
          </p:nvSpPr>
          <p:spPr>
            <a:xfrm>
              <a:off x="16078524" y="18270832"/>
              <a:ext cx="792766" cy="196400"/>
            </a:xfrm>
            <a:prstGeom prst="downArrow">
              <a:avLst/>
            </a:prstGeom>
            <a:solidFill>
              <a:schemeClr val="accent6"/>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Down Arrow 412">
              <a:extLst>
                <a:ext uri="{FF2B5EF4-FFF2-40B4-BE49-F238E27FC236}">
                  <a16:creationId xmlns:a16="http://schemas.microsoft.com/office/drawing/2014/main" id="{78D5392C-7142-4AE1-A158-4763D13DB303}"/>
                </a:ext>
              </a:extLst>
            </p:cNvPr>
            <p:cNvSpPr/>
            <p:nvPr/>
          </p:nvSpPr>
          <p:spPr>
            <a:xfrm>
              <a:off x="8837827" y="18241344"/>
              <a:ext cx="792766" cy="220282"/>
            </a:xfrm>
            <a:prstGeom prst="downArrow">
              <a:avLst/>
            </a:prstGeom>
            <a:solidFill>
              <a:srgbClr val="C000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2" name="TextBox 201">
              <a:extLst>
                <a:ext uri="{FF2B5EF4-FFF2-40B4-BE49-F238E27FC236}">
                  <a16:creationId xmlns:a16="http://schemas.microsoft.com/office/drawing/2014/main" id="{C119A110-B31E-45ED-AF78-9BFCED2D7944}"/>
                </a:ext>
              </a:extLst>
            </p:cNvPr>
            <p:cNvSpPr txBox="1"/>
            <p:nvPr/>
          </p:nvSpPr>
          <p:spPr>
            <a:xfrm>
              <a:off x="8120814" y="17758230"/>
              <a:ext cx="29415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Ketamine</a:t>
              </a:r>
            </a:p>
          </p:txBody>
        </p:sp>
        <p:grpSp>
          <p:nvGrpSpPr>
            <p:cNvPr id="203" name="Group 202">
              <a:extLst>
                <a:ext uri="{FF2B5EF4-FFF2-40B4-BE49-F238E27FC236}">
                  <a16:creationId xmlns:a16="http://schemas.microsoft.com/office/drawing/2014/main" id="{A9C767EE-9D64-440D-893F-0DF270573D64}"/>
                </a:ext>
              </a:extLst>
            </p:cNvPr>
            <p:cNvGrpSpPr/>
            <p:nvPr/>
          </p:nvGrpSpPr>
          <p:grpSpPr>
            <a:xfrm>
              <a:off x="5759118" y="18597252"/>
              <a:ext cx="1143168" cy="2060919"/>
              <a:chOff x="4759370" y="7159072"/>
              <a:chExt cx="442508" cy="971221"/>
            </a:xfrm>
          </p:grpSpPr>
          <p:sp>
            <p:nvSpPr>
              <p:cNvPr id="218" name="Rectangle 17">
                <a:extLst>
                  <a:ext uri="{FF2B5EF4-FFF2-40B4-BE49-F238E27FC236}">
                    <a16:creationId xmlns:a16="http://schemas.microsoft.com/office/drawing/2014/main" id="{B86768B5-AD26-42CD-B0AF-B86688C1F05B}"/>
                  </a:ext>
                </a:extLst>
              </p:cNvPr>
              <p:cNvSpPr>
                <a:spLocks noChangeArrowheads="1"/>
              </p:cNvSpPr>
              <p:nvPr/>
            </p:nvSpPr>
            <p:spPr bwMode="auto">
              <a:xfrm>
                <a:off x="5046751" y="7927235"/>
                <a:ext cx="155127" cy="20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2161659"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20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9" name="Rectangle 18">
                <a:extLst>
                  <a:ext uri="{FF2B5EF4-FFF2-40B4-BE49-F238E27FC236}">
                    <a16:creationId xmlns:a16="http://schemas.microsoft.com/office/drawing/2014/main" id="{5F67BF99-29DE-40FE-AC8B-BC86DF925FDC}"/>
                  </a:ext>
                </a:extLst>
              </p:cNvPr>
              <p:cNvSpPr>
                <a:spLocks noChangeArrowheads="1"/>
              </p:cNvSpPr>
              <p:nvPr/>
            </p:nvSpPr>
            <p:spPr bwMode="auto">
              <a:xfrm>
                <a:off x="5046751" y="7533787"/>
                <a:ext cx="155127" cy="20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2161659"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60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0" name="Rectangle 19">
                <a:extLst>
                  <a:ext uri="{FF2B5EF4-FFF2-40B4-BE49-F238E27FC236}">
                    <a16:creationId xmlns:a16="http://schemas.microsoft.com/office/drawing/2014/main" id="{63A2871A-15E4-4004-B32B-9EC0437A8AA1}"/>
                  </a:ext>
                </a:extLst>
              </p:cNvPr>
              <p:cNvSpPr>
                <a:spLocks noChangeArrowheads="1"/>
              </p:cNvSpPr>
              <p:nvPr/>
            </p:nvSpPr>
            <p:spPr bwMode="auto">
              <a:xfrm>
                <a:off x="4969188" y="7159072"/>
                <a:ext cx="232690" cy="20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2161659"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100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1" name="TextBox 220">
                <a:extLst>
                  <a:ext uri="{FF2B5EF4-FFF2-40B4-BE49-F238E27FC236}">
                    <a16:creationId xmlns:a16="http://schemas.microsoft.com/office/drawing/2014/main" id="{4384A831-D36F-4941-8C20-45D44E68DA2B}"/>
                  </a:ext>
                </a:extLst>
              </p:cNvPr>
              <p:cNvSpPr txBox="1"/>
              <p:nvPr/>
            </p:nvSpPr>
            <p:spPr>
              <a:xfrm rot="16200000">
                <a:off x="4713631" y="7486981"/>
                <a:ext cx="294012" cy="2025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Hz</a:t>
                </a:r>
              </a:p>
            </p:txBody>
          </p:sp>
        </p:grpSp>
        <p:sp>
          <p:nvSpPr>
            <p:cNvPr id="204" name="Line 136">
              <a:extLst>
                <a:ext uri="{FF2B5EF4-FFF2-40B4-BE49-F238E27FC236}">
                  <a16:creationId xmlns:a16="http://schemas.microsoft.com/office/drawing/2014/main" id="{25742684-F07D-4927-B6E9-3D784D4DEF25}"/>
                </a:ext>
              </a:extLst>
            </p:cNvPr>
            <p:cNvSpPr>
              <a:spLocks noChangeShapeType="1"/>
            </p:cNvSpPr>
            <p:nvPr/>
          </p:nvSpPr>
          <p:spPr bwMode="auto">
            <a:xfrm flipV="1">
              <a:off x="9234209" y="18500156"/>
              <a:ext cx="0" cy="2390760"/>
            </a:xfrm>
            <a:prstGeom prst="line">
              <a:avLst/>
            </a:prstGeom>
            <a:noFill/>
            <a:ln w="34925"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16160" tIns="108080" rIns="216160" bIns="1080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5" name="Line 136">
              <a:extLst>
                <a:ext uri="{FF2B5EF4-FFF2-40B4-BE49-F238E27FC236}">
                  <a16:creationId xmlns:a16="http://schemas.microsoft.com/office/drawing/2014/main" id="{BE5A627E-3DB6-44EE-AC43-DC77D508B43F}"/>
                </a:ext>
              </a:extLst>
            </p:cNvPr>
            <p:cNvSpPr>
              <a:spLocks noChangeShapeType="1"/>
            </p:cNvSpPr>
            <p:nvPr/>
          </p:nvSpPr>
          <p:spPr bwMode="auto">
            <a:xfrm flipV="1">
              <a:off x="17917017" y="18500156"/>
              <a:ext cx="0" cy="2390760"/>
            </a:xfrm>
            <a:prstGeom prst="line">
              <a:avLst/>
            </a:prstGeom>
            <a:noFill/>
            <a:ln w="34925"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16160" tIns="108080" rIns="216160" bIns="10808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6" name="Down Arrow 410">
              <a:extLst>
                <a:ext uri="{FF2B5EF4-FFF2-40B4-BE49-F238E27FC236}">
                  <a16:creationId xmlns:a16="http://schemas.microsoft.com/office/drawing/2014/main" id="{BEDD5F45-82D2-467A-BC82-CE4391E31D81}"/>
                </a:ext>
              </a:extLst>
            </p:cNvPr>
            <p:cNvSpPr/>
            <p:nvPr/>
          </p:nvSpPr>
          <p:spPr>
            <a:xfrm>
              <a:off x="17520491" y="18270826"/>
              <a:ext cx="792766" cy="196400"/>
            </a:xfrm>
            <a:prstGeom prst="downArrow">
              <a:avLst/>
            </a:prstGeom>
            <a:solidFill>
              <a:srgbClr val="C000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7" name="Group 206">
              <a:extLst>
                <a:ext uri="{FF2B5EF4-FFF2-40B4-BE49-F238E27FC236}">
                  <a16:creationId xmlns:a16="http://schemas.microsoft.com/office/drawing/2014/main" id="{72B2E81D-4FEF-458A-B3C4-30840F6B25B4}"/>
                </a:ext>
              </a:extLst>
            </p:cNvPr>
            <p:cNvGrpSpPr/>
            <p:nvPr/>
          </p:nvGrpSpPr>
          <p:grpSpPr>
            <a:xfrm>
              <a:off x="9202482" y="20905339"/>
              <a:ext cx="5950328" cy="430887"/>
              <a:chOff x="10805658" y="19571839"/>
              <a:chExt cx="5950328" cy="430887"/>
            </a:xfrm>
          </p:grpSpPr>
          <p:sp>
            <p:nvSpPr>
              <p:cNvPr id="214" name="Rectangle 213">
                <a:extLst>
                  <a:ext uri="{FF2B5EF4-FFF2-40B4-BE49-F238E27FC236}">
                    <a16:creationId xmlns:a16="http://schemas.microsoft.com/office/drawing/2014/main" id="{6D91C550-A18A-415F-925C-A9D7265355B6}"/>
                  </a:ext>
                </a:extLst>
              </p:cNvPr>
              <p:cNvSpPr>
                <a:spLocks noChangeArrowheads="1"/>
              </p:cNvSpPr>
              <p:nvPr/>
            </p:nvSpPr>
            <p:spPr bwMode="auto">
              <a:xfrm>
                <a:off x="10805658" y="19571839"/>
                <a:ext cx="200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5" name="Rectangle 214">
                <a:extLst>
                  <a:ext uri="{FF2B5EF4-FFF2-40B4-BE49-F238E27FC236}">
                    <a16:creationId xmlns:a16="http://schemas.microsoft.com/office/drawing/2014/main" id="{08EA7135-4FDA-4421-B57F-8987B063985F}"/>
                  </a:ext>
                </a:extLst>
              </p:cNvPr>
              <p:cNvSpPr>
                <a:spLocks noChangeArrowheads="1"/>
              </p:cNvSpPr>
              <p:nvPr/>
            </p:nvSpPr>
            <p:spPr bwMode="auto">
              <a:xfrm>
                <a:off x="12521511" y="19571839"/>
                <a:ext cx="4007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30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6" name="Rectangle 215">
                <a:extLst>
                  <a:ext uri="{FF2B5EF4-FFF2-40B4-BE49-F238E27FC236}">
                    <a16:creationId xmlns:a16="http://schemas.microsoft.com/office/drawing/2014/main" id="{FCC8AD7F-D096-4E36-8631-D9EFF1FDB7EA}"/>
                  </a:ext>
                </a:extLst>
              </p:cNvPr>
              <p:cNvSpPr>
                <a:spLocks noChangeArrowheads="1"/>
              </p:cNvSpPr>
              <p:nvPr/>
            </p:nvSpPr>
            <p:spPr bwMode="auto">
              <a:xfrm>
                <a:off x="14509707" y="19571839"/>
                <a:ext cx="4007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60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7" name="Rectangle 216">
                <a:extLst>
                  <a:ext uri="{FF2B5EF4-FFF2-40B4-BE49-F238E27FC236}">
                    <a16:creationId xmlns:a16="http://schemas.microsoft.com/office/drawing/2014/main" id="{CBCFA2CB-9A6F-4E76-95B8-77671DFECF35}"/>
                  </a:ext>
                </a:extLst>
              </p:cNvPr>
              <p:cNvSpPr>
                <a:spLocks noChangeArrowheads="1"/>
              </p:cNvSpPr>
              <p:nvPr/>
            </p:nvSpPr>
            <p:spPr bwMode="auto">
              <a:xfrm>
                <a:off x="16355235" y="19571839"/>
                <a:ext cx="4007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90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208" name="Group 207">
              <a:extLst>
                <a:ext uri="{FF2B5EF4-FFF2-40B4-BE49-F238E27FC236}">
                  <a16:creationId xmlns:a16="http://schemas.microsoft.com/office/drawing/2014/main" id="{3EFBA78A-CF0D-4745-8B86-C2C4FEFD7515}"/>
                </a:ext>
              </a:extLst>
            </p:cNvPr>
            <p:cNvGrpSpPr/>
            <p:nvPr/>
          </p:nvGrpSpPr>
          <p:grpSpPr>
            <a:xfrm>
              <a:off x="17865714" y="20920150"/>
              <a:ext cx="5950328" cy="430887"/>
              <a:chOff x="10805658" y="19571839"/>
              <a:chExt cx="5950328" cy="430887"/>
            </a:xfrm>
          </p:grpSpPr>
          <p:sp>
            <p:nvSpPr>
              <p:cNvPr id="210" name="Rectangle 209">
                <a:extLst>
                  <a:ext uri="{FF2B5EF4-FFF2-40B4-BE49-F238E27FC236}">
                    <a16:creationId xmlns:a16="http://schemas.microsoft.com/office/drawing/2014/main" id="{57AB433F-DC9D-4D14-8C6F-505D28096101}"/>
                  </a:ext>
                </a:extLst>
              </p:cNvPr>
              <p:cNvSpPr>
                <a:spLocks noChangeArrowheads="1"/>
              </p:cNvSpPr>
              <p:nvPr/>
            </p:nvSpPr>
            <p:spPr bwMode="auto">
              <a:xfrm>
                <a:off x="10805658" y="19571839"/>
                <a:ext cx="200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1" name="Rectangle 210">
                <a:extLst>
                  <a:ext uri="{FF2B5EF4-FFF2-40B4-BE49-F238E27FC236}">
                    <a16:creationId xmlns:a16="http://schemas.microsoft.com/office/drawing/2014/main" id="{699CB731-AABC-41AD-88B8-9CD29B0F0D7F}"/>
                  </a:ext>
                </a:extLst>
              </p:cNvPr>
              <p:cNvSpPr>
                <a:spLocks noChangeArrowheads="1"/>
              </p:cNvSpPr>
              <p:nvPr/>
            </p:nvSpPr>
            <p:spPr bwMode="auto">
              <a:xfrm>
                <a:off x="12521511" y="19571839"/>
                <a:ext cx="4007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30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2" name="Rectangle 211">
                <a:extLst>
                  <a:ext uri="{FF2B5EF4-FFF2-40B4-BE49-F238E27FC236}">
                    <a16:creationId xmlns:a16="http://schemas.microsoft.com/office/drawing/2014/main" id="{A0DF2B7B-74CF-42B0-B39D-D21C3391869F}"/>
                  </a:ext>
                </a:extLst>
              </p:cNvPr>
              <p:cNvSpPr>
                <a:spLocks noChangeArrowheads="1"/>
              </p:cNvSpPr>
              <p:nvPr/>
            </p:nvSpPr>
            <p:spPr bwMode="auto">
              <a:xfrm>
                <a:off x="14509707" y="19571839"/>
                <a:ext cx="4007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60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3" name="Rectangle 212">
                <a:extLst>
                  <a:ext uri="{FF2B5EF4-FFF2-40B4-BE49-F238E27FC236}">
                    <a16:creationId xmlns:a16="http://schemas.microsoft.com/office/drawing/2014/main" id="{662ECFD4-878C-41BD-9395-559ACD82DF9F}"/>
                  </a:ext>
                </a:extLst>
              </p:cNvPr>
              <p:cNvSpPr>
                <a:spLocks noChangeArrowheads="1"/>
              </p:cNvSpPr>
              <p:nvPr/>
            </p:nvSpPr>
            <p:spPr bwMode="auto">
              <a:xfrm>
                <a:off x="16355235" y="19571839"/>
                <a:ext cx="4007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90</a:t>
                </a:r>
                <a:endParaRPr kumimoji="0" lang="en-US"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09" name="Rectangle 40">
              <a:extLst>
                <a:ext uri="{FF2B5EF4-FFF2-40B4-BE49-F238E27FC236}">
                  <a16:creationId xmlns:a16="http://schemas.microsoft.com/office/drawing/2014/main" id="{C693ADFF-4921-464A-A09E-A03488FFEBF2}"/>
                </a:ext>
              </a:extLst>
            </p:cNvPr>
            <p:cNvSpPr>
              <a:spLocks noChangeArrowheads="1"/>
            </p:cNvSpPr>
            <p:nvPr/>
          </p:nvSpPr>
          <p:spPr bwMode="auto">
            <a:xfrm>
              <a:off x="18401223" y="21329438"/>
              <a:ext cx="2979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262626"/>
                  </a:solidFill>
                  <a:effectLst/>
                  <a:uLnTx/>
                  <a:uFillTx/>
                  <a:latin typeface="Arial" panose="020B0604020202020204" pitchFamily="34" charset="0"/>
                  <a:ea typeface="+mn-ea"/>
                  <a:cs typeface="Arial" panose="020B0604020202020204" pitchFamily="34" charset="0"/>
                </a:rPr>
                <a:t>Minutes post-injection</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 name="TextBox 2">
            <a:extLst>
              <a:ext uri="{FF2B5EF4-FFF2-40B4-BE49-F238E27FC236}">
                <a16:creationId xmlns:a16="http://schemas.microsoft.com/office/drawing/2014/main" id="{1A09F9D4-6773-4852-952C-DFB5219DB461}"/>
              </a:ext>
            </a:extLst>
          </p:cNvPr>
          <p:cNvSpPr txBox="1"/>
          <p:nvPr/>
        </p:nvSpPr>
        <p:spPr>
          <a:xfrm>
            <a:off x="269960" y="-20817"/>
            <a:ext cx="1161336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Dyskinetic Rat Given L-DOPA followed by </a:t>
            </a:r>
            <a:r>
              <a:rPr kumimoji="0" lang="en-US" sz="3200" b="1" i="0" u="sng" strike="noStrike" kern="1200" cap="none" spc="0" normalizeH="0" baseline="0" noProof="0" dirty="0">
                <a:ln>
                  <a:noFill/>
                </a:ln>
                <a:solidFill>
                  <a:prstClr val="black"/>
                </a:solidFill>
                <a:effectLst/>
                <a:uLnTx/>
                <a:uFillTx/>
                <a:latin typeface="Calibri" panose="020F0502020204030204"/>
                <a:ea typeface="+mn-ea"/>
                <a:cs typeface="+mn-cs"/>
              </a:rPr>
              <a:t>Ketamine</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 in a rat model of Parkinson’s disease</a:t>
            </a:r>
            <a:endParaRPr kumimoji="0" lang="en-US" sz="32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0FD03A31-96EE-49E0-857B-E7898CC5A265}"/>
              </a:ext>
            </a:extLst>
          </p:cNvPr>
          <p:cNvSpPr/>
          <p:nvPr/>
        </p:nvSpPr>
        <p:spPr>
          <a:xfrm>
            <a:off x="4053840" y="2124211"/>
            <a:ext cx="1950691" cy="69496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A6C274D6-EE59-4B54-B367-C61342993433}"/>
              </a:ext>
            </a:extLst>
          </p:cNvPr>
          <p:cNvSpPr txBox="1"/>
          <p:nvPr/>
        </p:nvSpPr>
        <p:spPr>
          <a:xfrm>
            <a:off x="0" y="6340326"/>
            <a:ext cx="103861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Dashed box</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Pathological 80Hz. After ketamine, it goes away (for a bit)</a:t>
            </a:r>
          </a:p>
        </p:txBody>
      </p:sp>
      <p:pic>
        <p:nvPicPr>
          <p:cNvPr id="231" name="Picture 230" descr="A person posing for the camera&#10;&#10;Description automatically generated">
            <a:extLst>
              <a:ext uri="{FF2B5EF4-FFF2-40B4-BE49-F238E27FC236}">
                <a16:creationId xmlns:a16="http://schemas.microsoft.com/office/drawing/2014/main" id="{2760BFEF-10D7-4254-BB26-C994CE0949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99162" y="5847637"/>
            <a:ext cx="1172527" cy="1009998"/>
          </a:xfrm>
          <a:prstGeom prst="rect">
            <a:avLst/>
          </a:prstGeom>
        </p:spPr>
      </p:pic>
      <p:grpSp>
        <p:nvGrpSpPr>
          <p:cNvPr id="189" name="Group 188">
            <a:extLst>
              <a:ext uri="{FF2B5EF4-FFF2-40B4-BE49-F238E27FC236}">
                <a16:creationId xmlns:a16="http://schemas.microsoft.com/office/drawing/2014/main" id="{5C4C1F9B-C883-9947-655D-9A78B80E5EAC}"/>
              </a:ext>
            </a:extLst>
          </p:cNvPr>
          <p:cNvGrpSpPr/>
          <p:nvPr/>
        </p:nvGrpSpPr>
        <p:grpSpPr>
          <a:xfrm>
            <a:off x="346308" y="993395"/>
            <a:ext cx="1776686" cy="2207297"/>
            <a:chOff x="393352" y="993059"/>
            <a:chExt cx="1776686" cy="2207297"/>
          </a:xfrm>
        </p:grpSpPr>
        <p:grpSp>
          <p:nvGrpSpPr>
            <p:cNvPr id="187" name="Group 186">
              <a:extLst>
                <a:ext uri="{FF2B5EF4-FFF2-40B4-BE49-F238E27FC236}">
                  <a16:creationId xmlns:a16="http://schemas.microsoft.com/office/drawing/2014/main" id="{6FE59D58-FC70-8C84-AB90-089102D32A6E}"/>
                </a:ext>
              </a:extLst>
            </p:cNvPr>
            <p:cNvGrpSpPr/>
            <p:nvPr/>
          </p:nvGrpSpPr>
          <p:grpSpPr>
            <a:xfrm>
              <a:off x="393352" y="993059"/>
              <a:ext cx="1776686" cy="2207297"/>
              <a:chOff x="306417" y="1935777"/>
              <a:chExt cx="1776686" cy="2207297"/>
            </a:xfrm>
          </p:grpSpPr>
          <p:pic>
            <p:nvPicPr>
              <p:cNvPr id="133" name="Picture 132">
                <a:extLst>
                  <a:ext uri="{FF2B5EF4-FFF2-40B4-BE49-F238E27FC236}">
                    <a16:creationId xmlns:a16="http://schemas.microsoft.com/office/drawing/2014/main" id="{5079C116-2BDA-415C-B8E8-C60E0C02C15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313069" y="2965546"/>
                <a:ext cx="1677235" cy="905518"/>
              </a:xfrm>
              <a:prstGeom prst="rect">
                <a:avLst/>
              </a:prstGeom>
            </p:spPr>
          </p:pic>
          <p:sp>
            <p:nvSpPr>
              <p:cNvPr id="135" name="TextBox 134">
                <a:extLst>
                  <a:ext uri="{FF2B5EF4-FFF2-40B4-BE49-F238E27FC236}">
                    <a16:creationId xmlns:a16="http://schemas.microsoft.com/office/drawing/2014/main" id="{67C9E4A3-8635-4345-A0B9-6501E71CFC3B}"/>
                  </a:ext>
                </a:extLst>
              </p:cNvPr>
              <p:cNvSpPr txBox="1"/>
              <p:nvPr/>
            </p:nvSpPr>
            <p:spPr>
              <a:xfrm>
                <a:off x="536693" y="3881464"/>
                <a:ext cx="1284326" cy="26161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Bregma, AP 1.8mm</a:t>
                </a:r>
              </a:p>
            </p:txBody>
          </p:sp>
          <p:pic>
            <p:nvPicPr>
              <p:cNvPr id="4" name="Picture 3">
                <a:extLst>
                  <a:ext uri="{FF2B5EF4-FFF2-40B4-BE49-F238E27FC236}">
                    <a16:creationId xmlns:a16="http://schemas.microsoft.com/office/drawing/2014/main" id="{3CF0F3A7-152B-1571-6608-4CC85750792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306417" y="2334146"/>
                <a:ext cx="645950" cy="620999"/>
              </a:xfrm>
              <a:prstGeom prst="rect">
                <a:avLst/>
              </a:prstGeom>
            </p:spPr>
          </p:pic>
          <p:sp>
            <p:nvSpPr>
              <p:cNvPr id="185" name="TextBox 184">
                <a:extLst>
                  <a:ext uri="{FF2B5EF4-FFF2-40B4-BE49-F238E27FC236}">
                    <a16:creationId xmlns:a16="http://schemas.microsoft.com/office/drawing/2014/main" id="{FF4C08B5-6646-73FB-98A8-95336256E107}"/>
                  </a:ext>
                </a:extLst>
              </p:cNvPr>
              <p:cNvSpPr txBox="1"/>
              <p:nvPr/>
            </p:nvSpPr>
            <p:spPr>
              <a:xfrm>
                <a:off x="405868" y="1935777"/>
                <a:ext cx="16772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           no DA</a:t>
                </a:r>
              </a:p>
            </p:txBody>
          </p:sp>
        </p:grpSp>
        <p:pic>
          <p:nvPicPr>
            <p:cNvPr id="188" name="Picture 187">
              <a:extLst>
                <a:ext uri="{FF2B5EF4-FFF2-40B4-BE49-F238E27FC236}">
                  <a16:creationId xmlns:a16="http://schemas.microsoft.com/office/drawing/2014/main" id="{9D2DD324-B985-6D49-EBC8-5005EBEFAD7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395209" y="1391428"/>
              <a:ext cx="605859" cy="620999"/>
            </a:xfrm>
            <a:prstGeom prst="rect">
              <a:avLst/>
            </a:prstGeom>
          </p:spPr>
        </p:pic>
      </p:grpSp>
      <p:pic>
        <p:nvPicPr>
          <p:cNvPr id="232" name="Picture 2" descr="http://www.hospira.com/en/images/0409-2051-05_tcm81-3347.jpg">
            <a:extLst>
              <a:ext uri="{FF2B5EF4-FFF2-40B4-BE49-F238E27FC236}">
                <a16:creationId xmlns:a16="http://schemas.microsoft.com/office/drawing/2014/main" id="{9F623F56-000C-6BA1-FF43-6238B099B165}"/>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70363" y="3313988"/>
            <a:ext cx="1497644" cy="335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645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 calcmode="lin" valueType="num">
                                      <p:cBhvr additive="base">
                                        <p:cTn id="7" dur="500" fill="hold"/>
                                        <p:tgtEl>
                                          <p:spTgt spid="186"/>
                                        </p:tgtEl>
                                        <p:attrNameLst>
                                          <p:attrName>ppt_x</p:attrName>
                                        </p:attrNameLst>
                                      </p:cBhvr>
                                      <p:tavLst>
                                        <p:tav tm="0">
                                          <p:val>
                                            <p:strVal val="#ppt_x"/>
                                          </p:val>
                                        </p:tav>
                                        <p:tav tm="100000">
                                          <p:val>
                                            <p:strVal val="#ppt_x"/>
                                          </p:val>
                                        </p:tav>
                                      </p:tavLst>
                                    </p:anim>
                                    <p:anim calcmode="lin" valueType="num">
                                      <p:cBhvr additive="base">
                                        <p:cTn id="8" dur="500" fill="hold"/>
                                        <p:tgtEl>
                                          <p:spTgt spid="1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0239-82AF-F615-F90B-6C7295ED2FAB}"/>
              </a:ext>
            </a:extLst>
          </p:cNvPr>
          <p:cNvSpPr>
            <a:spLocks noGrp="1"/>
          </p:cNvSpPr>
          <p:nvPr>
            <p:ph type="ctrTitle"/>
          </p:nvPr>
        </p:nvSpPr>
        <p:spPr/>
        <p:txBody>
          <a:bodyPr/>
          <a:lstStyle/>
          <a:p>
            <a:r>
              <a:rPr lang="en-US" dirty="0"/>
              <a:t>Surprisingly few neurons phase lock to cortical 80Hz.</a:t>
            </a:r>
          </a:p>
        </p:txBody>
      </p:sp>
      <p:sp>
        <p:nvSpPr>
          <p:cNvPr id="3" name="Subtitle 2">
            <a:extLst>
              <a:ext uri="{FF2B5EF4-FFF2-40B4-BE49-F238E27FC236}">
                <a16:creationId xmlns:a16="http://schemas.microsoft.com/office/drawing/2014/main" id="{F7534A96-41BD-1CD7-0E22-F092FBE7B9C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5069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6B29-91B3-4455-B5FE-6F9ED12BF9AE}"/>
              </a:ext>
            </a:extLst>
          </p:cNvPr>
          <p:cNvSpPr>
            <a:spLocks noGrp="1"/>
          </p:cNvSpPr>
          <p:nvPr>
            <p:ph type="title"/>
          </p:nvPr>
        </p:nvSpPr>
        <p:spPr>
          <a:xfrm>
            <a:off x="2701463" y="106033"/>
            <a:ext cx="6807200" cy="1040835"/>
          </a:xfrm>
        </p:spPr>
        <p:txBody>
          <a:bodyPr/>
          <a:lstStyle/>
          <a:p>
            <a:pPr algn="ctr"/>
            <a:r>
              <a:rPr lang="en-US" dirty="0"/>
              <a:t>Mean overall firing rate</a:t>
            </a:r>
          </a:p>
        </p:txBody>
      </p:sp>
      <p:grpSp>
        <p:nvGrpSpPr>
          <p:cNvPr id="37" name="Group 36">
            <a:extLst>
              <a:ext uri="{FF2B5EF4-FFF2-40B4-BE49-F238E27FC236}">
                <a16:creationId xmlns:a16="http://schemas.microsoft.com/office/drawing/2014/main" id="{9521248B-9580-4C55-8DBE-207319F851C5}"/>
              </a:ext>
            </a:extLst>
          </p:cNvPr>
          <p:cNvGrpSpPr/>
          <p:nvPr/>
        </p:nvGrpSpPr>
        <p:grpSpPr>
          <a:xfrm>
            <a:off x="775874" y="521646"/>
            <a:ext cx="850891" cy="786457"/>
            <a:chOff x="2049625" y="10482437"/>
            <a:chExt cx="1223570" cy="1070991"/>
          </a:xfrm>
        </p:grpSpPr>
        <p:pic>
          <p:nvPicPr>
            <p:cNvPr id="41" name="Picture 40">
              <a:extLst>
                <a:ext uri="{FF2B5EF4-FFF2-40B4-BE49-F238E27FC236}">
                  <a16:creationId xmlns:a16="http://schemas.microsoft.com/office/drawing/2014/main" id="{CA10893E-C11C-491C-A0A8-1A67464031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49625" y="10482437"/>
              <a:ext cx="1223570" cy="1040145"/>
            </a:xfrm>
            <a:prstGeom prst="rect">
              <a:avLst/>
            </a:prstGeom>
          </p:spPr>
        </p:pic>
        <p:sp>
          <p:nvSpPr>
            <p:cNvPr id="42" name="Oval 41">
              <a:extLst>
                <a:ext uri="{FF2B5EF4-FFF2-40B4-BE49-F238E27FC236}">
                  <a16:creationId xmlns:a16="http://schemas.microsoft.com/office/drawing/2014/main" id="{C7FBB4E8-F658-407F-A02E-F0181E52D598}"/>
                </a:ext>
              </a:extLst>
            </p:cNvPr>
            <p:cNvSpPr/>
            <p:nvPr/>
          </p:nvSpPr>
          <p:spPr>
            <a:xfrm>
              <a:off x="2134023" y="10907208"/>
              <a:ext cx="408014" cy="64622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1E4BD5AE-1D81-4A13-A648-C291D9AE479F}"/>
                </a:ext>
              </a:extLst>
            </p:cNvPr>
            <p:cNvSpPr/>
            <p:nvPr/>
          </p:nvSpPr>
          <p:spPr>
            <a:xfrm>
              <a:off x="2769341" y="10907208"/>
              <a:ext cx="408014" cy="6462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BF5875B9-06A8-4E4B-89C8-A68946AF0466}"/>
              </a:ext>
            </a:extLst>
          </p:cNvPr>
          <p:cNvGrpSpPr/>
          <p:nvPr/>
        </p:nvGrpSpPr>
        <p:grpSpPr>
          <a:xfrm>
            <a:off x="10771040" y="521645"/>
            <a:ext cx="850891" cy="786458"/>
            <a:chOff x="2049625" y="10482436"/>
            <a:chExt cx="1223570" cy="1070992"/>
          </a:xfrm>
        </p:grpSpPr>
        <p:pic>
          <p:nvPicPr>
            <p:cNvPr id="46" name="Picture 45">
              <a:extLst>
                <a:ext uri="{FF2B5EF4-FFF2-40B4-BE49-F238E27FC236}">
                  <a16:creationId xmlns:a16="http://schemas.microsoft.com/office/drawing/2014/main" id="{C5FBB7C2-506A-478C-B93F-60FC8DE2F4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49625" y="10482436"/>
              <a:ext cx="1223570" cy="1040145"/>
            </a:xfrm>
            <a:prstGeom prst="rect">
              <a:avLst/>
            </a:prstGeom>
          </p:spPr>
        </p:pic>
        <p:sp>
          <p:nvSpPr>
            <p:cNvPr id="47" name="Oval 46">
              <a:extLst>
                <a:ext uri="{FF2B5EF4-FFF2-40B4-BE49-F238E27FC236}">
                  <a16:creationId xmlns:a16="http://schemas.microsoft.com/office/drawing/2014/main" id="{2138E1BC-04AB-4042-9715-CE69D81B2303}"/>
                </a:ext>
              </a:extLst>
            </p:cNvPr>
            <p:cNvSpPr/>
            <p:nvPr/>
          </p:nvSpPr>
          <p:spPr>
            <a:xfrm>
              <a:off x="2134023" y="10907208"/>
              <a:ext cx="408014" cy="64622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27424C31-954B-4F2F-96F8-3F2D1753A71B}"/>
                </a:ext>
              </a:extLst>
            </p:cNvPr>
            <p:cNvSpPr/>
            <p:nvPr/>
          </p:nvSpPr>
          <p:spPr>
            <a:xfrm>
              <a:off x="2769341" y="10907208"/>
              <a:ext cx="408014" cy="6462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094B1E47-FBD7-4337-8A2E-43DDC24EDA22}"/>
              </a:ext>
            </a:extLst>
          </p:cNvPr>
          <p:cNvGrpSpPr/>
          <p:nvPr/>
        </p:nvGrpSpPr>
        <p:grpSpPr>
          <a:xfrm>
            <a:off x="71024" y="1516778"/>
            <a:ext cx="5829761" cy="5024356"/>
            <a:chOff x="0" y="1135024"/>
            <a:chExt cx="5829761" cy="5024356"/>
          </a:xfrm>
        </p:grpSpPr>
        <p:grpSp>
          <p:nvGrpSpPr>
            <p:cNvPr id="31" name="Group 30">
              <a:extLst>
                <a:ext uri="{FF2B5EF4-FFF2-40B4-BE49-F238E27FC236}">
                  <a16:creationId xmlns:a16="http://schemas.microsoft.com/office/drawing/2014/main" id="{604F381C-607D-4F01-85A6-A56558EFFA1C}"/>
                </a:ext>
              </a:extLst>
            </p:cNvPr>
            <p:cNvGrpSpPr/>
            <p:nvPr/>
          </p:nvGrpSpPr>
          <p:grpSpPr>
            <a:xfrm>
              <a:off x="0" y="1808041"/>
              <a:ext cx="5829761" cy="4351339"/>
              <a:chOff x="0" y="2467842"/>
              <a:chExt cx="5829761" cy="4351339"/>
            </a:xfrm>
          </p:grpSpPr>
          <p:grpSp>
            <p:nvGrpSpPr>
              <p:cNvPr id="21" name="Group 20">
                <a:extLst>
                  <a:ext uri="{FF2B5EF4-FFF2-40B4-BE49-F238E27FC236}">
                    <a16:creationId xmlns:a16="http://schemas.microsoft.com/office/drawing/2014/main" id="{34E6DCBE-DB6A-42F0-BC93-B00815C2574C}"/>
                  </a:ext>
                </a:extLst>
              </p:cNvPr>
              <p:cNvGrpSpPr/>
              <p:nvPr/>
            </p:nvGrpSpPr>
            <p:grpSpPr>
              <a:xfrm>
                <a:off x="0" y="2467842"/>
                <a:ext cx="5829761" cy="4351339"/>
                <a:chOff x="0" y="2467842"/>
                <a:chExt cx="5829761" cy="4351339"/>
              </a:xfrm>
            </p:grpSpPr>
            <p:pic>
              <p:nvPicPr>
                <p:cNvPr id="7" name="Picture 6">
                  <a:extLst>
                    <a:ext uri="{FF2B5EF4-FFF2-40B4-BE49-F238E27FC236}">
                      <a16:creationId xmlns:a16="http://schemas.microsoft.com/office/drawing/2014/main" id="{44E95345-DC70-4B4A-837A-D5A734679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67842"/>
                  <a:ext cx="5829761" cy="4351339"/>
                </a:xfrm>
                <a:prstGeom prst="rect">
                  <a:avLst/>
                </a:prstGeom>
              </p:spPr>
            </p:pic>
            <p:sp>
              <p:nvSpPr>
                <p:cNvPr id="9" name="Rectangle 8">
                  <a:extLst>
                    <a:ext uri="{FF2B5EF4-FFF2-40B4-BE49-F238E27FC236}">
                      <a16:creationId xmlns:a16="http://schemas.microsoft.com/office/drawing/2014/main" id="{6B535F0E-7BC4-4A0F-8FBE-ECF098DEC283}"/>
                    </a:ext>
                  </a:extLst>
                </p:cNvPr>
                <p:cNvSpPr/>
                <p:nvPr/>
              </p:nvSpPr>
              <p:spPr>
                <a:xfrm>
                  <a:off x="2143125" y="4699072"/>
                  <a:ext cx="826135" cy="16382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706D6E2-EDE9-4F04-A08B-AD2EDE37051E}"/>
                    </a:ext>
                  </a:extLst>
                </p:cNvPr>
                <p:cNvSpPr/>
                <p:nvPr/>
              </p:nvSpPr>
              <p:spPr>
                <a:xfrm>
                  <a:off x="3194096" y="4699072"/>
                  <a:ext cx="742109" cy="163822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07A82B9C-843F-4383-BC83-573058FB405F}"/>
                  </a:ext>
                </a:extLst>
              </p:cNvPr>
              <p:cNvSpPr txBox="1"/>
              <p:nvPr/>
            </p:nvSpPr>
            <p:spPr>
              <a:xfrm>
                <a:off x="2367961" y="5030523"/>
                <a:ext cx="38664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4" name="TextBox 23">
                <a:extLst>
                  <a:ext uri="{FF2B5EF4-FFF2-40B4-BE49-F238E27FC236}">
                    <a16:creationId xmlns:a16="http://schemas.microsoft.com/office/drawing/2014/main" id="{7FE1499B-E9ED-41DD-81B8-26E415C64E75}"/>
                  </a:ext>
                </a:extLst>
              </p:cNvPr>
              <p:cNvSpPr txBox="1"/>
              <p:nvPr/>
            </p:nvSpPr>
            <p:spPr>
              <a:xfrm>
                <a:off x="2435287" y="5585895"/>
                <a:ext cx="25199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5" name="TextBox 24">
                <a:extLst>
                  <a:ext uri="{FF2B5EF4-FFF2-40B4-BE49-F238E27FC236}">
                    <a16:creationId xmlns:a16="http://schemas.microsoft.com/office/drawing/2014/main" id="{2158175E-6C94-4902-A3BE-84CE498CDAAD}"/>
                  </a:ext>
                </a:extLst>
              </p:cNvPr>
              <p:cNvSpPr txBox="1"/>
              <p:nvPr/>
            </p:nvSpPr>
            <p:spPr>
              <a:xfrm>
                <a:off x="3331563" y="4681680"/>
                <a:ext cx="38664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6" name="TextBox 25">
                <a:extLst>
                  <a:ext uri="{FF2B5EF4-FFF2-40B4-BE49-F238E27FC236}">
                    <a16:creationId xmlns:a16="http://schemas.microsoft.com/office/drawing/2014/main" id="{33F56B33-D325-4C42-BE70-63F6CC29F1C2}"/>
                  </a:ext>
                </a:extLst>
              </p:cNvPr>
              <p:cNvSpPr txBox="1"/>
              <p:nvPr/>
            </p:nvSpPr>
            <p:spPr>
              <a:xfrm>
                <a:off x="3331563" y="5157481"/>
                <a:ext cx="38664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pic>
          <p:nvPicPr>
            <p:cNvPr id="5" name="Picture 4">
              <a:extLst>
                <a:ext uri="{FF2B5EF4-FFF2-40B4-BE49-F238E27FC236}">
                  <a16:creationId xmlns:a16="http://schemas.microsoft.com/office/drawing/2014/main" id="{98FA85AA-43C3-4268-BD08-B769B2B6C5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093" t="-1" r="6197" b="7832"/>
            <a:stretch/>
          </p:blipFill>
          <p:spPr>
            <a:xfrm>
              <a:off x="704850" y="1356874"/>
              <a:ext cx="4762500" cy="759034"/>
            </a:xfrm>
            <a:prstGeom prst="rect">
              <a:avLst/>
            </a:prstGeom>
          </p:spPr>
        </p:pic>
        <p:sp>
          <p:nvSpPr>
            <p:cNvPr id="38" name="Rectangle 139">
              <a:extLst>
                <a:ext uri="{FF2B5EF4-FFF2-40B4-BE49-F238E27FC236}">
                  <a16:creationId xmlns:a16="http://schemas.microsoft.com/office/drawing/2014/main" id="{5F488BD5-D64E-4FE5-9020-D2C24D4487E7}"/>
                </a:ext>
              </a:extLst>
            </p:cNvPr>
            <p:cNvSpPr>
              <a:spLocks noChangeArrowheads="1"/>
            </p:cNvSpPr>
            <p:nvPr/>
          </p:nvSpPr>
          <p:spPr bwMode="auto">
            <a:xfrm>
              <a:off x="491350" y="1412714"/>
              <a:ext cx="2019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0.02</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Rectangle 139">
              <a:extLst>
                <a:ext uri="{FF2B5EF4-FFF2-40B4-BE49-F238E27FC236}">
                  <a16:creationId xmlns:a16="http://schemas.microsoft.com/office/drawing/2014/main" id="{44F09970-AC31-434F-8AF8-04A07F74098C}"/>
                </a:ext>
              </a:extLst>
            </p:cNvPr>
            <p:cNvSpPr>
              <a:spLocks noChangeArrowheads="1"/>
            </p:cNvSpPr>
            <p:nvPr/>
          </p:nvSpPr>
          <p:spPr bwMode="auto">
            <a:xfrm>
              <a:off x="491350" y="1772616"/>
              <a:ext cx="2019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0.01</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0" name="Rectangle 139">
              <a:extLst>
                <a:ext uri="{FF2B5EF4-FFF2-40B4-BE49-F238E27FC236}">
                  <a16:creationId xmlns:a16="http://schemas.microsoft.com/office/drawing/2014/main" id="{2446A59D-7E84-4AFD-AC05-FEF7A93CA092}"/>
                </a:ext>
              </a:extLst>
            </p:cNvPr>
            <p:cNvSpPr>
              <a:spLocks noChangeArrowheads="1"/>
            </p:cNvSpPr>
            <p:nvPr/>
          </p:nvSpPr>
          <p:spPr bwMode="auto">
            <a:xfrm rot="16200000">
              <a:off x="-164438" y="1586393"/>
              <a:ext cx="9839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Inertial measurement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speed</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1" name="Arrow: Right 50">
              <a:extLst>
                <a:ext uri="{FF2B5EF4-FFF2-40B4-BE49-F238E27FC236}">
                  <a16:creationId xmlns:a16="http://schemas.microsoft.com/office/drawing/2014/main" id="{2C70AE68-F97D-4D12-B199-EAB114E50077}"/>
                </a:ext>
              </a:extLst>
            </p:cNvPr>
            <p:cNvSpPr/>
            <p:nvPr/>
          </p:nvSpPr>
          <p:spPr>
            <a:xfrm rot="5400000">
              <a:off x="1353369" y="1214588"/>
              <a:ext cx="177766" cy="102482"/>
            </a:xfrm>
            <a:prstGeom prst="rightArrow">
              <a:avLst>
                <a:gd name="adj1" fmla="val 36206"/>
                <a:gd name="adj2" fmla="val 4310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Arrow: Right 51">
              <a:extLst>
                <a:ext uri="{FF2B5EF4-FFF2-40B4-BE49-F238E27FC236}">
                  <a16:creationId xmlns:a16="http://schemas.microsoft.com/office/drawing/2014/main" id="{172E0421-EC60-4A26-9E20-9A4662EAB97E}"/>
                </a:ext>
              </a:extLst>
            </p:cNvPr>
            <p:cNvSpPr/>
            <p:nvPr/>
          </p:nvSpPr>
          <p:spPr>
            <a:xfrm rot="5400000">
              <a:off x="2993632" y="1214588"/>
              <a:ext cx="177766" cy="102482"/>
            </a:xfrm>
            <a:prstGeom prst="rightArrow">
              <a:avLst>
                <a:gd name="adj1" fmla="val 36206"/>
                <a:gd name="adj2" fmla="val 43104"/>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3C9A048E-1544-45C4-884D-8A6FE0107EB9}"/>
                </a:ext>
              </a:extLst>
            </p:cNvPr>
            <p:cNvSpPr txBox="1"/>
            <p:nvPr/>
          </p:nvSpPr>
          <p:spPr>
            <a:xfrm>
              <a:off x="3085732" y="1135024"/>
              <a:ext cx="7312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Ketamine</a:t>
              </a:r>
            </a:p>
          </p:txBody>
        </p:sp>
        <p:sp>
          <p:nvSpPr>
            <p:cNvPr id="54" name="TextBox 53">
              <a:extLst>
                <a:ext uri="{FF2B5EF4-FFF2-40B4-BE49-F238E27FC236}">
                  <a16:creationId xmlns:a16="http://schemas.microsoft.com/office/drawing/2014/main" id="{B79FF66A-47AF-49EB-BD40-B53E83D21F2C}"/>
                </a:ext>
              </a:extLst>
            </p:cNvPr>
            <p:cNvSpPr txBox="1"/>
            <p:nvPr/>
          </p:nvSpPr>
          <p:spPr>
            <a:xfrm>
              <a:off x="1443493" y="1135024"/>
              <a:ext cx="62068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L-DOPA</a:t>
              </a:r>
            </a:p>
          </p:txBody>
        </p:sp>
      </p:grpSp>
      <p:grpSp>
        <p:nvGrpSpPr>
          <p:cNvPr id="12" name="Group 11">
            <a:extLst>
              <a:ext uri="{FF2B5EF4-FFF2-40B4-BE49-F238E27FC236}">
                <a16:creationId xmlns:a16="http://schemas.microsoft.com/office/drawing/2014/main" id="{89C1378D-6E49-493B-A948-026931DC6509}"/>
              </a:ext>
            </a:extLst>
          </p:cNvPr>
          <p:cNvGrpSpPr/>
          <p:nvPr/>
        </p:nvGrpSpPr>
        <p:grpSpPr>
          <a:xfrm>
            <a:off x="6291214" y="1516778"/>
            <a:ext cx="5829762" cy="5016254"/>
            <a:chOff x="6362238" y="1135024"/>
            <a:chExt cx="5829762" cy="5016254"/>
          </a:xfrm>
        </p:grpSpPr>
        <p:sp>
          <p:nvSpPr>
            <p:cNvPr id="40" name="Rectangle 139">
              <a:extLst>
                <a:ext uri="{FF2B5EF4-FFF2-40B4-BE49-F238E27FC236}">
                  <a16:creationId xmlns:a16="http://schemas.microsoft.com/office/drawing/2014/main" id="{4AB27516-84CB-43B1-90FE-9073C528FBE3}"/>
                </a:ext>
              </a:extLst>
            </p:cNvPr>
            <p:cNvSpPr>
              <a:spLocks noChangeArrowheads="1"/>
            </p:cNvSpPr>
            <p:nvPr/>
          </p:nvSpPr>
          <p:spPr bwMode="auto">
            <a:xfrm>
              <a:off x="6942609" y="1455163"/>
              <a:ext cx="1154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15</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4" name="Rectangle 139">
              <a:extLst>
                <a:ext uri="{FF2B5EF4-FFF2-40B4-BE49-F238E27FC236}">
                  <a16:creationId xmlns:a16="http://schemas.microsoft.com/office/drawing/2014/main" id="{8CA861B4-A3F5-4633-89BE-3C7057EED172}"/>
                </a:ext>
              </a:extLst>
            </p:cNvPr>
            <p:cNvSpPr>
              <a:spLocks noChangeArrowheads="1"/>
            </p:cNvSpPr>
            <p:nvPr/>
          </p:nvSpPr>
          <p:spPr bwMode="auto">
            <a:xfrm>
              <a:off x="6971463" y="1877207"/>
              <a:ext cx="5770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5</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6" name="Picture 5">
              <a:extLst>
                <a:ext uri="{FF2B5EF4-FFF2-40B4-BE49-F238E27FC236}">
                  <a16:creationId xmlns:a16="http://schemas.microsoft.com/office/drawing/2014/main" id="{C86D187D-0EFD-4AEE-AE58-5AD4356577D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934" r="4820" b="7609"/>
            <a:stretch/>
          </p:blipFill>
          <p:spPr>
            <a:xfrm>
              <a:off x="7058025" y="1294711"/>
              <a:ext cx="4852988" cy="821197"/>
            </a:xfrm>
            <a:prstGeom prst="rect">
              <a:avLst/>
            </a:prstGeom>
          </p:spPr>
        </p:pic>
        <p:sp>
          <p:nvSpPr>
            <p:cNvPr id="49" name="Rectangle 139">
              <a:extLst>
                <a:ext uri="{FF2B5EF4-FFF2-40B4-BE49-F238E27FC236}">
                  <a16:creationId xmlns:a16="http://schemas.microsoft.com/office/drawing/2014/main" id="{8C615ABA-D605-42B0-8CC9-42576D72BF05}"/>
                </a:ext>
              </a:extLst>
            </p:cNvPr>
            <p:cNvSpPr>
              <a:spLocks noChangeArrowheads="1"/>
            </p:cNvSpPr>
            <p:nvPr/>
          </p:nvSpPr>
          <p:spPr bwMode="auto">
            <a:xfrm rot="16200000">
              <a:off x="6285062" y="1583122"/>
              <a:ext cx="9839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Inertial measurement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262626"/>
                  </a:solidFill>
                  <a:effectLst/>
                  <a:uLnTx/>
                  <a:uFillTx/>
                  <a:latin typeface="Arial" panose="020B0604020202020204" pitchFamily="34" charset="0"/>
                  <a:ea typeface="+mn-ea"/>
                  <a:cs typeface="+mn-cs"/>
                </a:rPr>
                <a:t>speed</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5" name="Group 34">
              <a:extLst>
                <a:ext uri="{FF2B5EF4-FFF2-40B4-BE49-F238E27FC236}">
                  <a16:creationId xmlns:a16="http://schemas.microsoft.com/office/drawing/2014/main" id="{6FFD345C-2C8D-4A6E-A30B-5B652E38D8EA}"/>
                </a:ext>
              </a:extLst>
            </p:cNvPr>
            <p:cNvGrpSpPr/>
            <p:nvPr/>
          </p:nvGrpSpPr>
          <p:grpSpPr>
            <a:xfrm>
              <a:off x="6362238" y="1808041"/>
              <a:ext cx="5829762" cy="4343237"/>
              <a:chOff x="6362238" y="2467842"/>
              <a:chExt cx="5829762" cy="4343237"/>
            </a:xfrm>
          </p:grpSpPr>
          <p:grpSp>
            <p:nvGrpSpPr>
              <p:cNvPr id="32" name="Group 31">
                <a:extLst>
                  <a:ext uri="{FF2B5EF4-FFF2-40B4-BE49-F238E27FC236}">
                    <a16:creationId xmlns:a16="http://schemas.microsoft.com/office/drawing/2014/main" id="{A08AB17D-550D-4614-8EF4-2C4E38B71E05}"/>
                  </a:ext>
                </a:extLst>
              </p:cNvPr>
              <p:cNvGrpSpPr/>
              <p:nvPr/>
            </p:nvGrpSpPr>
            <p:grpSpPr>
              <a:xfrm>
                <a:off x="6362238" y="2467842"/>
                <a:ext cx="5829762" cy="4343237"/>
                <a:chOff x="6362238" y="2467842"/>
                <a:chExt cx="5829762" cy="4343237"/>
              </a:xfrm>
            </p:grpSpPr>
            <p:pic>
              <p:nvPicPr>
                <p:cNvPr id="8" name="Picture 7">
                  <a:extLst>
                    <a:ext uri="{FF2B5EF4-FFF2-40B4-BE49-F238E27FC236}">
                      <a16:creationId xmlns:a16="http://schemas.microsoft.com/office/drawing/2014/main" id="{02626251-6EFD-46DE-A693-085A0A268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2238" y="2467842"/>
                  <a:ext cx="5829762" cy="4343237"/>
                </a:xfrm>
                <a:prstGeom prst="rect">
                  <a:avLst/>
                </a:prstGeom>
              </p:spPr>
            </p:pic>
            <p:sp>
              <p:nvSpPr>
                <p:cNvPr id="29" name="TextBox 28">
                  <a:extLst>
                    <a:ext uri="{FF2B5EF4-FFF2-40B4-BE49-F238E27FC236}">
                      <a16:creationId xmlns:a16="http://schemas.microsoft.com/office/drawing/2014/main" id="{4F4BBCD3-57DE-4236-96C7-3D94035002F1}"/>
                    </a:ext>
                  </a:extLst>
                </p:cNvPr>
                <p:cNvSpPr txBox="1"/>
                <p:nvPr/>
              </p:nvSpPr>
              <p:spPr>
                <a:xfrm>
                  <a:off x="9694263" y="4682877"/>
                  <a:ext cx="38664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3" name="Rectangle 32">
                <a:extLst>
                  <a:ext uri="{FF2B5EF4-FFF2-40B4-BE49-F238E27FC236}">
                    <a16:creationId xmlns:a16="http://schemas.microsoft.com/office/drawing/2014/main" id="{6F13314C-5FAB-454B-ADAB-FB35EC8174BC}"/>
                  </a:ext>
                </a:extLst>
              </p:cNvPr>
              <p:cNvSpPr/>
              <p:nvPr/>
            </p:nvSpPr>
            <p:spPr>
              <a:xfrm>
                <a:off x="8505825" y="4692722"/>
                <a:ext cx="826135" cy="16382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891BFA4-A65D-46F0-8D5A-0075A6192592}"/>
                  </a:ext>
                </a:extLst>
              </p:cNvPr>
              <p:cNvSpPr/>
              <p:nvPr/>
            </p:nvSpPr>
            <p:spPr>
              <a:xfrm>
                <a:off x="9567615" y="4692722"/>
                <a:ext cx="731290" cy="163822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5" name="Arrow: Right 54">
              <a:extLst>
                <a:ext uri="{FF2B5EF4-FFF2-40B4-BE49-F238E27FC236}">
                  <a16:creationId xmlns:a16="http://schemas.microsoft.com/office/drawing/2014/main" id="{59002F75-4384-4627-B65D-CA5D6272E33D}"/>
                </a:ext>
              </a:extLst>
            </p:cNvPr>
            <p:cNvSpPr/>
            <p:nvPr/>
          </p:nvSpPr>
          <p:spPr>
            <a:xfrm rot="5400000">
              <a:off x="7716994" y="1214588"/>
              <a:ext cx="177766" cy="102482"/>
            </a:xfrm>
            <a:prstGeom prst="rightArrow">
              <a:avLst>
                <a:gd name="adj1" fmla="val 36206"/>
                <a:gd name="adj2" fmla="val 4310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Arrow: Right 55">
              <a:extLst>
                <a:ext uri="{FF2B5EF4-FFF2-40B4-BE49-F238E27FC236}">
                  <a16:creationId xmlns:a16="http://schemas.microsoft.com/office/drawing/2014/main" id="{0ECB41C9-2B82-4AD3-BF09-36D74D3B0064}"/>
                </a:ext>
              </a:extLst>
            </p:cNvPr>
            <p:cNvSpPr/>
            <p:nvPr/>
          </p:nvSpPr>
          <p:spPr>
            <a:xfrm rot="5400000">
              <a:off x="9357257" y="1214588"/>
              <a:ext cx="177766" cy="102482"/>
            </a:xfrm>
            <a:prstGeom prst="rightArrow">
              <a:avLst>
                <a:gd name="adj1" fmla="val 36206"/>
                <a:gd name="adj2" fmla="val 43104"/>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55E8BF61-9C6B-4A5A-8872-ECFFE1199A2D}"/>
                </a:ext>
              </a:extLst>
            </p:cNvPr>
            <p:cNvSpPr txBox="1"/>
            <p:nvPr/>
          </p:nvSpPr>
          <p:spPr>
            <a:xfrm>
              <a:off x="9449357" y="1135024"/>
              <a:ext cx="7312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Ketamine</a:t>
              </a:r>
            </a:p>
          </p:txBody>
        </p:sp>
        <p:sp>
          <p:nvSpPr>
            <p:cNvPr id="58" name="TextBox 57">
              <a:extLst>
                <a:ext uri="{FF2B5EF4-FFF2-40B4-BE49-F238E27FC236}">
                  <a16:creationId xmlns:a16="http://schemas.microsoft.com/office/drawing/2014/main" id="{FEC0768F-2FBD-4062-9880-7063C0E4F623}"/>
                </a:ext>
              </a:extLst>
            </p:cNvPr>
            <p:cNvSpPr txBox="1"/>
            <p:nvPr/>
          </p:nvSpPr>
          <p:spPr>
            <a:xfrm>
              <a:off x="7807118" y="1135024"/>
              <a:ext cx="62068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L-DOPA</a:t>
              </a:r>
            </a:p>
          </p:txBody>
        </p:sp>
      </p:grpSp>
      <p:sp>
        <p:nvSpPr>
          <p:cNvPr id="3" name="TextBox 2">
            <a:extLst>
              <a:ext uri="{FF2B5EF4-FFF2-40B4-BE49-F238E27FC236}">
                <a16:creationId xmlns:a16="http://schemas.microsoft.com/office/drawing/2014/main" id="{95ABBAC0-D51E-4B24-AC2D-F1DB3720F6F0}"/>
              </a:ext>
            </a:extLst>
          </p:cNvPr>
          <p:cNvSpPr txBox="1"/>
          <p:nvPr/>
        </p:nvSpPr>
        <p:spPr>
          <a:xfrm>
            <a:off x="959907" y="128498"/>
            <a:ext cx="4828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LID</a:t>
            </a:r>
          </a:p>
        </p:txBody>
      </p:sp>
      <p:cxnSp>
        <p:nvCxnSpPr>
          <p:cNvPr id="13" name="Straight Connector 12">
            <a:extLst>
              <a:ext uri="{FF2B5EF4-FFF2-40B4-BE49-F238E27FC236}">
                <a16:creationId xmlns:a16="http://schemas.microsoft.com/office/drawing/2014/main" id="{A71C0628-3C9D-492D-86C0-57E5D701725C}"/>
              </a:ext>
            </a:extLst>
          </p:cNvPr>
          <p:cNvCxnSpPr/>
          <p:nvPr/>
        </p:nvCxnSpPr>
        <p:spPr>
          <a:xfrm>
            <a:off x="6030181" y="1188515"/>
            <a:ext cx="0" cy="5505247"/>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B736915-A9AE-4756-BF83-51FAEFE9B2C0}"/>
              </a:ext>
            </a:extLst>
          </p:cNvPr>
          <p:cNvCxnSpPr>
            <a:cxnSpLocks/>
          </p:cNvCxnSpPr>
          <p:nvPr/>
        </p:nvCxnSpPr>
        <p:spPr>
          <a:xfrm>
            <a:off x="1513276" y="1794468"/>
            <a:ext cx="0" cy="425843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7829A10A-8293-4F26-9BA7-0DC6DFF3D8BD}"/>
              </a:ext>
            </a:extLst>
          </p:cNvPr>
          <p:cNvCxnSpPr>
            <a:cxnSpLocks/>
          </p:cNvCxnSpPr>
          <p:nvPr/>
        </p:nvCxnSpPr>
        <p:spPr>
          <a:xfrm>
            <a:off x="3156714" y="1805571"/>
            <a:ext cx="0" cy="4258434"/>
          </a:xfrm>
          <a:prstGeom prst="line">
            <a:avLst/>
          </a:prstGeom>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5E002776-295F-41E1-BCE4-527D7FD89CD0}"/>
              </a:ext>
            </a:extLst>
          </p:cNvPr>
          <p:cNvSpPr txBox="1"/>
          <p:nvPr/>
        </p:nvSpPr>
        <p:spPr>
          <a:xfrm>
            <a:off x="10850474" y="128498"/>
            <a:ext cx="7072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Sham</a:t>
            </a:r>
          </a:p>
        </p:txBody>
      </p:sp>
      <p:cxnSp>
        <p:nvCxnSpPr>
          <p:cNvPr id="62" name="Straight Connector 61">
            <a:extLst>
              <a:ext uri="{FF2B5EF4-FFF2-40B4-BE49-F238E27FC236}">
                <a16:creationId xmlns:a16="http://schemas.microsoft.com/office/drawing/2014/main" id="{9E73FBE8-7E99-4A49-AF6E-C9906B94F484}"/>
              </a:ext>
            </a:extLst>
          </p:cNvPr>
          <p:cNvCxnSpPr>
            <a:cxnSpLocks/>
          </p:cNvCxnSpPr>
          <p:nvPr/>
        </p:nvCxnSpPr>
        <p:spPr>
          <a:xfrm>
            <a:off x="7733654" y="1792829"/>
            <a:ext cx="0" cy="4258434"/>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632E77CD-76E0-4D11-B809-6BA3519E3B78}"/>
              </a:ext>
            </a:extLst>
          </p:cNvPr>
          <p:cNvCxnSpPr>
            <a:cxnSpLocks/>
          </p:cNvCxnSpPr>
          <p:nvPr/>
        </p:nvCxnSpPr>
        <p:spPr>
          <a:xfrm>
            <a:off x="9377092" y="1803932"/>
            <a:ext cx="0" cy="4258434"/>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2854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75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5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75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75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75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75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75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750"/>
                                        <p:tgtEl>
                                          <p:spTgt spid="61"/>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750"/>
                                        <p:tgtEl>
                                          <p:spTgt spid="62"/>
                                        </p:tgtEl>
                                      </p:cBhvr>
                                    </p:animEffect>
                                  </p:childTnLst>
                                </p:cTn>
                              </p:par>
                              <p:par>
                                <p:cTn id="35" presetID="10"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087" y="1030049"/>
            <a:ext cx="2380802" cy="1610993"/>
          </a:xfrm>
          <a:prstGeom prst="rect">
            <a:avLst/>
          </a:prstGeom>
        </p:spPr>
      </p:pic>
      <p:pic>
        <p:nvPicPr>
          <p:cNvPr id="8" name="Picture 229" descr="https://www.michaeljfox.org/files/MJFF_horiz_RGB_logo.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645374" y="368928"/>
            <a:ext cx="5488461" cy="7325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06" y="595422"/>
            <a:ext cx="6307928" cy="6294695"/>
          </a:xfrm>
        </p:spPr>
        <p:txBody>
          <a:bodyPr>
            <a:noAutofit/>
          </a:bodyPr>
          <a:lstStyle/>
          <a:p>
            <a:r>
              <a:rPr lang="en-US" sz="2000" b="1" dirty="0"/>
              <a:t>My lab and graduates…</a:t>
            </a:r>
          </a:p>
          <a:p>
            <a:pPr lvl="1"/>
            <a:r>
              <a:rPr lang="en-US" sz="2000" b="1" dirty="0"/>
              <a:t>Abhilasha Vishwanath</a:t>
            </a:r>
          </a:p>
          <a:p>
            <a:pPr lvl="1"/>
            <a:r>
              <a:rPr lang="en-US" sz="2000" b="1" dirty="0"/>
              <a:t>Gabriel Holguin</a:t>
            </a:r>
          </a:p>
          <a:p>
            <a:pPr lvl="1"/>
            <a:r>
              <a:rPr lang="en-US" sz="2000" b="1" dirty="0"/>
              <a:t>Gabriel Winter</a:t>
            </a:r>
          </a:p>
          <a:p>
            <a:pPr lvl="1"/>
            <a:r>
              <a:rPr lang="en-US" sz="2000" b="1" dirty="0"/>
              <a:t>Gianna Jordan</a:t>
            </a:r>
          </a:p>
          <a:p>
            <a:pPr lvl="1"/>
            <a:r>
              <a:rPr lang="en-US" sz="2000" b="1" dirty="0"/>
              <a:t>Rajashree Ramamoorthy</a:t>
            </a:r>
          </a:p>
          <a:p>
            <a:pPr lvl="1"/>
            <a:r>
              <a:rPr lang="en-US" sz="2000" b="1" dirty="0"/>
              <a:t>Michelle Krumm</a:t>
            </a:r>
          </a:p>
          <a:p>
            <a:pPr lvl="1"/>
            <a:r>
              <a:rPr lang="en-US" sz="2000" b="1" dirty="0"/>
              <a:t>Dr. Lindsey Crown (Psych)</a:t>
            </a:r>
          </a:p>
          <a:p>
            <a:pPr lvl="1"/>
            <a:r>
              <a:rPr lang="en-US" sz="2000" b="1" dirty="0"/>
              <a:t>Dr. Tony Ye (Psych)</a:t>
            </a:r>
          </a:p>
          <a:p>
            <a:r>
              <a:rPr lang="en-US" sz="2400" b="1" dirty="0"/>
              <a:t>Parkinson’s disease…</a:t>
            </a:r>
          </a:p>
          <a:p>
            <a:pPr lvl="1"/>
            <a:r>
              <a:rPr lang="en-US" sz="2000" b="1" dirty="0"/>
              <a:t>Dr. Torsten Falk</a:t>
            </a:r>
          </a:p>
          <a:p>
            <a:pPr lvl="1"/>
            <a:r>
              <a:rPr lang="en-US" sz="2000" b="1" dirty="0"/>
              <a:t>Dr. Mitchell Bartlett</a:t>
            </a:r>
          </a:p>
          <a:p>
            <a:pPr lvl="1"/>
            <a:r>
              <a:rPr lang="en-US" sz="2000" b="1" dirty="0"/>
              <a:t>Dr. Julie Miller</a:t>
            </a:r>
          </a:p>
          <a:p>
            <a:r>
              <a:rPr lang="en-US" sz="2000" b="1" dirty="0"/>
              <a:t>Instrumentation and dopamine…</a:t>
            </a:r>
          </a:p>
          <a:p>
            <a:pPr lvl="1"/>
            <a:r>
              <a:rPr lang="en-US" sz="2000" b="1" dirty="0"/>
              <a:t>Dr. Michael Heien</a:t>
            </a:r>
          </a:p>
          <a:p>
            <a:pPr lvl="1"/>
            <a:r>
              <a:rPr lang="en-US" sz="2000" b="1" dirty="0"/>
              <a:t>Andrea Hamilton</a:t>
            </a:r>
          </a:p>
          <a:p>
            <a:pPr lvl="1"/>
            <a:r>
              <a:rPr lang="en-US" sz="2000" b="1" dirty="0"/>
              <a:t>Nathan </a:t>
            </a:r>
            <a:r>
              <a:rPr lang="en-US" sz="2000" b="1" dirty="0" err="1"/>
              <a:t>Wientraub</a:t>
            </a:r>
            <a:endParaRPr lang="en-US" sz="2000" b="1" dirty="0"/>
          </a:p>
          <a:p>
            <a:pPr lvl="1"/>
            <a:endParaRPr lang="en-US" sz="2000" b="1" dirty="0"/>
          </a:p>
          <a:p>
            <a:endParaRPr lang="en-US" sz="2000" b="1" dirty="0"/>
          </a:p>
          <a:p>
            <a:pPr lvl="1"/>
            <a:endParaRPr lang="en-US" sz="2000" b="1" dirty="0"/>
          </a:p>
          <a:p>
            <a:endParaRPr lang="en-US" sz="2000"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4028" y="1271124"/>
            <a:ext cx="3691560" cy="1056378"/>
          </a:xfrm>
          <a:prstGeom prst="rect">
            <a:avLst/>
          </a:prstGeom>
        </p:spPr>
      </p:pic>
      <p:pic>
        <p:nvPicPr>
          <p:cNvPr id="7" name="Picture 6" descr="http://upload.wikimedia.org/wikipedia/commons/8/87/NSF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83115" y="2573102"/>
            <a:ext cx="1912472" cy="191247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Image result for NI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Image result for NI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887554" y="4791961"/>
            <a:ext cx="2108033" cy="1774560"/>
          </a:xfrm>
          <a:prstGeom prst="rect">
            <a:avLst/>
          </a:prstGeom>
        </p:spPr>
      </p:pic>
      <p:pic>
        <p:nvPicPr>
          <p:cNvPr id="15" name="Picture 14"/>
          <p:cNvPicPr>
            <a:picLocks noChangeAspect="1"/>
          </p:cNvPicPr>
          <p:nvPr/>
        </p:nvPicPr>
        <p:blipFill>
          <a:blip r:embed="rId8" cstate="print">
            <a:clrChange>
              <a:clrFrom>
                <a:srgbClr val="E1E9EB"/>
              </a:clrFrom>
              <a:clrTo>
                <a:srgbClr val="E1E9EB">
                  <a:alpha val="0"/>
                </a:srgbClr>
              </a:clrTo>
            </a:clrChange>
            <a:extLst>
              <a:ext uri="{28A0092B-C50C-407E-A947-70E740481C1C}">
                <a14:useLocalDpi xmlns:a14="http://schemas.microsoft.com/office/drawing/2010/main" val="0"/>
              </a:ext>
            </a:extLst>
          </a:blip>
          <a:stretch>
            <a:fillRect/>
          </a:stretch>
        </p:blipFill>
        <p:spPr>
          <a:xfrm>
            <a:off x="7281571" y="4563600"/>
            <a:ext cx="2108034" cy="2000023"/>
          </a:xfrm>
          <a:prstGeom prst="rect">
            <a:avLst/>
          </a:prstGeom>
        </p:spPr>
      </p:pic>
      <p:pic>
        <p:nvPicPr>
          <p:cNvPr id="12" name="Picture 11">
            <a:extLst>
              <a:ext uri="{FF2B5EF4-FFF2-40B4-BE49-F238E27FC236}">
                <a16:creationId xmlns:a16="http://schemas.microsoft.com/office/drawing/2014/main" id="{3F7BE4C6-C56D-4729-8F02-6A1D02796C6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5248680" y="4670032"/>
            <a:ext cx="1694639" cy="1787158"/>
          </a:xfrm>
          <a:prstGeom prst="rect">
            <a:avLst/>
          </a:prstGeom>
        </p:spPr>
      </p:pic>
      <p:pic>
        <p:nvPicPr>
          <p:cNvPr id="4" name="Picture 3">
            <a:extLst>
              <a:ext uri="{FF2B5EF4-FFF2-40B4-BE49-F238E27FC236}">
                <a16:creationId xmlns:a16="http://schemas.microsoft.com/office/drawing/2014/main" id="{2DA4E94C-F36B-0E0D-FAAC-2D9641B863C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45187" y="2666710"/>
            <a:ext cx="2380802" cy="1786043"/>
          </a:xfrm>
          <a:prstGeom prst="rect">
            <a:avLst/>
          </a:prstGeom>
        </p:spPr>
      </p:pic>
    </p:spTree>
    <p:extLst>
      <p:ext uri="{BB962C8B-B14F-4D97-AF65-F5344CB8AC3E}">
        <p14:creationId xmlns:p14="http://schemas.microsoft.com/office/powerpoint/2010/main" val="589974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59F1F5F-C08E-B95F-F152-25F77E4BE3B0}"/>
              </a:ext>
            </a:extLst>
          </p:cNvPr>
          <p:cNvPicPr>
            <a:picLocks noChangeAspect="1"/>
          </p:cNvPicPr>
          <p:nvPr/>
        </p:nvPicPr>
        <p:blipFill rotWithShape="1">
          <a:blip r:embed="rId3" cstate="print">
            <a:alphaModFix amt="40000"/>
            <a:extLst>
              <a:ext uri="{28A0092B-C50C-407E-A947-70E740481C1C}">
                <a14:useLocalDpi xmlns:a14="http://schemas.microsoft.com/office/drawing/2010/main" val="0"/>
              </a:ext>
            </a:extLst>
          </a:blip>
          <a:srcRect/>
          <a:stretch/>
        </p:blipFill>
        <p:spPr>
          <a:xfrm>
            <a:off x="20" y="10"/>
            <a:ext cx="8450297" cy="6857990"/>
          </a:xfrm>
          <a:prstGeom prst="rect">
            <a:avLst/>
          </a:prstGeom>
        </p:spPr>
      </p:pic>
      <p:sp>
        <p:nvSpPr>
          <p:cNvPr id="2" name="Title 1"/>
          <p:cNvSpPr>
            <a:spLocks noGrp="1"/>
          </p:cNvSpPr>
          <p:nvPr>
            <p:ph type="title"/>
          </p:nvPr>
        </p:nvSpPr>
        <p:spPr>
          <a:xfrm>
            <a:off x="0" y="296079"/>
            <a:ext cx="6368143" cy="3350887"/>
          </a:xfrm>
        </p:spPr>
        <p:txBody>
          <a:bodyPr vert="horz" lIns="91440" tIns="45720" rIns="91440" bIns="45720" rtlCol="0" anchor="ctr">
            <a:noAutofit/>
          </a:bodyPr>
          <a:lstStyle/>
          <a:p>
            <a:r>
              <a:rPr lang="en-US" sz="5000" b="1" kern="1200" dirty="0">
                <a:solidFill>
                  <a:srgbClr val="FFFFFF"/>
                </a:solidFill>
                <a:effectLst>
                  <a:outerShdw blurRad="38100" dist="38100" dir="2700000" algn="tl">
                    <a:srgbClr val="000000">
                      <a:alpha val="43137"/>
                    </a:srgbClr>
                  </a:outerShdw>
                </a:effectLst>
                <a:latin typeface="+mj-lt"/>
                <a:ea typeface="+mj-ea"/>
                <a:cs typeface="+mj-cs"/>
              </a:rPr>
              <a:t>What is the language of thought and memory?</a:t>
            </a:r>
            <a:br>
              <a:rPr lang="en-US" sz="5000" b="1" kern="1200" dirty="0">
                <a:solidFill>
                  <a:srgbClr val="FFFFFF"/>
                </a:solidFill>
                <a:effectLst>
                  <a:outerShdw blurRad="38100" dist="38100" dir="2700000" algn="tl">
                    <a:srgbClr val="000000">
                      <a:alpha val="43137"/>
                    </a:srgbClr>
                  </a:outerShdw>
                </a:effectLst>
                <a:latin typeface="+mj-lt"/>
                <a:ea typeface="+mj-ea"/>
                <a:cs typeface="+mj-cs"/>
              </a:rPr>
            </a:br>
            <a:br>
              <a:rPr lang="en-US" sz="5000" b="1" kern="1200" dirty="0">
                <a:solidFill>
                  <a:srgbClr val="FFFFFF"/>
                </a:solidFill>
                <a:effectLst>
                  <a:outerShdw blurRad="38100" dist="38100" dir="2700000" algn="tl">
                    <a:srgbClr val="000000">
                      <a:alpha val="43137"/>
                    </a:srgbClr>
                  </a:outerShdw>
                </a:effectLst>
                <a:latin typeface="+mj-lt"/>
                <a:ea typeface="+mj-ea"/>
                <a:cs typeface="+mj-cs"/>
              </a:rPr>
            </a:br>
            <a:r>
              <a:rPr lang="en-US" sz="5000" b="1" i="1" kern="1200" dirty="0">
                <a:solidFill>
                  <a:srgbClr val="FFFFFF"/>
                </a:solidFill>
                <a:effectLst>
                  <a:outerShdw blurRad="38100" dist="38100" dir="2700000" algn="tl">
                    <a:srgbClr val="000000">
                      <a:alpha val="43137"/>
                    </a:srgbClr>
                  </a:outerShdw>
                </a:effectLst>
                <a:latin typeface="+mj-lt"/>
                <a:ea typeface="+mj-ea"/>
                <a:cs typeface="+mj-cs"/>
              </a:rPr>
              <a:t>Reverberant Circuits</a:t>
            </a:r>
          </a:p>
        </p:txBody>
      </p:sp>
      <p:sp>
        <p:nvSpPr>
          <p:cNvPr id="3" name="TextBox 2"/>
          <p:cNvSpPr txBox="1"/>
          <p:nvPr/>
        </p:nvSpPr>
        <p:spPr>
          <a:xfrm>
            <a:off x="838200" y="2219785"/>
            <a:ext cx="4619621" cy="395717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7" name="Picture 2" descr="http://www.scholarpedia.org/w/images/thumb/f/f0/Cell_Asseblies_Hebb_original_figure.gif/500px-Cell_Asseblies_Hebb_original_figure.gif">
            <a:extLst>
              <a:ext uri="{FF2B5EF4-FFF2-40B4-BE49-F238E27FC236}">
                <a16:creationId xmlns:a16="http://schemas.microsoft.com/office/drawing/2014/main" id="{5502A1C9-E126-BE91-E5CF-13BB5F46366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96" r="54305"/>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443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www.nobelprize.org/nobel_prizes/medicine/laureates/1906/images/cajal/9.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947" y="1157514"/>
            <a:ext cx="4000500" cy="530733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upload.wikimedia.org/wikipedia/commons/c/c6/Cajal-m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150" y="1322269"/>
            <a:ext cx="3631516" cy="51213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24500"/>
            <a:ext cx="12044193" cy="1325563"/>
          </a:xfrm>
        </p:spPr>
        <p:txBody>
          <a:bodyPr/>
          <a:lstStyle/>
          <a:p>
            <a:pPr algn="ctr"/>
            <a:r>
              <a:rPr lang="en-US" dirty="0"/>
              <a:t>Santiago Ramón y Cajal</a:t>
            </a:r>
          </a:p>
        </p:txBody>
      </p:sp>
      <p:sp>
        <p:nvSpPr>
          <p:cNvPr id="3" name="Rectangle 2"/>
          <p:cNvSpPr/>
          <p:nvPr/>
        </p:nvSpPr>
        <p:spPr>
          <a:xfrm>
            <a:off x="1473228" y="6486050"/>
            <a:ext cx="92455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Cajal: The nervous system is made up of separate, identifiable cells. The neuron doctrine (~1900)</a:t>
            </a:r>
          </a:p>
        </p:txBody>
      </p:sp>
      <p:pic>
        <p:nvPicPr>
          <p:cNvPr id="1026" name="Picture 2" descr="History of neuroscience: Ramon y Cajal — Neuroscientifically Challenged">
            <a:extLst>
              <a:ext uri="{FF2B5EF4-FFF2-40B4-BE49-F238E27FC236}">
                <a16:creationId xmlns:a16="http://schemas.microsoft.com/office/drawing/2014/main" id="{E3AC9B4C-5928-8011-2CDC-E33F3A914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1836660"/>
            <a:ext cx="2480414" cy="345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785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tails are in the caption following the image">
            <a:extLst>
              <a:ext uri="{FF2B5EF4-FFF2-40B4-BE49-F238E27FC236}">
                <a16:creationId xmlns:a16="http://schemas.microsoft.com/office/drawing/2014/main" id="{9511A3A8-FED7-297C-628E-3CD4C1460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25" y="1462420"/>
            <a:ext cx="2528540" cy="37184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etails are in the caption following the image">
            <a:extLst>
              <a:ext uri="{FF2B5EF4-FFF2-40B4-BE49-F238E27FC236}">
                <a16:creationId xmlns:a16="http://schemas.microsoft.com/office/drawing/2014/main" id="{5035AA19-9A84-9DC0-CD00-FD61F7049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103" y="1047750"/>
            <a:ext cx="362902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cholarpedia.org/w/images/thumb/f/f0/Cell_Asseblies_Hebb_original_figure.gif/500px-Cell_Asseblies_Hebb_original_figure.gif">
            <a:extLst>
              <a:ext uri="{FF2B5EF4-FFF2-40B4-BE49-F238E27FC236}">
                <a16:creationId xmlns:a16="http://schemas.microsoft.com/office/drawing/2014/main" id="{0DE13E48-5848-5AF9-C993-AD43F022F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128" y="4071444"/>
            <a:ext cx="5484362" cy="27312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nature.com/nrn/journal/v4/n12/images/nrn1257-f2.jpg">
            <a:extLst>
              <a:ext uri="{FF2B5EF4-FFF2-40B4-BE49-F238E27FC236}">
                <a16:creationId xmlns:a16="http://schemas.microsoft.com/office/drawing/2014/main" id="{908F34D2-02F5-6FDA-029A-7F6BEA041C8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400259" y="-200894"/>
            <a:ext cx="2892057" cy="42723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lated image">
            <a:extLst>
              <a:ext uri="{FF2B5EF4-FFF2-40B4-BE49-F238E27FC236}">
                <a16:creationId xmlns:a16="http://schemas.microsoft.com/office/drawing/2014/main" id="{07E632C5-EF55-E662-FFA5-A1E14A3D581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92316" y="806732"/>
            <a:ext cx="1795469" cy="297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07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F8017F-422A-DDCB-6260-9ED3EB5EBC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41321" y="1469884"/>
            <a:ext cx="9309358" cy="3529633"/>
          </a:xfrm>
          <a:prstGeom prst="rect">
            <a:avLst/>
          </a:prstGeom>
        </p:spPr>
      </p:pic>
      <p:pic>
        <p:nvPicPr>
          <p:cNvPr id="3" name="Picture 6">
            <a:extLst>
              <a:ext uri="{FF2B5EF4-FFF2-40B4-BE49-F238E27FC236}">
                <a16:creationId xmlns:a16="http://schemas.microsoft.com/office/drawing/2014/main" id="{5F15B58C-1F03-34D7-F488-744F248C64F2}"/>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16612093">
            <a:off x="4934065" y="1461929"/>
            <a:ext cx="2323870" cy="547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4482</TotalTime>
  <Words>2822</Words>
  <Application>Microsoft Office PowerPoint</Application>
  <PresentationFormat>Widescreen</PresentationFormat>
  <Paragraphs>418</Paragraphs>
  <Slides>55</Slides>
  <Notes>21</Notes>
  <HiddenSlides>0</HiddenSlides>
  <MMClips>2</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55</vt:i4>
      </vt:variant>
    </vt:vector>
  </HeadingPairs>
  <TitlesOfParts>
    <vt:vector size="65" baseType="lpstr">
      <vt:lpstr>Arial</vt:lpstr>
      <vt:lpstr>Calibri</vt:lpstr>
      <vt:lpstr>Calibri Light</vt:lpstr>
      <vt:lpstr>Cambria</vt:lpstr>
      <vt:lpstr>Times New Roman</vt:lpstr>
      <vt:lpstr>Office Theme</vt:lpstr>
      <vt:lpstr>2_Office Theme</vt:lpstr>
      <vt:lpstr>3_Office Theme</vt:lpstr>
      <vt:lpstr>4_Office Theme</vt:lpstr>
      <vt:lpstr>1_Office Theme</vt:lpstr>
      <vt:lpstr>Space, Ensembles, and Oscillations </vt:lpstr>
      <vt:lpstr>PowerPoint Presentation</vt:lpstr>
      <vt:lpstr>PowerPoint Presentation</vt:lpstr>
      <vt:lpstr>Martha’s lesson for neurophysiologists…</vt:lpstr>
      <vt:lpstr>Roadmap</vt:lpstr>
      <vt:lpstr>What is the language of thought and memory?  Reverberant Circuits</vt:lpstr>
      <vt:lpstr>Santiago Ramón y Cajal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Hippocampus  and Cell Assemblies</vt:lpstr>
      <vt:lpstr>If you plunked a Neuropixels probe in the hippocampus of a foraging rat, what is the first thing you would notice?</vt:lpstr>
      <vt:lpstr>PowerPoint Presentation</vt:lpstr>
      <vt:lpstr>PowerPoint Presentation</vt:lpstr>
      <vt:lpstr>Brief history of high-order neural representations of memory and space</vt:lpstr>
      <vt:lpstr>Place cells are a lie.</vt:lpstr>
      <vt:lpstr>“Place Cells” cannot be the whole story.</vt:lpstr>
      <vt:lpstr>Time Fields in the HC</vt:lpstr>
      <vt:lpstr>CA1/CA3 neurons encode TIME</vt:lpstr>
      <vt:lpstr>Repeating Fields in CA1: Chunking common experience.   </vt:lpstr>
      <vt:lpstr>Similar environments: Place cells repeat themselves (but only after about 1 week of training)</vt:lpstr>
      <vt:lpstr>Field repeats on a spiral track</vt:lpstr>
      <vt:lpstr>PowerPoint Presentation</vt:lpstr>
      <vt:lpstr>PowerPoint Presentation</vt:lpstr>
      <vt:lpstr>PowerPoint Presentation</vt:lpstr>
      <vt:lpstr>PowerPoint Presentation</vt:lpstr>
      <vt:lpstr>PowerPoint Presentation</vt:lpstr>
      <vt:lpstr>How much information about space is available per action potential?</vt:lpstr>
      <vt:lpstr>PowerPoint Presentation</vt:lpstr>
      <vt:lpstr>Summary</vt:lpstr>
      <vt:lpstr>Roadmap</vt:lpstr>
      <vt:lpstr>What is a local-field potential? (Why is this a bad choice of words?)</vt:lpstr>
      <vt:lpstr>How do we identify and quantify oscillations embedded within the local field potential?</vt:lpstr>
      <vt:lpstr>Fourier and his glorious transform</vt:lpstr>
      <vt:lpstr>PowerPoint Presentation</vt:lpstr>
      <vt:lpstr>PowerPoint Presentation</vt:lpstr>
      <vt:lpstr>PowerPoint Presentation</vt:lpstr>
      <vt:lpstr>PowerPoint Presentation</vt:lpstr>
      <vt:lpstr>PowerPoint Presentation</vt:lpstr>
      <vt:lpstr>PowerPoint Presentation</vt:lpstr>
      <vt:lpstr>Gamma (in the hippocampus)</vt:lpstr>
      <vt:lpstr>PowerPoint Presentation</vt:lpstr>
      <vt:lpstr>Parkinson’s Disease, dyskinesia, and fine-tuned gamma</vt:lpstr>
      <vt:lpstr>PowerPoint Presentation</vt:lpstr>
      <vt:lpstr>PowerPoint Presentation</vt:lpstr>
      <vt:lpstr>PowerPoint Presentation</vt:lpstr>
      <vt:lpstr>Surprisingly few neurons phase lock to cortical 80Hz.</vt:lpstr>
      <vt:lpstr>Mean overall firing rate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Stephen Cowen, Ph.D. </dc:title>
  <dc:creator>Stephen Cowen</dc:creator>
  <cp:lastModifiedBy>Stephen Cowen</cp:lastModifiedBy>
  <cp:revision>624</cp:revision>
  <dcterms:created xsi:type="dcterms:W3CDTF">2020-09-02T17:34:06Z</dcterms:created>
  <dcterms:modified xsi:type="dcterms:W3CDTF">2023-07-14T23:50:48Z</dcterms:modified>
</cp:coreProperties>
</file>